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72" r:id="rId3"/>
    <p:sldId id="322" r:id="rId4"/>
    <p:sldId id="312" r:id="rId5"/>
    <p:sldId id="323" r:id="rId6"/>
    <p:sldId id="274" r:id="rId7"/>
    <p:sldId id="318" r:id="rId8"/>
    <p:sldId id="319" r:id="rId9"/>
    <p:sldId id="320" r:id="rId10"/>
    <p:sldId id="321" r:id="rId11"/>
    <p:sldId id="297" r:id="rId12"/>
    <p:sldId id="313" r:id="rId13"/>
    <p:sldId id="314" r:id="rId14"/>
    <p:sldId id="298" r:id="rId15"/>
    <p:sldId id="299" r:id="rId16"/>
    <p:sldId id="300" r:id="rId17"/>
    <p:sldId id="286" r:id="rId18"/>
    <p:sldId id="301" r:id="rId19"/>
    <p:sldId id="285" r:id="rId20"/>
    <p:sldId id="308" r:id="rId21"/>
    <p:sldId id="302" r:id="rId22"/>
    <p:sldId id="311" r:id="rId23"/>
    <p:sldId id="307" r:id="rId24"/>
    <p:sldId id="303" r:id="rId25"/>
    <p:sldId id="315" r:id="rId26"/>
    <p:sldId id="304" r:id="rId27"/>
    <p:sldId id="324" r:id="rId28"/>
    <p:sldId id="288" r:id="rId29"/>
    <p:sldId id="276" r:id="rId30"/>
    <p:sldId id="277" r:id="rId31"/>
    <p:sldId id="316" r:id="rId32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1" i="0" u="none" kern="1200" baseline="0">
        <a:solidFill>
          <a:schemeClr val="accent2"/>
        </a:solidFill>
        <a:latin typeface="楷体_GB2312" pitchFamily="49" charset="-122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C0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6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9634" name="页眉占位符 6963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b="0" dirty="0"/>
          </a:p>
        </p:txBody>
      </p:sp>
      <p:sp>
        <p:nvSpPr>
          <p:cNvPr id="69635" name="日期占位符 6963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b="0" dirty="0"/>
          </a:p>
        </p:txBody>
      </p:sp>
      <p:sp>
        <p:nvSpPr>
          <p:cNvPr id="69636" name="幻灯片图像占位符 69635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9637" name="文本占位符 69636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9638" name="页脚占位符 6963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zh-CN" altLang="en-US" sz="1200" b="0" dirty="0"/>
          </a:p>
        </p:txBody>
      </p:sp>
      <p:sp>
        <p:nvSpPr>
          <p:cNvPr id="69639" name="灯片编号占位符 6963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l">
              <a:defRPr sz="1400" b="0"/>
            </a:lvl1pPr>
          </a:lstStyle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000" b="1" i="0" u="none" kern="1200" baseline="0">
          <a:solidFill>
            <a:schemeClr val="accent2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000" b="1" i="0" u="none" kern="1200" baseline="0">
          <a:solidFill>
            <a:schemeClr val="accent2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000" b="1" i="0" u="none" kern="1200" baseline="0">
          <a:solidFill>
            <a:schemeClr val="accent2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000" b="1" i="0" u="none" kern="1200" baseline="0">
          <a:solidFill>
            <a:schemeClr val="accent2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000" b="1" i="0" u="none" kern="1200" baseline="0">
          <a:solidFill>
            <a:schemeClr val="accent2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000" b="1" i="0" u="none" kern="1200" baseline="0">
          <a:solidFill>
            <a:schemeClr val="accent2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000" b="1" i="0" u="none" kern="1200" baseline="0">
          <a:solidFill>
            <a:schemeClr val="accent2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000" b="1" i="0" u="none" kern="1200" baseline="0">
          <a:solidFill>
            <a:schemeClr val="accent2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5" name="文本框 18434"/>
          <p:cNvSpPr txBox="1"/>
          <p:nvPr/>
        </p:nvSpPr>
        <p:spPr>
          <a:xfrm>
            <a:off x="395288" y="692150"/>
            <a:ext cx="61214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4800" dirty="0">
                <a:latin typeface="楷体_GB2312" pitchFamily="49" charset="-122"/>
                <a:ea typeface="楷体_GB2312" pitchFamily="49" charset="-122"/>
              </a:rPr>
              <a:t>中考作文莫忘“点题”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40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 </a:t>
            </a:r>
            <a:endParaRPr lang="en-US" altLang="zh-CN" sz="40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8442" name="文本框 18441"/>
          <p:cNvSpPr txBox="1"/>
          <p:nvPr/>
        </p:nvSpPr>
        <p:spPr>
          <a:xfrm>
            <a:off x="1619250" y="2205038"/>
            <a:ext cx="5976938" cy="10064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6000" b="0" dirty="0">
                <a:solidFill>
                  <a:schemeClr val="folHlink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亮出你的主题来</a:t>
            </a:r>
            <a:endParaRPr lang="zh-CN" altLang="en-US" sz="6000" b="0" dirty="0">
              <a:solidFill>
                <a:schemeClr val="folHlink"/>
              </a:solidFill>
              <a:effectLst>
                <a:outerShdw blurRad="38100" dist="38100" dir="2700000">
                  <a:srgbClr val="00000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6" name="文本框 44035"/>
          <p:cNvSpPr txBox="1"/>
          <p:nvPr/>
        </p:nvSpPr>
        <p:spPr>
          <a:xfrm>
            <a:off x="3851275" y="5516563"/>
            <a:ext cx="482441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sz="18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7" name="文本框 44036"/>
          <p:cNvSpPr txBox="1"/>
          <p:nvPr/>
        </p:nvSpPr>
        <p:spPr>
          <a:xfrm>
            <a:off x="395288" y="4868863"/>
            <a:ext cx="7777162" cy="7112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4000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一、标题扣题</a:t>
            </a:r>
            <a:endParaRPr lang="zh-CN" altLang="en-US" sz="4000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9" name="文本框 44038"/>
          <p:cNvSpPr txBox="1"/>
          <p:nvPr/>
        </p:nvSpPr>
        <p:spPr>
          <a:xfrm>
            <a:off x="250825" y="1196975"/>
            <a:ext cx="8604250" cy="647700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anchor="ctr" anchorCtr="0"/>
          <a:p>
            <a:pPr algn="l">
              <a:lnSpc>
                <a:spcPct val="80000"/>
              </a:lnSpc>
            </a:pPr>
            <a:r>
              <a:rPr lang="zh-CN" altLang="en-US" sz="3200" b="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想一想，从扣题角度来看</a:t>
            </a:r>
            <a:r>
              <a:rPr lang="en-US" altLang="zh-CN" sz="3200" b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r>
              <a:rPr lang="zh-CN" altLang="en-US" sz="3200" b="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这些题目有什么特点</a:t>
            </a:r>
            <a:r>
              <a:rPr lang="en-US" altLang="zh-CN" sz="3200" b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3200" b="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4047" name="文本框 44046"/>
          <p:cNvSpPr txBox="1"/>
          <p:nvPr/>
        </p:nvSpPr>
        <p:spPr>
          <a:xfrm>
            <a:off x="468313" y="2179638"/>
            <a:ext cx="7561262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用爱雕琢心中的天使 </a:t>
            </a: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      </a:t>
            </a:r>
            <a:endParaRPr lang="en-US" altLang="zh-CN" sz="320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用奉献雕琢心中的天使</a:t>
            </a: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b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心有天使，诗意人生</a:t>
            </a: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  </a:t>
            </a:r>
            <a:b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我是天使</a:t>
            </a: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 </a:t>
            </a:r>
            <a:endParaRPr lang="en-US" altLang="zh-CN" sz="1800" b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4048" name="矩形 44047"/>
          <p:cNvSpPr/>
          <p:nvPr/>
        </p:nvSpPr>
        <p:spPr>
          <a:xfrm>
            <a:off x="395288" y="333375"/>
            <a:ext cx="3744912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扣题的方式（1）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文本框 75777"/>
          <p:cNvSpPr txBox="1"/>
          <p:nvPr/>
        </p:nvSpPr>
        <p:spPr>
          <a:xfrm>
            <a:off x="3851275" y="5516563"/>
            <a:ext cx="482441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sz="18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5779" name="文本框 75778"/>
          <p:cNvSpPr txBox="1"/>
          <p:nvPr/>
        </p:nvSpPr>
        <p:spPr>
          <a:xfrm>
            <a:off x="4643438" y="5876925"/>
            <a:ext cx="3024187" cy="7112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4000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小标题扣题</a:t>
            </a:r>
            <a:endParaRPr lang="zh-CN" altLang="en-US" sz="4000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5780" name="文本框 75779"/>
          <p:cNvSpPr txBox="1"/>
          <p:nvPr/>
        </p:nvSpPr>
        <p:spPr>
          <a:xfrm>
            <a:off x="4140200" y="260350"/>
            <a:ext cx="4824413" cy="865188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anchor="ctr" anchorCtr="0"/>
          <a:p>
            <a:pPr algn="l">
              <a:lnSpc>
                <a:spcPct val="80000"/>
              </a:lnSpc>
            </a:pPr>
            <a:r>
              <a:rPr lang="zh-CN" altLang="en-US" sz="3200" b="0" dirty="0">
                <a:latin typeface="黑体" panose="02010609060101010101" pitchFamily="2" charset="-122"/>
                <a:ea typeface="黑体" panose="02010609060101010101" pitchFamily="2" charset="-122"/>
              </a:rPr>
              <a:t>想一想，这些小标题目有什么特点</a:t>
            </a:r>
            <a:r>
              <a:rPr lang="en-US" altLang="zh-CN" sz="3200" b="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32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5782" name="矩形 75781"/>
          <p:cNvSpPr/>
          <p:nvPr/>
        </p:nvSpPr>
        <p:spPr>
          <a:xfrm>
            <a:off x="107950" y="260350"/>
            <a:ext cx="3744913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5783" name="矩形 75782"/>
          <p:cNvSpPr/>
          <p:nvPr/>
        </p:nvSpPr>
        <p:spPr>
          <a:xfrm>
            <a:off x="250825" y="1341438"/>
            <a:ext cx="8713788" cy="51212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rIns="22218" anchor="ctr" anchorCtr="0">
            <a:spAutoFit/>
          </a:bodyPr>
          <a:p>
            <a:pPr algn="l"/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脸，生命的诠释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2005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年江西卷满分作文，以“脸”为话题）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小标题一：忧郁之脸，生命的无常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小标题二：淡泊之脸，生命的静谧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小标题三：沧桑之脸，生命的沉重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《“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亚洲飞人”的奇迹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2005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年满分作文，以“出人意料与情理之中”为话题）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小标题一：奇迹的诞生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小标题二：奇迹的背后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小标题三：奇迹的思考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endParaRPr lang="zh-CN" altLang="en-US" b="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nimBg="1"/>
      <p:bldP spid="75780" grpId="0" animBg="1"/>
      <p:bldP spid="757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文本框 76801"/>
          <p:cNvSpPr txBox="1"/>
          <p:nvPr/>
        </p:nvSpPr>
        <p:spPr>
          <a:xfrm>
            <a:off x="3851275" y="5516563"/>
            <a:ext cx="482441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endParaRPr sz="18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6803" name="文本框 76802"/>
          <p:cNvSpPr txBox="1"/>
          <p:nvPr/>
        </p:nvSpPr>
        <p:spPr>
          <a:xfrm>
            <a:off x="1042988" y="5876925"/>
            <a:ext cx="3024187" cy="7112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4000" dirty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题记扣题</a:t>
            </a:r>
            <a:endParaRPr lang="zh-CN" altLang="en-US" sz="4000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6804" name="文本框 76803"/>
          <p:cNvSpPr txBox="1"/>
          <p:nvPr/>
        </p:nvSpPr>
        <p:spPr>
          <a:xfrm>
            <a:off x="4140200" y="260350"/>
            <a:ext cx="4824413" cy="865188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anchor="ctr" anchorCtr="0"/>
          <a:p>
            <a:pPr algn="l">
              <a:lnSpc>
                <a:spcPct val="80000"/>
              </a:lnSpc>
            </a:pPr>
            <a:r>
              <a:rPr lang="zh-CN" altLang="en-US" sz="3200" b="0" dirty="0">
                <a:latin typeface="黑体" panose="02010609060101010101" pitchFamily="2" charset="-122"/>
                <a:ea typeface="黑体" panose="02010609060101010101" pitchFamily="2" charset="-122"/>
              </a:rPr>
              <a:t>想一想，这些题记有什么特点</a:t>
            </a:r>
            <a:r>
              <a:rPr lang="en-US" altLang="zh-CN" sz="3200" b="0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32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6805" name="矩形 76804"/>
          <p:cNvSpPr/>
          <p:nvPr/>
        </p:nvSpPr>
        <p:spPr>
          <a:xfrm>
            <a:off x="107950" y="260350"/>
            <a:ext cx="3744913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6806" name="矩形 76805"/>
          <p:cNvSpPr/>
          <p:nvPr/>
        </p:nvSpPr>
        <p:spPr>
          <a:xfrm>
            <a:off x="34925" y="1187450"/>
            <a:ext cx="8713788" cy="51212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rIns="22218" anchor="ctr" anchorCtr="0">
            <a:spAutoFit/>
          </a:bodyPr>
          <a:p>
            <a:pPr algn="l"/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）（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2006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年满分作文）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人与路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》</a:t>
            </a:r>
            <a:br>
              <a:rPr lang="en-US" altLang="zh-CN" b="0">
                <a:latin typeface="楷体_GB2312" pitchFamily="49" charset="-122"/>
                <a:ea typeface="楷体_GB2312" pitchFamily="49" charset="-122"/>
              </a:rPr>
            </a:b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世间的路千千万，你必须选择一条自己的路，并走上自己的道路。          </a:t>
            </a:r>
            <a:r>
              <a:rPr lang="en-US" altLang="zh-CN" b="0"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题记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2007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年满分作文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作文题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我能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)</a:t>
            </a:r>
            <a:br>
              <a:rPr lang="en-US" altLang="zh-CN" b="0">
                <a:latin typeface="楷体_GB2312" pitchFamily="49" charset="-122"/>
                <a:ea typeface="楷体_GB2312" pitchFamily="49" charset="-122"/>
              </a:rPr>
            </a:b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人生如登山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往上走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即使一小步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也有新高度</a:t>
            </a:r>
            <a:r>
              <a:rPr lang="en-US" altLang="zh-CN" b="0"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我能！                    </a:t>
            </a:r>
            <a:r>
              <a:rPr lang="en-US" altLang="zh-CN" b="0"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题记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2007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年满分作文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母语如河</a:t>
            </a:r>
            <a:r>
              <a:rPr lang="en-US" altLang="zh-CN" b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（以“母语”为话题的材料作文）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  唐诗过后是宋词，那么国内的英语热过后呢？我们是否该拾回对母语的尊重和热爱呢？</a:t>
            </a:r>
            <a:br>
              <a:rPr lang="zh-CN" altLang="en-US" b="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                          </a:t>
            </a:r>
            <a:r>
              <a:rPr lang="en-US" altLang="zh-CN" b="0"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b="0" dirty="0">
                <a:latin typeface="楷体_GB2312" pitchFamily="49" charset="-122"/>
                <a:ea typeface="楷体_GB2312" pitchFamily="49" charset="-122"/>
              </a:rPr>
              <a:t>题记</a:t>
            </a:r>
            <a:endParaRPr lang="zh-CN" altLang="en-US" b="0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nimBg="1"/>
      <p:bldP spid="76804" grpId="0" animBg="1"/>
      <p:bldP spid="768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60" name="文本框 45059"/>
          <p:cNvSpPr txBox="1"/>
          <p:nvPr/>
        </p:nvSpPr>
        <p:spPr>
          <a:xfrm>
            <a:off x="4211638" y="333375"/>
            <a:ext cx="4787900" cy="641350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anchor="ctr" anchorCtr="0"/>
          <a:p>
            <a:pPr algn="l">
              <a:lnSpc>
                <a:spcPct val="80000"/>
              </a:lnSpc>
            </a:pP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文章的开头有什么好处？ 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5061" name="文本框 45060"/>
          <p:cNvSpPr txBox="1"/>
          <p:nvPr/>
        </p:nvSpPr>
        <p:spPr>
          <a:xfrm>
            <a:off x="250825" y="1052513"/>
            <a:ext cx="7777163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　　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想念地坛，主要是想念它的安静。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algn="r"/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想念地坛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》</a:t>
            </a:r>
            <a:endParaRPr lang="en-US" altLang="zh-CN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　　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假如我有九条命，就好了。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algn="r"/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假如我有九条命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》</a:t>
            </a:r>
            <a:endParaRPr lang="en-US" altLang="zh-CN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063" name="文本框 45062"/>
          <p:cNvSpPr txBox="1"/>
          <p:nvPr/>
        </p:nvSpPr>
        <p:spPr>
          <a:xfrm>
            <a:off x="323850" y="5886450"/>
            <a:ext cx="8496300" cy="7112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40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二、首段扣题（开头第一段即扣题）</a:t>
            </a:r>
            <a:endParaRPr lang="zh-CN" altLang="en-US" sz="4000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066" name="矩形 45065"/>
          <p:cNvSpPr/>
          <p:nvPr/>
        </p:nvSpPr>
        <p:spPr>
          <a:xfrm>
            <a:off x="395288" y="333375"/>
            <a:ext cx="3744912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扣题的方式（2）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5067" name="文本框 45066"/>
          <p:cNvSpPr txBox="1"/>
          <p:nvPr/>
        </p:nvSpPr>
        <p:spPr>
          <a:xfrm>
            <a:off x="438150" y="2935288"/>
            <a:ext cx="8382000" cy="265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　　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席慕容说：“生命是一条奔流不息的河，我们都是那个过河的人。”在生命之河的左岸是</a:t>
            </a:r>
            <a:r>
              <a:rPr lang="zh-CN" altLang="en-US" sz="28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忘记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，在生命之河的右岸是</a:t>
            </a:r>
            <a:r>
              <a:rPr lang="zh-CN" altLang="en-US" sz="28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铭记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。我们乘坐着各自独有的船在左岸与右岸穿梭，才知道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sz="28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忘记该忘记的，铭记该铭记的。</a:t>
            </a: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en-US" altLang="zh-CN" sz="28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(05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年满分</a:t>
            </a:r>
            <a:r>
              <a:rPr lang="en-US" altLang="zh-CN" sz="28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在忘记与铭记的两岸</a:t>
            </a:r>
            <a:r>
              <a:rPr lang="en-US" altLang="zh-CN" sz="28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28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开头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） </a:t>
            </a: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63" grpId="0" animBg="1"/>
      <p:bldP spid="450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4" name="文本框 46083"/>
          <p:cNvSpPr txBox="1"/>
          <p:nvPr/>
        </p:nvSpPr>
        <p:spPr>
          <a:xfrm>
            <a:off x="250825" y="1227138"/>
            <a:ext cx="8642350" cy="2501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变幻生命之光</a:t>
            </a:r>
            <a:endParaRPr lang="zh-CN" altLang="en-US" sz="32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（中间段）诸葛亮在南阳则躬耕，在朝野则尽瘁；苏东坡被用则竭尽心力，被贬则放情山水；鲁迅学医则图救人，执笔则念天下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……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他们不正是</a:t>
            </a:r>
            <a:r>
              <a:rPr lang="zh-CN" altLang="en-US" sz="2800" dirty="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在不同的位置上绽放不同的生命之光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么？</a:t>
            </a:r>
            <a:endParaRPr lang="zh-CN" altLang="en-US" sz="2800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46085" name="文本框 46084"/>
          <p:cNvSpPr txBox="1"/>
          <p:nvPr/>
        </p:nvSpPr>
        <p:spPr>
          <a:xfrm>
            <a:off x="323850" y="4508500"/>
            <a:ext cx="8496300" cy="6508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6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三、内容扣题</a:t>
            </a:r>
            <a:r>
              <a:rPr lang="zh-CN" altLang="en-US" sz="28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（即内容与题目要有本质的联系）</a:t>
            </a:r>
            <a:endParaRPr lang="zh-CN" altLang="en-US" sz="2800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88" name="矩形 46087"/>
          <p:cNvSpPr/>
          <p:nvPr/>
        </p:nvSpPr>
        <p:spPr>
          <a:xfrm>
            <a:off x="395288" y="333375"/>
            <a:ext cx="3744912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扣题的方式（3）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7" name="文本框 47106"/>
          <p:cNvSpPr txBox="1"/>
          <p:nvPr/>
        </p:nvSpPr>
        <p:spPr>
          <a:xfrm>
            <a:off x="323850" y="1514475"/>
            <a:ext cx="8820150" cy="4362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我想握住你的手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2006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上海）</a:t>
            </a:r>
            <a:endParaRPr lang="zh-CN" altLang="en-US" sz="2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当品读完</a:t>
            </a:r>
            <a:r>
              <a:rPr lang="en-US" altLang="zh-CN" sz="28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行路难</a:t>
            </a:r>
            <a:r>
              <a:rPr lang="en-US" altLang="zh-CN" sz="28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和</a:t>
            </a:r>
            <a:r>
              <a:rPr lang="en-US" altLang="zh-CN" sz="28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梦游天姥吟留别</a:t>
            </a:r>
            <a:r>
              <a:rPr lang="en-US" altLang="zh-CN" sz="28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时，我为你的思想破碎伤痛着，“欲渡黄河冰塞川，将登太行雪满山”的抑郁悲苦与“安能摧眉折腰事权贵，使我不得开心颜”的洒脱不羁，你是怎样摆正天平的呢？是那颗不畏权贵敢让高力士脱靴的直率的心，还有那壶清酒？“举杯邀明月，对影成三人”</a:t>
            </a:r>
            <a:r>
              <a:rPr lang="en-US" altLang="zh-CN" sz="28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你孤独却又幸福着。</a:t>
            </a:r>
            <a:r>
              <a:rPr lang="zh-CN" altLang="en-US" sz="2800" u="sng" dirty="0">
                <a:solidFill>
                  <a:schemeClr val="folHlink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你的双手给予了我力量</a:t>
            </a:r>
            <a:r>
              <a:rPr lang="en-US" altLang="zh-CN" sz="2800" u="sng">
                <a:solidFill>
                  <a:schemeClr val="folHlink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-------</a:t>
            </a:r>
            <a:r>
              <a:rPr lang="zh-CN" altLang="en-US" sz="2800" u="sng" dirty="0">
                <a:solidFill>
                  <a:schemeClr val="folHlink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乐观洒脱。你教会了我化苦药为甘霖，不论是非荣誉，“微笑着，去唱生活的歌谣”！李太白，我想握住你的手！</a:t>
            </a:r>
            <a:endParaRPr lang="zh-CN" altLang="en-US" sz="2800" u="sng" dirty="0">
              <a:solidFill>
                <a:schemeClr val="folHlink"/>
              </a:solidFill>
              <a:effectLst>
                <a:outerShdw blurRad="38100" dist="38100" dir="2700000">
                  <a:srgbClr val="000000"/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7108" name="文本框 47107"/>
          <p:cNvSpPr txBox="1"/>
          <p:nvPr/>
        </p:nvSpPr>
        <p:spPr>
          <a:xfrm>
            <a:off x="323850" y="6008688"/>
            <a:ext cx="8496300" cy="588962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四、点化扣题</a:t>
            </a:r>
            <a:r>
              <a:rPr lang="zh-CN" altLang="en-US" sz="24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（即事实论据后要围绕中心进行议论）</a:t>
            </a:r>
            <a:endParaRPr lang="zh-CN" altLang="en-US" sz="2400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7111" name="矩形 47110"/>
          <p:cNvSpPr/>
          <p:nvPr/>
        </p:nvSpPr>
        <p:spPr>
          <a:xfrm>
            <a:off x="395288" y="115888"/>
            <a:ext cx="3744912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扣题的方式（4）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7112" name="文本框 47111"/>
          <p:cNvSpPr txBox="1"/>
          <p:nvPr/>
        </p:nvSpPr>
        <p:spPr>
          <a:xfrm>
            <a:off x="395288" y="908050"/>
            <a:ext cx="6408737" cy="549275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anchor="ctr" anchorCtr="0"/>
          <a:p>
            <a:pPr algn="l">
              <a:lnSpc>
                <a:spcPct val="80000"/>
              </a:lnSpc>
            </a:pPr>
            <a:r>
              <a:rPr lang="zh-CN" altLang="en-US" sz="3200" b="0" dirty="0">
                <a:latin typeface="黑体" panose="02010609060101010101" pitchFamily="2" charset="-122"/>
                <a:ea typeface="黑体" panose="02010609060101010101" pitchFamily="2" charset="-122"/>
              </a:rPr>
              <a:t>这位考生为什么想握住李白的手？</a:t>
            </a:r>
            <a:endParaRPr lang="zh-CN" altLang="en-US" sz="3200" b="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471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文本框 32769"/>
          <p:cNvSpPr txBox="1"/>
          <p:nvPr/>
        </p:nvSpPr>
        <p:spPr>
          <a:xfrm>
            <a:off x="304800" y="685800"/>
            <a:ext cx="8610600" cy="5553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议论文中，叙述完事例论据后，如果能</a:t>
            </a:r>
            <a:r>
              <a:rPr lang="zh-CN" altLang="en-US" sz="3200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紧扣文题进行适当地分析议论</a:t>
            </a:r>
            <a:r>
              <a:rPr lang="zh-CN" altLang="en-US" sz="2800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既能避免罗列事例、文体不清的毛病，又能起到画龙点睛、突出中心的作用。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如</a:t>
            </a: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03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年优秀作文</a:t>
            </a: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情与理的抉择</a:t>
            </a: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，在简单叙述完郑培民的事例后，紧接着来了几句议论分析：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zh-CN" altLang="en-US" sz="28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感情亲疏，并没影响郑培民清醒认识到自己是人民的公仆，他没有因为个人利益而抛弃为人民服务的宗旨，依旧踏实勤恳、无私奉献。他们父子的这种高洁情操，在当今社会实属难得。</a:t>
            </a:r>
            <a:endParaRPr lang="zh-CN" altLang="en-US" sz="2800" dirty="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rgbClr val="3333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只短短两句话，可它把事例与话题紧紧连在一起了。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>
                                            <p:txEl>
                                              <p:char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68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0">
                                            <p:txEl>
                                              <p:charRg st="68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0">
                                            <p:txEl>
                                              <p:charRg st="68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114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0">
                                            <p:txEl>
                                              <p:charRg st="114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0">
                                            <p:txEl>
                                              <p:charRg st="114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198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0">
                                            <p:txEl>
                                              <p:charRg st="198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0">
                                            <p:txEl>
                                              <p:charRg st="198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1" name="文本框 48130"/>
          <p:cNvSpPr txBox="1"/>
          <p:nvPr/>
        </p:nvSpPr>
        <p:spPr>
          <a:xfrm>
            <a:off x="323850" y="1133475"/>
            <a:ext cx="8569325" cy="410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心有天使，诗意人生</a:t>
            </a: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2006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广东）</a:t>
            </a:r>
            <a:endParaRPr lang="zh-CN" altLang="en-US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是谁本着一颗报恩的心，是谁守望着偏僻的山村？</a:t>
            </a:r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徐本禹，是什么驱动着你奔向贫瘠的大山？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是爱的天使，是一种对社会报恩的责任感吧！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……</a:t>
            </a:r>
            <a:br>
              <a:rPr lang="en-US" altLang="zh-CN" sz="24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　　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是谁奔走在田垄间行医，是谁一心拯救人民？</a:t>
            </a:r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是什么驱动着你奔走在田垄间？你无怨无悔地为人民医治，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你是一个如花一般美丽，如水一样灵动的天使。</a:t>
            </a:r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李春燕！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……</a:t>
            </a:r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　　</a:t>
            </a:r>
            <a:endParaRPr lang="zh-CN" altLang="en-US" sz="24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是谁在舞台上用心灵独舞，是谁于无声处展现生命的蓬勃？</a:t>
            </a:r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邰丽华，你于无声处展现生命的蓬勃，你的“开花衽”绽放出的花儿是那么骄艳，那么动人，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你心中一定有自己雕琢的天使，一个让当今中国人民感动得流泪的天使，</a:t>
            </a:r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是吗？</a:t>
            </a:r>
            <a:endParaRPr lang="zh-CN" altLang="en-US" sz="24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8132" name="文本框 48131"/>
          <p:cNvSpPr txBox="1"/>
          <p:nvPr/>
        </p:nvSpPr>
        <p:spPr>
          <a:xfrm>
            <a:off x="323850" y="5719763"/>
            <a:ext cx="8424863" cy="5889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五、首尾扣题</a:t>
            </a:r>
            <a:r>
              <a:rPr lang="zh-CN" altLang="en-US" sz="24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（每一段的首尾用相同的词句形成排比）</a:t>
            </a:r>
            <a:endParaRPr lang="zh-CN" altLang="en-US" sz="2400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8134" name="矩形 48133"/>
          <p:cNvSpPr/>
          <p:nvPr/>
        </p:nvSpPr>
        <p:spPr>
          <a:xfrm>
            <a:off x="395288" y="333375"/>
            <a:ext cx="3744912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扣题的方式（5）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/>
      <p:bldP spid="481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文本框 31745"/>
          <p:cNvSpPr txBox="1"/>
          <p:nvPr/>
        </p:nvSpPr>
        <p:spPr>
          <a:xfrm>
            <a:off x="609600" y="609600"/>
            <a:ext cx="7543800" cy="536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点题句作分论点，能使文章既结构清晰，主旨鲜明，又很好地论述了话题，大有一气呵成的气势。</a:t>
            </a:r>
            <a:endParaRPr lang="zh-CN" altLang="en-US" sz="1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</a:t>
            </a: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建造自己的房子</a:t>
            </a: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中间几段段首：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sz="32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　　建造自己的房子，需要脚踏实地，付诸实践。</a:t>
            </a:r>
            <a:endParaRPr lang="zh-CN" altLang="en-US" sz="3200" dirty="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32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　　建造自己的房子，需要勇于拼搏，精益求精。</a:t>
            </a:r>
            <a:endParaRPr lang="zh-CN" altLang="en-US" sz="3200" dirty="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32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　　建造自己的房子还需要持之以恒，至始至终。</a:t>
            </a:r>
            <a:endParaRPr lang="zh-CN" altLang="en-US" sz="3200" dirty="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　　</a:t>
            </a: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4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>
                                            <p:txEl>
                                              <p:charRg st="4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>
                                            <p:txEl>
                                              <p:charRg st="4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6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6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87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6">
                                            <p:txEl>
                                              <p:charRg st="87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6">
                                            <p:txEl>
                                              <p:charRg st="87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110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6">
                                            <p:txEl>
                                              <p:charRg st="110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6">
                                            <p:txEl>
                                              <p:charRg st="110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133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6">
                                            <p:txEl>
                                              <p:charRg st="133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6">
                                            <p:txEl>
                                              <p:charRg st="133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6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6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9" name="文本框 55298"/>
          <p:cNvSpPr txBox="1"/>
          <p:nvPr/>
        </p:nvSpPr>
        <p:spPr>
          <a:xfrm>
            <a:off x="323850" y="836613"/>
            <a:ext cx="8569325" cy="5584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　　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《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别让雨下进灵魂里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》 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(2006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全国满分卷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)</a:t>
            </a:r>
            <a:endParaRPr lang="en-US" altLang="zh-CN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36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　　</a:t>
            </a:r>
            <a:r>
              <a:rPr lang="en-US" altLang="zh-CN" sz="36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中间段</a:t>
            </a:r>
            <a:r>
              <a:rPr lang="en-US" altLang="zh-CN" sz="36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因为</a:t>
            </a:r>
            <a:r>
              <a:rPr lang="zh-CN" altLang="en-US" sz="36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做自己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，舒婷选择了橡树旁一株木棉式的爱情。</a:t>
            </a:r>
            <a:endParaRPr lang="zh-CN" altLang="en-US" sz="36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因为</a:t>
            </a:r>
            <a:r>
              <a:rPr lang="zh-CN" altLang="en-US" sz="36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做自己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，顾城选择了用自己黑色的眼睛来寻找光明。</a:t>
            </a:r>
            <a:endParaRPr lang="zh-CN" altLang="en-US" sz="36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因为</a:t>
            </a:r>
            <a:r>
              <a:rPr lang="zh-CN" altLang="en-US" sz="36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做自己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，他们寻得了生命发芽的机会。</a:t>
            </a:r>
            <a:endParaRPr lang="zh-CN" altLang="en-US" sz="36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因为</a:t>
            </a:r>
            <a:r>
              <a:rPr lang="zh-CN" altLang="en-US" sz="36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做自己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，而没有让雨淋湿自己真正的灵魂。</a:t>
            </a:r>
            <a:r>
              <a:rPr lang="zh-CN" altLang="en-US" sz="36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9" name="文本占位符 8601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91513" cy="1900238"/>
          </a:xfrm>
          <a:ln/>
        </p:spPr>
        <p:txBody>
          <a:bodyPr/>
          <a:p>
            <a:pPr>
              <a:buNone/>
            </a:pPr>
            <a:r>
              <a:rPr lang="en-US" altLang="zh-CN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    “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学习无捷径，应试有技巧”。今天主要向大家传授考前作文的独门“暗器”、“秘笈”</a:t>
            </a:r>
            <a:r>
              <a:rPr lang="en-US" altLang="zh-CN" sz="4000" b="1">
                <a:latin typeface="Arial" panose="020B0604020202020204" pitchFamily="34" charset="0"/>
                <a:ea typeface="黑体" panose="02010609060101010101" pitchFamily="2" charset="-122"/>
              </a:rPr>
              <a:t>——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点题。 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5" name="文本框 49154"/>
          <p:cNvSpPr txBox="1"/>
          <p:nvPr/>
        </p:nvSpPr>
        <p:spPr>
          <a:xfrm>
            <a:off x="323850" y="1350963"/>
            <a:ext cx="8424863" cy="265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　　　用奉献雕琢心中的天使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2006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广东）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b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（结尾）</a:t>
            </a:r>
            <a:r>
              <a:rPr lang="zh-CN" altLang="en-US" sz="2800" dirty="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雕琢心中的天使，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不一定要惊天动地的壮举；</a:t>
            </a:r>
            <a:r>
              <a:rPr lang="zh-CN" altLang="en-US" sz="2800" dirty="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雕琢心中的天使，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不一定要轰轰烈烈的誓言；</a:t>
            </a:r>
            <a:r>
              <a:rPr lang="zh-CN" altLang="en-US" sz="2800" dirty="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雕琢心中的天使，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不一定要亘古不变的守候。</a:t>
            </a:r>
            <a:r>
              <a:rPr lang="zh-CN" altLang="en-US" sz="2800" dirty="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让我们用奉献雕琢心中的天使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，</a:t>
            </a:r>
            <a:r>
              <a:rPr lang="zh-CN" altLang="en-US" sz="2800" dirty="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让奉献将我们自己雕琢成最美的天使。　</a:t>
            </a:r>
            <a:endParaRPr lang="zh-CN" altLang="en-US" sz="2800" dirty="0">
              <a:solidFill>
                <a:schemeClr val="folHlink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49156" name="文本框 49155"/>
          <p:cNvSpPr txBox="1"/>
          <p:nvPr/>
        </p:nvSpPr>
        <p:spPr>
          <a:xfrm>
            <a:off x="395288" y="4143375"/>
            <a:ext cx="8748712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点评：</a:t>
            </a:r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最后，作者以一连串排比句收束全文，强调了雕琢心中的天使最重要的是奉献精神，结尾酣畅淋漓，干净利落。（华南师范大学文学院</a:t>
            </a: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  </a:t>
            </a:r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杨</a:t>
            </a: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  </a:t>
            </a:r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挺）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9157" name="文本框 49156"/>
          <p:cNvSpPr txBox="1"/>
          <p:nvPr/>
        </p:nvSpPr>
        <p:spPr>
          <a:xfrm>
            <a:off x="179388" y="5792788"/>
            <a:ext cx="8820150" cy="5889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六、结尾扣题</a:t>
            </a:r>
            <a:r>
              <a:rPr lang="zh-CN" altLang="en-US" sz="2400" dirty="0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（文章结尾点出文章中心，与题目相呼应。）</a:t>
            </a:r>
            <a:endParaRPr lang="zh-CN" altLang="en-US" sz="2400" dirty="0">
              <a:solidFill>
                <a:srgbClr val="FF0066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9159" name="矩形 49158"/>
          <p:cNvSpPr/>
          <p:nvPr/>
        </p:nvSpPr>
        <p:spPr>
          <a:xfrm>
            <a:off x="395288" y="333375"/>
            <a:ext cx="3744912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扣题的方式（6）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  <p:bldP spid="49156" grpId="0"/>
      <p:bldP spid="491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4" name="文本框 59393"/>
          <p:cNvSpPr txBox="1"/>
          <p:nvPr/>
        </p:nvSpPr>
        <p:spPr>
          <a:xfrm>
            <a:off x="395288" y="611188"/>
            <a:ext cx="8458200" cy="5456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40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　　</a:t>
            </a:r>
            <a:r>
              <a:rPr lang="zh-CN" altLang="en-US" sz="40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纪念</a:t>
            </a:r>
            <a:r>
              <a:rPr lang="zh-CN" altLang="en-US" sz="40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是内心情感的涌动，但又不是感情的无节制挥霍；</a:t>
            </a:r>
            <a:r>
              <a:rPr lang="zh-CN" altLang="en-US" sz="40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纪念</a:t>
            </a:r>
            <a:r>
              <a:rPr lang="zh-CN" altLang="en-US" sz="40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需要行动来升华，但又需要理性的引导。</a:t>
            </a:r>
            <a:endParaRPr lang="zh-CN" altLang="en-US" sz="40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40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40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真正的纪念</a:t>
            </a:r>
            <a:r>
              <a:rPr lang="zh-CN" altLang="en-US" sz="40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是心灵的回响，是历史的回音；它审视过去，启迪未来</a:t>
            </a:r>
            <a:r>
              <a:rPr lang="en-US" altLang="zh-CN" sz="400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……</a:t>
            </a:r>
            <a:endParaRPr lang="en-US" altLang="zh-CN" sz="400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05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年满分作文</a:t>
            </a: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让纪念闪耀理性光芒</a:t>
            </a:r>
            <a:r>
              <a:rPr lang="en-US" altLang="zh-CN" sz="32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32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结尾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>
              <a:spcBef>
                <a:spcPct val="50000"/>
              </a:spcBef>
            </a:pP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5" name="文本框 54274"/>
          <p:cNvSpPr txBox="1"/>
          <p:nvPr/>
        </p:nvSpPr>
        <p:spPr>
          <a:xfrm>
            <a:off x="323850" y="765175"/>
            <a:ext cx="8569325" cy="3937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　　我想握住你的手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2006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满分作文）</a:t>
            </a: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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（结尾部分）等待，是一种信念；等待，是一种态度；等待，是一种追求；等待，也是一种选择。</a:t>
            </a:r>
            <a:r>
              <a:rPr lang="zh-CN" altLang="en-US" sz="36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选择等待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会让我们更成熟；</a:t>
            </a:r>
            <a:r>
              <a:rPr lang="zh-CN" altLang="en-US" sz="36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选择等待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会让我们更坚强；</a:t>
            </a:r>
            <a:r>
              <a:rPr lang="zh-CN" altLang="en-US" sz="36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选择等待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会让我们更富足。</a:t>
            </a:r>
            <a:endParaRPr lang="zh-CN" altLang="en-US" sz="36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6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我愿执等待之手</a:t>
            </a:r>
            <a:r>
              <a:rPr lang="zh-CN" altLang="en-US" sz="3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，共赏精彩美景</a:t>
            </a:r>
            <a:r>
              <a:rPr lang="en-US" altLang="zh-CN" sz="36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!</a:t>
            </a:r>
            <a:r>
              <a:rPr lang="zh-CN" altLang="en-US" sz="36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</a:t>
            </a:r>
            <a:endParaRPr lang="zh-CN" altLang="en-US" sz="360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9" name="文本框 50178"/>
          <p:cNvSpPr txBox="1"/>
          <p:nvPr/>
        </p:nvSpPr>
        <p:spPr>
          <a:xfrm>
            <a:off x="250825" y="900113"/>
            <a:ext cx="8642350" cy="52657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做真正的自己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在枫叶上的露珠，红红的闪烁，多美丽啊！在荷叶上的露珠，苍白地滚动，多凄凉啊！可这美丽，只是露珠凭借枫叶的烧红才得以闪烁，也只是露珠凭借荷叶洁白的玉肌才显得动人。它只有附在别人的身上，才能折射出光彩。可我们呢？我们有我们的精彩，我们也有我们的色彩！折射的光彩是别人的，自我散发的光彩才是真正缤纷的。朋友，让我奉劝一句：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做真正的自己，莫要做透明的露珠。</a:t>
            </a:r>
            <a:endParaRPr lang="zh-CN" altLang="en-US" sz="2400" dirty="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    做真正的自己，是自信的表现。</a:t>
            </a:r>
            <a:r>
              <a:rPr lang="en-US" altLang="zh-CN" sz="240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……</a:t>
            </a:r>
            <a:endParaRPr lang="en-US" altLang="zh-CN" sz="240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en-US" altLang="zh-CN" sz="240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做真正的自己，是人生的大智慧。</a:t>
            </a:r>
            <a:r>
              <a:rPr lang="en-US" altLang="zh-CN" sz="240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……</a:t>
            </a:r>
            <a:endParaRPr lang="en-US" altLang="zh-CN" sz="240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en-US" altLang="zh-CN" sz="240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做真正的自己，是时代的召唤。</a:t>
            </a:r>
            <a:r>
              <a:rPr lang="en-US" altLang="zh-CN" sz="2400">
                <a:solidFill>
                  <a:schemeClr val="folHlink"/>
                </a:solidFill>
                <a:latin typeface="Arial" panose="020B0604020202020204" pitchFamily="34" charset="0"/>
                <a:ea typeface="楷体_GB2312" pitchFamily="49" charset="-122"/>
              </a:rPr>
              <a:t>……</a:t>
            </a:r>
            <a:endParaRPr lang="en-US" altLang="zh-CN" sz="240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en-US" altLang="zh-CN" sz="240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露珠只会折射别人的光芒，我们将它嘲笑；露珠只会依靠别人的颜色，我们将它否定。</a:t>
            </a:r>
            <a:r>
              <a:rPr lang="zh-CN" altLang="en-US" sz="2400" dirty="0">
                <a:solidFill>
                  <a:schemeClr val="folHlink"/>
                </a:solidFill>
                <a:latin typeface="楷体_GB2312" pitchFamily="49" charset="-122"/>
                <a:ea typeface="楷体_GB2312" pitchFamily="49" charset="-122"/>
              </a:rPr>
              <a:t>做真正的自己，方能光芒四射，方能五彩缤纷，方能为世人所赞同。</a:t>
            </a:r>
            <a:endParaRPr lang="zh-CN" altLang="en-US" sz="2800" dirty="0">
              <a:solidFill>
                <a:schemeClr val="folHlink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0180" name="文本框 50179"/>
          <p:cNvSpPr txBox="1"/>
          <p:nvPr/>
        </p:nvSpPr>
        <p:spPr>
          <a:xfrm>
            <a:off x="179388" y="6153150"/>
            <a:ext cx="8893175" cy="588963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七、反复扣题</a:t>
            </a:r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（即标题、开头、中间、结尾都扣题）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0181" name="矩形 50180"/>
          <p:cNvSpPr/>
          <p:nvPr/>
        </p:nvSpPr>
        <p:spPr>
          <a:xfrm>
            <a:off x="395288" y="333375"/>
            <a:ext cx="3744912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扣题的方式（7）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  <p:bldP spid="5018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文本框 77825"/>
          <p:cNvSpPr txBox="1"/>
          <p:nvPr/>
        </p:nvSpPr>
        <p:spPr>
          <a:xfrm>
            <a:off x="103188" y="765175"/>
            <a:ext cx="8964612" cy="4060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600"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例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60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2006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满分作文）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我想握住你的手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600">
                <a:latin typeface="楷体_GB2312" pitchFamily="49" charset="-122"/>
                <a:ea typeface="楷体_GB2312" pitchFamily="49" charset="-122"/>
              </a:rPr>
              <a:t>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（结尾部分）</a:t>
            </a:r>
            <a:br>
              <a:rPr lang="zh-CN" altLang="en-US" sz="260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   等待，是一种信念；等待，是一种态度；等待，是一种追求；等待，也是一种选择。选择等待会让我们更成熟；选择等待会让我们更坚强；选择等待会让我们更富足。  </a:t>
            </a:r>
            <a:endParaRPr lang="zh-CN" altLang="en-US" sz="2600" dirty="0"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   我愿执等待之手，共赏精彩美景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!</a:t>
            </a:r>
            <a:br>
              <a:rPr lang="en-US" altLang="zh-CN" sz="260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2600"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例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60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(2006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全国一满分卷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)《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别让雨下进灵魂里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》(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中间段</a:t>
            </a: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)</a:t>
            </a:r>
            <a:br>
              <a:rPr lang="en-US" altLang="zh-CN" sz="2600">
                <a:latin typeface="楷体_GB2312" pitchFamily="49" charset="-122"/>
                <a:ea typeface="楷体_GB2312" pitchFamily="49" charset="-122"/>
              </a:rPr>
            </a:br>
            <a:r>
              <a:rPr lang="en-US" altLang="zh-CN" sz="260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因为做自己，舒婷选择了橡树旁一株木棉式的爱情。</a:t>
            </a:r>
            <a:br>
              <a:rPr lang="zh-CN" altLang="en-US" sz="260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   因为做自己，顾城选择了用自己黑色的瞳来寻找光明。</a:t>
            </a:r>
            <a:br>
              <a:rPr lang="zh-CN" altLang="en-US" sz="260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   因为做自己，他们寻得了生命发芽的机会。</a:t>
            </a:r>
            <a:br>
              <a:rPr lang="zh-CN" altLang="en-US" sz="2600" dirty="0">
                <a:latin typeface="楷体_GB2312" pitchFamily="49" charset="-122"/>
                <a:ea typeface="楷体_GB2312" pitchFamily="49" charset="-122"/>
              </a:rPr>
            </a:br>
            <a:r>
              <a:rPr lang="zh-CN" altLang="en-US" sz="2600" dirty="0">
                <a:latin typeface="楷体_GB2312" pitchFamily="49" charset="-122"/>
                <a:ea typeface="楷体_GB2312" pitchFamily="49" charset="-122"/>
              </a:rPr>
              <a:t>   因为做自己，而没有让雨淋湿自己真正的灵魂。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7827" name="文本框 77826"/>
          <p:cNvSpPr txBox="1"/>
          <p:nvPr/>
        </p:nvSpPr>
        <p:spPr>
          <a:xfrm>
            <a:off x="179388" y="5300663"/>
            <a:ext cx="8893175" cy="138271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八、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浓墨重彩扣题法</a:t>
            </a:r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避免前文扣题不足的缺失，在结尾一段或几段文字扣题，以强大的视觉冲击力，以多方面反复强调的力度，实现最大限度的扣题效果。</a:t>
            </a:r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7828" name="矩形 77827"/>
          <p:cNvSpPr/>
          <p:nvPr/>
        </p:nvSpPr>
        <p:spPr>
          <a:xfrm>
            <a:off x="250825" y="188913"/>
            <a:ext cx="3744913" cy="56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63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扣题的方式（8）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3" name="文本框 51202"/>
          <p:cNvSpPr txBox="1"/>
          <p:nvPr/>
        </p:nvSpPr>
        <p:spPr>
          <a:xfrm>
            <a:off x="3201988" y="2625725"/>
            <a:ext cx="54737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首段扣题</a:t>
            </a:r>
            <a:r>
              <a:rPr lang="zh-CN" altLang="en-US" sz="3200" b="0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（开头第一段扣题）</a:t>
            </a:r>
            <a:endParaRPr lang="zh-CN" altLang="en-US" sz="3200" b="0" dirty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1204" name="文本框 51203"/>
          <p:cNvSpPr txBox="1"/>
          <p:nvPr/>
        </p:nvSpPr>
        <p:spPr>
          <a:xfrm>
            <a:off x="3203575" y="4002088"/>
            <a:ext cx="547370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点化扣题</a:t>
            </a:r>
            <a:r>
              <a:rPr lang="zh-CN" altLang="en-US" sz="3200" b="0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（事例后扣题议论）</a:t>
            </a:r>
            <a:endParaRPr lang="zh-CN" altLang="en-US" sz="3200" b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1205" name="文本框 51204"/>
          <p:cNvSpPr txBox="1"/>
          <p:nvPr/>
        </p:nvSpPr>
        <p:spPr>
          <a:xfrm>
            <a:off x="3203575" y="3281363"/>
            <a:ext cx="506730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段首扣题</a:t>
            </a:r>
            <a:r>
              <a:rPr lang="zh-CN" altLang="en-US" sz="3200" b="0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（每段首句扣题）</a:t>
            </a:r>
            <a:endParaRPr lang="zh-CN" altLang="en-US" sz="3200" b="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1206" name="文本框 51205"/>
          <p:cNvSpPr txBox="1"/>
          <p:nvPr/>
        </p:nvSpPr>
        <p:spPr>
          <a:xfrm>
            <a:off x="2051050" y="1481138"/>
            <a:ext cx="10001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zh-CN" altLang="en-US" sz="3200" dirty="0">
                <a:solidFill>
                  <a:schemeClr val="folHlink"/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实扣</a:t>
            </a:r>
            <a:endParaRPr lang="zh-CN" altLang="en-US" sz="3200">
              <a:solidFill>
                <a:schemeClr val="folHlink"/>
              </a:solidFill>
              <a:latin typeface="仿宋_GB2312" panose="02010609030101010101" pitchFamily="49" charset="-122"/>
              <a:ea typeface="仿宋_GB2312" panose="02010609030101010101" pitchFamily="49" charset="-122"/>
            </a:endParaRPr>
          </a:p>
        </p:txBody>
      </p:sp>
      <p:sp>
        <p:nvSpPr>
          <p:cNvPr id="51207" name="文本框 51206"/>
          <p:cNvSpPr txBox="1"/>
          <p:nvPr/>
        </p:nvSpPr>
        <p:spPr>
          <a:xfrm>
            <a:off x="1979613" y="3641725"/>
            <a:ext cx="10001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zh-CN" altLang="en-US" sz="3200" dirty="0">
                <a:solidFill>
                  <a:schemeClr val="folHlink"/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明扣</a:t>
            </a:r>
            <a:endParaRPr lang="zh-CN" altLang="en-US" sz="3200">
              <a:solidFill>
                <a:schemeClr val="folHlink"/>
              </a:solidFill>
              <a:latin typeface="仿宋_GB2312" panose="02010609030101010101" pitchFamily="49" charset="-122"/>
              <a:ea typeface="仿宋_GB2312" panose="02010609030101010101" pitchFamily="49" charset="-122"/>
            </a:endParaRPr>
          </a:p>
        </p:txBody>
      </p:sp>
      <p:sp>
        <p:nvSpPr>
          <p:cNvPr id="51208" name="文本框 51207"/>
          <p:cNvSpPr txBox="1"/>
          <p:nvPr/>
        </p:nvSpPr>
        <p:spPr>
          <a:xfrm>
            <a:off x="2051050" y="5229225"/>
            <a:ext cx="10001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zh-CN" altLang="en-US" sz="3200" dirty="0">
                <a:solidFill>
                  <a:schemeClr val="folHlink"/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全扣</a:t>
            </a:r>
            <a:endParaRPr lang="zh-CN" altLang="en-US" sz="3200">
              <a:solidFill>
                <a:schemeClr val="folHlink"/>
              </a:solidFill>
              <a:latin typeface="仿宋_GB2312" panose="02010609030101010101" pitchFamily="49" charset="-122"/>
              <a:ea typeface="仿宋_GB2312" panose="02010609030101010101" pitchFamily="49" charset="-122"/>
            </a:endParaRPr>
          </a:p>
        </p:txBody>
      </p:sp>
      <p:sp>
        <p:nvSpPr>
          <p:cNvPr id="51209" name="文本框 51208"/>
          <p:cNvSpPr txBox="1"/>
          <p:nvPr/>
        </p:nvSpPr>
        <p:spPr>
          <a:xfrm>
            <a:off x="684213" y="2349500"/>
            <a:ext cx="854075" cy="229552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 anchorCtr="0">
            <a:spAutoFit/>
          </a:bodyPr>
          <a:p>
            <a:pPr algn="l">
              <a:buNone/>
            </a:pPr>
            <a:r>
              <a:rPr lang="zh-CN" altLang="en-US" sz="44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扣题方式</a:t>
            </a:r>
            <a:endParaRPr lang="zh-CN" altLang="en-US" sz="440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210" name="左大括号 51209"/>
          <p:cNvSpPr/>
          <p:nvPr/>
        </p:nvSpPr>
        <p:spPr>
          <a:xfrm>
            <a:off x="1619250" y="1700213"/>
            <a:ext cx="431800" cy="3816350"/>
          </a:xfrm>
          <a:prstGeom prst="leftBrace">
            <a:avLst>
              <a:gd name="adj1" fmla="val 73651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11" name="左大括号 51210"/>
          <p:cNvSpPr/>
          <p:nvPr/>
        </p:nvSpPr>
        <p:spPr>
          <a:xfrm>
            <a:off x="2987675" y="2924175"/>
            <a:ext cx="288925" cy="2089150"/>
          </a:xfrm>
          <a:prstGeom prst="leftBrace">
            <a:avLst>
              <a:gd name="adj1" fmla="val 60256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12" name="文本框 51211"/>
          <p:cNvSpPr txBox="1"/>
          <p:nvPr/>
        </p:nvSpPr>
        <p:spPr>
          <a:xfrm>
            <a:off x="3165475" y="1912938"/>
            <a:ext cx="60864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内容扣题</a:t>
            </a:r>
            <a:r>
              <a:rPr lang="zh-CN" altLang="en-US" sz="3200" b="0" dirty="0">
                <a:solidFill>
                  <a:schemeClr val="tx1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（文与题有本质联系）</a:t>
            </a:r>
            <a:endParaRPr lang="zh-CN" altLang="en-US" sz="3200" b="0" dirty="0">
              <a:solidFill>
                <a:schemeClr val="tx1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51213" name="左大括号 51212"/>
          <p:cNvSpPr/>
          <p:nvPr/>
        </p:nvSpPr>
        <p:spPr>
          <a:xfrm>
            <a:off x="3059113" y="1268413"/>
            <a:ext cx="144462" cy="1008062"/>
          </a:xfrm>
          <a:prstGeom prst="leftBrace">
            <a:avLst>
              <a:gd name="adj1" fmla="val 5815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14" name="文本框 51213"/>
          <p:cNvSpPr txBox="1"/>
          <p:nvPr/>
        </p:nvSpPr>
        <p:spPr>
          <a:xfrm>
            <a:off x="3205163" y="1120775"/>
            <a:ext cx="53276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标题扣题</a:t>
            </a:r>
            <a:r>
              <a:rPr lang="zh-CN" altLang="en-US" sz="3200" b="0" dirty="0">
                <a:solidFill>
                  <a:schemeClr val="tx1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（立骨扣题）</a:t>
            </a:r>
            <a:endParaRPr lang="zh-CN" altLang="en-US" sz="3200" b="0" dirty="0">
              <a:solidFill>
                <a:schemeClr val="tx1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51215" name="文本框 51214"/>
          <p:cNvSpPr txBox="1"/>
          <p:nvPr/>
        </p:nvSpPr>
        <p:spPr>
          <a:xfrm>
            <a:off x="3203575" y="4652963"/>
            <a:ext cx="4751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结尾扣题</a:t>
            </a:r>
            <a:r>
              <a:rPr lang="zh-CN" altLang="en-US" sz="3200" b="0" dirty="0">
                <a:solidFill>
                  <a:schemeClr val="tx1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（结尾扣题）</a:t>
            </a:r>
            <a:endParaRPr lang="zh-CN" altLang="en-US" sz="3200" b="0" dirty="0">
              <a:solidFill>
                <a:schemeClr val="tx1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51217" name="文本框 51216"/>
          <p:cNvSpPr txBox="1"/>
          <p:nvPr/>
        </p:nvSpPr>
        <p:spPr>
          <a:xfrm>
            <a:off x="3168650" y="5300663"/>
            <a:ext cx="608330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buNone/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反复扣题</a:t>
            </a:r>
            <a:r>
              <a:rPr lang="zh-CN" altLang="en-US" sz="32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（标题、内容、段首、</a:t>
            </a:r>
            <a:endParaRPr lang="zh-CN" altLang="en-US" sz="32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buNone/>
            </a:pPr>
            <a:r>
              <a:rPr lang="zh-CN" altLang="en-US" sz="32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　　　　　结尾等都扣题）</a:t>
            </a:r>
            <a:endParaRPr lang="zh-CN" altLang="en-US" sz="32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l">
              <a:buNone/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浓墨重彩扣题法</a:t>
            </a:r>
            <a:endParaRPr lang="zh-CN" altLang="en-US" sz="320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1220" name="矩形 51219"/>
          <p:cNvSpPr/>
          <p:nvPr/>
        </p:nvSpPr>
        <p:spPr>
          <a:xfrm>
            <a:off x="323850" y="260350"/>
            <a:ext cx="1873250" cy="836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7648"/>
              </a:avLst>
            </a:prstTxWarp>
            <a:normAutofit/>
          </a:bodyPr>
          <a:p>
            <a:pPr algn="ctr"/>
            <a:r>
              <a:rPr lang="zh-CN" altLang="en-US" sz="360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谆谆告诫</a:t>
            </a:r>
            <a:endParaRPr lang="zh-CN" altLang="en-US" sz="360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8" name="矩形 88067"/>
          <p:cNvSpPr/>
          <p:nvPr/>
        </p:nvSpPr>
        <p:spPr>
          <a:xfrm>
            <a:off x="179388" y="333375"/>
            <a:ext cx="8785225" cy="607060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anchor="ctr" anchorCtr="0">
            <a:spAutoFit/>
          </a:bodyPr>
          <a:p>
            <a:pPr indent="304800" algn="l"/>
            <a:r>
              <a:rPr lang="en-US" altLang="zh-CN" sz="28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、点题必须醒目。就是让阅卷老师非常清晰地看到你点题的语句，了解你作文运行的轨迹。最有效的方法是独立成段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——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把用于点题的句子以独立段的形式表达。 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indent="304800" algn="l"/>
            <a:r>
              <a:rPr lang="en-US" altLang="zh-CN" sz="28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、点题必须精练。点题语言不能罗嗦，必须做到语言精练，要言不烦。 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indent="304800" algn="l"/>
            <a:r>
              <a:rPr lang="en-US" altLang="zh-CN" sz="28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、点题必须自然。题旨应是文章事理逻辑发展的必然结果，要做到水到渠成，恰到好处，而非勉强“显志”，像是硬贴上去的“标签”，更不可任意拔高。 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indent="304800" algn="l"/>
            <a:r>
              <a:rPr lang="en-US" altLang="zh-CN" sz="28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点题必须明确。点题有明点与暗点之分，一般文章的点晴之笔必须思想精辟，富有哲理，言简意赅，又要委婉含蓄，不露痕迹，意在言外。但考场作文与平时作文不同，有时点题不能太过含蓄，它要求同学在关键处亮出题旨，或回扣话题，以加深阅卷者对作文“思路清晰”、“中心突出”的印象。 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文本框 34817"/>
          <p:cNvSpPr txBox="1"/>
          <p:nvPr/>
        </p:nvSpPr>
        <p:spPr>
          <a:xfrm>
            <a:off x="457200" y="228600"/>
            <a:ext cx="8153400" cy="554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36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注意：</a:t>
            </a:r>
            <a:endParaRPr lang="zh-CN" altLang="en-US" sz="36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在考场上，作文</a:t>
            </a:r>
            <a:r>
              <a:rPr lang="zh-CN" altLang="en-US" sz="3200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切勿跟文题若即若离，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最积极而有效的办法就是</a:t>
            </a:r>
            <a:r>
              <a:rPr lang="zh-CN" altLang="en-US" sz="3200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反复点题，渲染并突出文题。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当然，这里的反复也是相对而言的，它既不是乱点题，也不是滥点题，不宜也不必过多，否则，就会弄巧成拙。用作点题的话语可以</a:t>
            </a:r>
            <a:r>
              <a:rPr lang="zh-CN" altLang="en-US" sz="3200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设计五六处分别出现在段首，中间和文末，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以便步步勾联，彼此照应，浑然一体，构成最优化组合。这样的点题设计既能使话题得以逐渐强化，升值，又可以让主旨不断呈现，深化，帮助你在紧张的考场上，成就佳作，获得高分。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文本框 22529"/>
          <p:cNvSpPr txBox="1"/>
          <p:nvPr/>
        </p:nvSpPr>
        <p:spPr>
          <a:xfrm>
            <a:off x="250825" y="620713"/>
            <a:ext cx="8893175" cy="5643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2800" dirty="0">
                <a:solidFill>
                  <a:srgbClr val="8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</a:t>
            </a:r>
            <a:endParaRPr lang="en-US" altLang="zh-CN" sz="2800" dirty="0">
              <a:solidFill>
                <a:srgbClr val="FFFF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         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每 当路 过 小 山 坡 时，我 便 想 起 过 去</a:t>
            </a: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2800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那 些 美 好 的 事 情 ，</a:t>
            </a:r>
            <a:r>
              <a:rPr lang="zh-CN" altLang="en-US" sz="2800" dirty="0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那山坡下的几棵树长得多么青绿，每次看到它们，便回忆起父亲与我的快乐日子。</a:t>
            </a:r>
            <a:endParaRPr lang="zh-CN" altLang="en-US" sz="2800" dirty="0">
              <a:solidFill>
                <a:srgbClr val="FFFF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小时候的我很少有朋友，因为我家住在小山坡上，那儿只有几户人家，所以跟我年龄差不多大的小孩子就只有那么一两个，那时候的我只有每天呆在家里，所以性格也变得很孤僻，那时父母又在外面工作，我只有一个人呆在家里。有一天，父亲被调到我们镇工作，不用外出的他多了时间陪我，父亲知道我整天呆在家里闷，所以那天带了我去小山坡上植果树，我当时是多么地开心和激动啊！</a:t>
            </a: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531" name="文本框 22530"/>
          <p:cNvSpPr txBox="1"/>
          <p:nvPr/>
        </p:nvSpPr>
        <p:spPr>
          <a:xfrm>
            <a:off x="323850" y="1484313"/>
            <a:ext cx="4103688" cy="51911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那些值得纪念的事情</a:t>
            </a:r>
            <a:endParaRPr lang="zh-CN" altLang="en-US" sz="2800" dirty="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2532" name="文本框 22531"/>
          <p:cNvSpPr txBox="1"/>
          <p:nvPr/>
        </p:nvSpPr>
        <p:spPr>
          <a:xfrm>
            <a:off x="1042988" y="2349500"/>
            <a:ext cx="4895850" cy="5191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那是多么值得纪念的日子呀！</a:t>
            </a:r>
            <a:endParaRPr lang="zh-CN" altLang="en-US" sz="2800" dirty="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3563938" y="333375"/>
            <a:ext cx="3600450" cy="519113"/>
          </a:xfrm>
          <a:prstGeom prst="rect">
            <a:avLst/>
          </a:prstGeom>
          <a:solidFill>
            <a:srgbClr val="800000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纪念有时是一种回忆</a:t>
            </a:r>
            <a:endParaRPr lang="zh-CN" altLang="en-US" sz="2800" dirty="0">
              <a:solidFill>
                <a:schemeClr val="folHlink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2534" name="矩形 22533"/>
          <p:cNvSpPr/>
          <p:nvPr/>
        </p:nvSpPr>
        <p:spPr>
          <a:xfrm>
            <a:off x="395288" y="0"/>
            <a:ext cx="2484437" cy="10525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写作实例修改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animBg="1"/>
      <p:bldP spid="2253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文本框 23553"/>
          <p:cNvSpPr txBox="1"/>
          <p:nvPr/>
        </p:nvSpPr>
        <p:spPr>
          <a:xfrm>
            <a:off x="539750" y="260350"/>
            <a:ext cx="8604250" cy="6164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2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父亲那天向领导请了一天假与我去种树，我们手握铁铲和水桶向山坡走去，一路上有说有笑，父亲在路上教我认识了许多的东西，什么是含羞草，什么是麻雀，原本只有在书上看到的东西，现在都看到了，到了山坡下，父亲选好了几处肥地，便挖起土来，他还教我怎样挖土，怎样才能种好树，我一边看一边学，父亲挖洞，我埋土。父亲说，要种活一棵树，就要好好照顾它，当它是幼苗时，不但要多加除草，浇水，还要保护它，不要被外物把它折断，当种好树时，我又跟着父亲到小溪边去取水。我跟在父亲身后，就像母鸡带小鸡那样，父亲给了我一种强烈的幸福感，到了小溪，水虽然很浅，但仍有小鱼居住在那儿，我看着小鱼便想去捉，于是父亲告诉我，鱼儿也跟人一样，需要自由，它们的自由游动是我们观赏的乐趣。的确是这样，我那时还不懂，我只想拥有它，而不是去了解它。我把水给提到果树边时，父亲在那里无微不至地照顾小树，这又使我了解到父亲的仔细，我们就这样把三棵小树种好了。</a:t>
            </a:r>
            <a:endParaRPr lang="zh-CN" altLang="en-US" sz="26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0" end="4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charRg st="0" end="4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charRg st="0" end="4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3" name="文本占位符 71682"/>
          <p:cNvSpPr>
            <a:spLocks noGrp="1"/>
          </p:cNvSpPr>
          <p:nvPr>
            <p:ph type="body" idx="1"/>
          </p:nvPr>
        </p:nvSpPr>
        <p:spPr>
          <a:xfrm>
            <a:off x="468313" y="1989138"/>
            <a:ext cx="8229600" cy="1655762"/>
          </a:xfrm>
          <a:ln/>
        </p:spPr>
        <p:txBody>
          <a:bodyPr/>
          <a:p>
            <a:r>
              <a:rPr lang="zh-CN" altLang="en-US" sz="4000" dirty="0">
                <a:ea typeface="黑体" panose="02010609060101010101" pitchFamily="2" charset="-122"/>
              </a:rPr>
              <a:t>深刻认识点题扣题的重要作用</a:t>
            </a:r>
            <a:endParaRPr lang="zh-CN" altLang="en-US" sz="4000" dirty="0">
              <a:ea typeface="黑体" panose="02010609060101010101" pitchFamily="2" charset="-122"/>
            </a:endParaRPr>
          </a:p>
          <a:p>
            <a:r>
              <a:rPr lang="zh-CN" altLang="en-US" sz="4000" dirty="0">
                <a:ea typeface="黑体" panose="02010609060101010101" pitchFamily="2" charset="-122"/>
              </a:rPr>
              <a:t>掌握点题扣题的有效方式</a:t>
            </a:r>
            <a:endParaRPr lang="zh-CN" altLang="en-US" sz="4000" dirty="0">
              <a:ea typeface="黑体" panose="02010609060101010101" pitchFamily="2" charset="-122"/>
            </a:endParaRPr>
          </a:p>
        </p:txBody>
      </p:sp>
      <p:sp>
        <p:nvSpPr>
          <p:cNvPr id="71684" name="矩形 71683"/>
          <p:cNvSpPr>
            <a:spLocks noTextEdit="1"/>
          </p:cNvSpPr>
          <p:nvPr/>
        </p:nvSpPr>
        <p:spPr>
          <a:xfrm>
            <a:off x="468313" y="635000"/>
            <a:ext cx="2459037" cy="777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97"/>
              </a:avLst>
            </a:prstTxWarp>
            <a:normAutofit/>
          </a:bodyPr>
          <a:p>
            <a:pPr algn="ctr"/>
            <a:r>
              <a:rPr lang="zh-CN" altLang="en-US" sz="360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学习目标</a:t>
            </a:r>
            <a:endParaRPr lang="zh-CN" altLang="en-US" sz="360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685" name="矩形 71684"/>
          <p:cNvSpPr/>
          <p:nvPr/>
        </p:nvSpPr>
        <p:spPr>
          <a:xfrm>
            <a:off x="395288" y="3716338"/>
            <a:ext cx="8569325" cy="14636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anchor="ctr" anchorCtr="0">
            <a:spAutoFit/>
          </a:bodyPr>
          <a:p>
            <a:pPr algn="l"/>
            <a:r>
              <a:rPr lang="en-US" altLang="zh-CN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科学而巧妙的点题，不失为一种作文升格的秘诀，特别在考场作文中，巧妙点题所起的重要作用很可能是考生所意想不到的。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文本框 79873"/>
          <p:cNvSpPr txBox="1"/>
          <p:nvPr/>
        </p:nvSpPr>
        <p:spPr>
          <a:xfrm>
            <a:off x="395288" y="476250"/>
            <a:ext cx="8280400" cy="4362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8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由于我家离种小树的地方不远，所以父亲一有空便带我去看小树，我们每次出去都很开心，而且每次出去父亲都教会我很多的知识，使我了解到更多大自然的东西，父亲的那双大手拖着我时，我感觉是多么的温暖啊！事情虽然已经过去十多年了，但每次路过小山坡时，我都会想起过去的美好的回忆，小树逐渐长大了，然而我也是个成年人了，它见证了我的岁月，也是它的存在，才能使我与父亲相互了解，小树的未来也就是我的未来，我也要向小树学习，勇敢地向上爬，达到我的理想。</a:t>
            </a:r>
            <a:r>
              <a:rPr lang="zh-CN" altLang="en-US" sz="2800" dirty="0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2800" dirty="0">
              <a:solidFill>
                <a:srgbClr val="FFFF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9875" name="文本框 79874"/>
          <p:cNvSpPr txBox="1"/>
          <p:nvPr/>
        </p:nvSpPr>
        <p:spPr>
          <a:xfrm>
            <a:off x="468313" y="3573463"/>
            <a:ext cx="8064500" cy="1373187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树已成</a:t>
            </a:r>
            <a:r>
              <a:rPr lang="zh-CN" altLang="en-US" sz="2800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为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纪念</a:t>
            </a:r>
            <a:r>
              <a:rPr lang="zh-CN" altLang="en-US" sz="2800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我成长岁月的象征，看到它，我就会想起和父亲在一起的欢乐时光，想起我成长过程中的许许多多</a:t>
            </a:r>
            <a:r>
              <a:rPr lang="en-US" altLang="zh-CN" sz="280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纪念成了我一种美好的回忆</a:t>
            </a:r>
            <a:r>
              <a:rPr lang="zh-CN" altLang="en-US" sz="2800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zh-CN" altLang="en-US" sz="2800" dirty="0">
              <a:solidFill>
                <a:srgbClr val="FFFF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9876" name="文本框 79875"/>
          <p:cNvSpPr txBox="1"/>
          <p:nvPr/>
        </p:nvSpPr>
        <p:spPr>
          <a:xfrm>
            <a:off x="3995738" y="3141663"/>
            <a:ext cx="4537075" cy="519112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我也已经长大成人了，但小</a:t>
            </a:r>
            <a:endParaRPr lang="zh-CN" altLang="en-US" sz="2800" dirty="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nimBg="1"/>
      <p:bldP spid="798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4" name="矩形 87043"/>
          <p:cNvSpPr/>
          <p:nvPr/>
        </p:nvSpPr>
        <p:spPr>
          <a:xfrm>
            <a:off x="323850" y="414338"/>
            <a:ext cx="8640763" cy="613410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anchor="ctr" anchorCtr="0">
            <a:spAutoFit/>
          </a:bodyPr>
          <a:p>
            <a:pPr algn="l"/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通常所说的“点题”，是指在文章</a:t>
            </a:r>
            <a:r>
              <a:rPr lang="zh-CN" altLang="en-US" sz="3600" u="sng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恰当的地方</a:t>
            </a:r>
            <a:r>
              <a:rPr lang="zh-CN" altLang="en-US" sz="36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用简明扼要的语句交代或提示文章的主旨，以使读者了解文章的意图何在，文章的中心是什么。这样可使文章中心突出，主题鲜明，给读者留下深刻的印象。这种用于点明文章中心思想的句子，我们称之为“点题之笔”。因此，通常所讲的作文“点题”指的就是点出文章的主题，如命题作文、材料作文的点题就属于这一种。当然，如果文章的题目正好能反映主题，那么这里的“题”也指文章的“文题”。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文本框 20481"/>
          <p:cNvSpPr txBox="1"/>
          <p:nvPr/>
        </p:nvSpPr>
        <p:spPr>
          <a:xfrm>
            <a:off x="395288" y="1628775"/>
            <a:ext cx="8388350" cy="1589088"/>
          </a:xfrm>
          <a:prstGeom prst="rect">
            <a:avLst/>
          </a:prstGeom>
          <a:noFill/>
          <a:ln w="25400" cap="flat" cmpd="sng">
            <a:solidFill>
              <a:schemeClr val="fol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l">
              <a:lnSpc>
                <a:spcPct val="115000"/>
              </a:lnSpc>
            </a:pPr>
            <a:r>
              <a:rPr lang="zh-CN" altLang="en-US" sz="2800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一、点题，是获取保险分的“奠基石”。</a:t>
            </a:r>
            <a:endParaRPr lang="zh-CN" altLang="en-US" sz="2800" dirty="0">
              <a:solidFill>
                <a:schemeClr val="folHlink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15000"/>
              </a:lnSpc>
            </a:pPr>
            <a:r>
              <a:rPr lang="zh-CN" altLang="en-US" sz="2800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二、点题，是想要获取高分的妙招。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15000"/>
              </a:lnSpc>
            </a:pPr>
            <a:r>
              <a:rPr lang="zh-CN" altLang="en-US" sz="2800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三、点题，是挽救离题文的“救命草”。</a:t>
            </a:r>
            <a:r>
              <a:rPr lang="zh-CN" altLang="en-US" sz="2800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zh-CN" altLang="en-US" sz="2800" dirty="0">
              <a:solidFill>
                <a:schemeClr val="folHlink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483" name="矩形 20482"/>
          <p:cNvSpPr/>
          <p:nvPr/>
        </p:nvSpPr>
        <p:spPr>
          <a:xfrm>
            <a:off x="468313" y="476250"/>
            <a:ext cx="84010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考场作文点题的重要性体现在哪里？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486" name="矩形 20485"/>
          <p:cNvSpPr/>
          <p:nvPr/>
        </p:nvSpPr>
        <p:spPr>
          <a:xfrm>
            <a:off x="468313" y="4005263"/>
            <a:ext cx="840105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0" i="1">
                <a:ln w="9525" cap="flat" cmpd="sng">
                  <a:solidFill>
                    <a:schemeClr val="accent2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accent2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那么，考场作文应怎样点题扣题呢？</a:t>
            </a:r>
            <a:endParaRPr lang="zh-CN" altLang="en-US" sz="3600" b="0" i="1"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  <a:solidFill>
                <a:schemeClr val="accent2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48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0482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482">
                                            <p:txEl>
                                              <p:charRg st="41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4" name="矩形 81923"/>
          <p:cNvSpPr/>
          <p:nvPr/>
        </p:nvSpPr>
        <p:spPr>
          <a:xfrm>
            <a:off x="3059113" y="333375"/>
            <a:ext cx="3054350" cy="5492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wrap="none" anchor="ctr" anchorCtr="0">
            <a:spAutoFit/>
          </a:bodyPr>
          <a:p>
            <a:pPr algn="l"/>
            <a:r>
              <a:rPr lang="zh-CN" altLang="en-US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点题的常见方式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1925" name="矩形 81924"/>
          <p:cNvSpPr/>
          <p:nvPr/>
        </p:nvSpPr>
        <p:spPr>
          <a:xfrm>
            <a:off x="192088" y="1341438"/>
            <a:ext cx="8785225" cy="46640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anchor="ctr" anchorCtr="0">
            <a:spAutoFit/>
          </a:bodyPr>
          <a:p>
            <a:pPr indent="274955" algn="l"/>
            <a:r>
              <a:rPr lang="en-US" altLang="zh-CN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①</a:t>
            </a:r>
            <a:r>
              <a:rPr lang="zh-CN" altLang="en-US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叙述点题。例如，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“皓皓明月，淡淡清风。我坐在庭院的一隅，思绪不知不觉地飘远了。依稀记得屈原投下汨罗江，人们用粽子纪念他；牛郎、织女的感人爱情，人们用“七夕”纪念他；中秋节，人们用月饼纪念它。可是，那流传了几千年的文化传统仍然是原来的样子吗？</a:t>
            </a:r>
            <a:endParaRPr lang="zh-CN" altLang="en-US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274955" algn="l"/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          </a:t>
            </a:r>
            <a:r>
              <a:rPr lang="en-US" altLang="zh-CN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广东考生</a:t>
            </a:r>
            <a:r>
              <a:rPr lang="en-US" altLang="zh-CN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纪念</a:t>
            </a:r>
            <a:r>
              <a:rPr lang="en-US" altLang="zh-CN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》)</a:t>
            </a:r>
            <a:endParaRPr lang="en-US" altLang="zh-CN" b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274955" algn="l"/>
            <a:r>
              <a:rPr lang="en-US" altLang="zh-CN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考生先将自己置于一个美丽的境界之中，然后用徐舒的叙述追忆三个传统节日，于叙述中点明“纪念”的题旨，又能避免斧凿之痕。</a:t>
            </a:r>
            <a:endParaRPr lang="zh-CN" altLang="en-US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8" name="矩形 82947"/>
          <p:cNvSpPr/>
          <p:nvPr/>
        </p:nvSpPr>
        <p:spPr>
          <a:xfrm>
            <a:off x="225425" y="482600"/>
            <a:ext cx="8748713" cy="60356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anchor="ctr" anchorCtr="0">
            <a:spAutoFit/>
          </a:bodyPr>
          <a:p>
            <a:pPr indent="266700" algn="l"/>
            <a:r>
              <a:rPr lang="en-US" altLang="zh-CN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②</a:t>
            </a:r>
            <a:r>
              <a:rPr lang="zh-CN" altLang="en-US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议论点题。例如，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“时代让竞争成为一个沉重的话题，但我们可以用双赢的智慧削去竞争的锋芒，微笑竞争，携手同行。海尔集团“真诚到永远”的承诺，群雄逐鹿的中国家电握手的峰会，让我们明白，竞争不一定是弱肉强食，带着淋漓的鲜血。运用双赢的智慧，微笑着竞争，携手同行，竞争可以如一条小溪，涓涓而来去。”</a:t>
            </a:r>
            <a:endParaRPr lang="zh-CN" altLang="en-US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266700" algn="l"/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（山东考生</a:t>
            </a:r>
            <a:r>
              <a:rPr lang="en-US" altLang="zh-CN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微笑竞争携手同行</a:t>
            </a:r>
            <a:r>
              <a:rPr lang="en-US" altLang="zh-CN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  <a:endParaRPr lang="zh-CN" altLang="en-US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266700" algn="l"/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这是段结构完整的议论文字，考生从竞争入手提出了“用双赢的智慧削去竞争的锋芒，微笑竞争，携手同行”的观点，接着摆出海尔集团成功的典型例证，紧随其后的则是有力的论证并点题的笔墨，显得层次清晰，观点明确。</a:t>
            </a:r>
            <a:endParaRPr lang="zh-CN" altLang="en-US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3972" name="矩形 83971"/>
          <p:cNvSpPr/>
          <p:nvPr/>
        </p:nvSpPr>
        <p:spPr>
          <a:xfrm>
            <a:off x="184150" y="282575"/>
            <a:ext cx="8858250" cy="64420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anchor="ctr" anchorCtr="0">
            <a:spAutoFit/>
          </a:bodyPr>
          <a:p>
            <a:pPr indent="266700" algn="l"/>
            <a:r>
              <a:rPr lang="en-US" altLang="zh-CN" sz="2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③</a:t>
            </a:r>
            <a:r>
              <a:rPr lang="zh-CN" altLang="en-US" sz="26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描写点题。例如，“</a:t>
            </a:r>
            <a:r>
              <a:rPr lang="zh-CN" altLang="en-US" sz="2600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空气里弥漫着氤氲的气息，淅淅沥沥的雨像是酝酿了整整一个季节的泪水。浮现在眼前的是她那沟壑纵横、紧锁不开的眉头，鬓白的双角，翩跹的思绪在漫天翻飞。偶尔一阵凉风徐徐吹来，拂至脸庞竟有几丝冰凉，回忆像一口打磨得很光滑的古井，无数的琐事遗落在井中像一粒粒珠子无法再用线将它串起来，却越沉越重，如久酿的醇酒。</a:t>
            </a:r>
            <a:r>
              <a:rPr lang="en-US" altLang="zh-CN" sz="2600" b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……</a:t>
            </a:r>
            <a:r>
              <a:rPr lang="zh-CN" altLang="en-US" sz="2600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如同春日里扁舟中的放歌，仲夏亭榭中的弄弦，深秋山林中的独步，隆冬炉火旁的倾谈，只有将那些生命中不是很重要的事情忘却了，才能将生命中那些深切的爱、永恒的爱铭记于心，才不愧于生命的美丽和意义。” </a:t>
            </a:r>
            <a:endParaRPr lang="zh-CN" altLang="en-US" sz="2600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266700" algn="l"/>
            <a:r>
              <a:rPr lang="zh-CN" altLang="en-US" sz="2600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           （四川考生</a:t>
            </a:r>
            <a:r>
              <a:rPr lang="en-US" altLang="zh-CN" sz="2600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600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铭记与忘记</a:t>
            </a:r>
            <a:r>
              <a:rPr lang="en-US" altLang="zh-CN" sz="2600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2600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  <a:endParaRPr lang="zh-CN" altLang="en-US" sz="2600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266700" algn="l"/>
            <a:r>
              <a:rPr lang="zh-CN" altLang="en-US" sz="2600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 这是一篇以“铭记与忘记”为话题，以理解母亲铭记母恩为中心的考场作文，而考生凭着艺术描写的超人的功力，描写阴雨天气，渲染气氛，再现母亲的典型特征，抒写情感，引起回忆，点明主旨，在精细的描写中，切入“铭记与忘记”这个话题。</a:t>
            </a:r>
            <a:endParaRPr lang="zh-CN" altLang="en-US" sz="2600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6" name="矩形 84995"/>
          <p:cNvSpPr/>
          <p:nvPr/>
        </p:nvSpPr>
        <p:spPr>
          <a:xfrm>
            <a:off x="250825" y="176213"/>
            <a:ext cx="8675688" cy="46640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2">
                <a:alpha val="80000"/>
              </a:schemeClr>
            </a:outerShdw>
          </a:effectLst>
        </p:spPr>
        <p:txBody>
          <a:bodyPr anchor="ctr" anchorCtr="0">
            <a:spAutoFit/>
          </a:bodyPr>
          <a:p>
            <a:pPr indent="304800" algn="l"/>
            <a:r>
              <a:rPr lang="en-US" altLang="zh-CN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④</a:t>
            </a:r>
            <a:r>
              <a:rPr lang="zh-CN" altLang="en-US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抒情点题。例如，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“天空包容了游荡的云，在云朵的映衬下更加明亮。大海包容了激荡的浪花，在浪花的跳跃中更加迷人。云朵，浪花在天空与大海中相互辉映，光彩熠熠。这，便是双赢的智慧。</a:t>
            </a:r>
            <a:endParaRPr lang="zh-CN" altLang="en-US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304800" algn="l"/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（山东考生</a:t>
            </a:r>
            <a:r>
              <a:rPr lang="en-US" altLang="zh-CN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双赢，你我共辉煌</a:t>
            </a:r>
            <a:r>
              <a:rPr lang="en-US" altLang="zh-CN" b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）</a:t>
            </a:r>
            <a:endParaRPr lang="zh-CN" altLang="en-US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304800" algn="l"/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  云朵、浪花在天空与大海中相互辉映，光彩熠熠。这在唯美的画面之中，抽绎出他们共同的美</a:t>
            </a:r>
            <a:r>
              <a:rPr lang="en-US" altLang="zh-CN" b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b="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包容映衬之美，由此，点明“这，便是双赢的智慧。”既讴歌了美好事物，美好品格，也点明了题意。</a:t>
            </a:r>
            <a:endParaRPr lang="zh-CN" altLang="en-US" b="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">
      <a:dk1>
        <a:srgbClr val="FFFFFF"/>
      </a:dk1>
      <a:lt1>
        <a:srgbClr val="000099"/>
      </a:lt1>
      <a:dk2>
        <a:srgbClr val="CCFFFF"/>
      </a:dk2>
      <a:lt2>
        <a:srgbClr val="003366"/>
      </a:lt2>
      <a:accent1>
        <a:srgbClr val="3366CC"/>
      </a:accent1>
      <a:accent2>
        <a:srgbClr val="00B000"/>
      </a:accent2>
      <a:accent3>
        <a:srgbClr val="AAAACA"/>
      </a:accent3>
      <a:accent4>
        <a:srgbClr val="DCDCDC"/>
      </a:accent4>
      <a:accent5>
        <a:srgbClr val="ADB9E2"/>
      </a:accent5>
      <a:accent6>
        <a:srgbClr val="009D00"/>
      </a:accent6>
      <a:hlink>
        <a:srgbClr val="66CCFF"/>
      </a:hlink>
      <a:folHlink>
        <a:srgbClr val="FFE701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CDESIGNO</Template>
  <TotalTime>0</TotalTime>
  <Words>6263</Words>
  <Application>WPS 演示</Application>
  <PresentationFormat>在屏幕上显示</PresentationFormat>
  <Paragraphs>213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3" baseType="lpstr">
      <vt:lpstr>Arial</vt:lpstr>
      <vt:lpstr>宋体</vt:lpstr>
      <vt:lpstr>Wingdings</vt:lpstr>
      <vt:lpstr>仿宋_GB2312</vt:lpstr>
      <vt:lpstr>黑体</vt:lpstr>
      <vt:lpstr>楷体_GB2312</vt:lpstr>
      <vt:lpstr>新宋体</vt:lpstr>
      <vt:lpstr>Times New Roman</vt:lpstr>
      <vt:lpstr>华文行楷</vt:lpstr>
      <vt:lpstr>华文新魏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MC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飞翔鱼</cp:lastModifiedBy>
  <cp:revision>22</cp:revision>
  <dcterms:created xsi:type="dcterms:W3CDTF">2007-10-04T00:55:59Z</dcterms:created>
  <dcterms:modified xsi:type="dcterms:W3CDTF">2021-11-19T07:07:12Z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1F251C1758A847B68A81390719BDE215</vt:lpwstr>
  </property>
  <property fmtid="{D5CDD505-2E9C-101B-9397-08002B2CF9AE}" pid="3" name="KSOProductBuildVer">
    <vt:lpwstr>2052-11.1.0.11045</vt:lpwstr>
  </property>
</Properties>
</file>