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96" r:id="rId3"/>
    <p:sldId id="308" r:id="rId4"/>
    <p:sldId id="368" r:id="rId5"/>
    <p:sldId id="322" r:id="rId6"/>
    <p:sldId id="323" r:id="rId7"/>
    <p:sldId id="327" r:id="rId8"/>
    <p:sldId id="372" r:id="rId9"/>
    <p:sldId id="373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FF99"/>
    <a:srgbClr val="FFFF66"/>
    <a:srgbClr val="67B980"/>
    <a:srgbClr val="618240"/>
    <a:srgbClr val="04C7CC"/>
    <a:srgbClr val="060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243"/>
        <p:guide pos="29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9E1E39-D5CF-4F66-A112-F9B03EF01B6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F3327-1570-4DC0-912C-8A0B57AE8D4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9DEDDD-74F7-488E-84F7-123E97C08A2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EED468-4C5C-4A5E-9064-EBE156BC0B8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851C4-D683-4E51-B651-A1A588F5F7C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72B9B-3C81-4B54-9E08-C7F177D355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A83C8-F218-47C2-A65C-8EF189D8EB7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C594D-F85C-4CC1-A29D-629981E5AEE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13712-696B-4218-B781-CC4857CB5F3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2657B-0A58-4A9C-B5C4-6C1B8BC460D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435B-0A95-4DD9-8F74-F3D019848C1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FontTx/>
              <a:buNone/>
              <a:defRPr sz="1400" b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spcBef>
                <a:spcPct val="0"/>
              </a:spcBef>
              <a:buFontTx/>
              <a:buNone/>
              <a:defRPr sz="1400" b="0" noProof="1"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294A36A7-6C0D-4216-B1E3-4A9D7BAF9F3D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microsoft.com/office/2007/relationships/media" Target="file:///C:\Users\luke\Desktop\&#21021;&#23450;&#31295;17&#26085;&#26472;&#26149;&#33714;&#19977;&#26479;&#36187;5A-Revision%20of%20Module%207\&#32472;&#26412;\&#32472;&#26412;&#25104;&#21697;.m4a" TargetMode="External"/><Relationship Id="rId2" Type="http://schemas.openxmlformats.org/officeDocument/2006/relationships/audio" Target="file:///C:\Users\luke\Desktop\&#21021;&#23450;&#31295;17&#26085;&#26472;&#26149;&#33714;&#19977;&#26479;&#36187;5A-Revision%20of%20Module%207\&#32472;&#26412;\&#32472;&#26412;&#25104;&#21697;.m4a" TargetMode="External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6" descr="2034846_180844952909_2"/>
          <p:cNvPicPr>
            <a:picLocks noChangeAspect="1" noChangeArrowheads="1"/>
          </p:cNvPicPr>
          <p:nvPr/>
        </p:nvPicPr>
        <p:blipFill>
          <a:blip r:embed="rId1" cstate="print"/>
          <a:srcRect l="21468" t="8740" r="2392" b="18083"/>
          <a:stretch>
            <a:fillRect/>
          </a:stretch>
        </p:blipFill>
        <p:spPr bwMode="auto">
          <a:xfrm>
            <a:off x="-114300" y="0"/>
            <a:ext cx="92576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2933383" y="230823"/>
            <a:ext cx="3530600" cy="460375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What </a:t>
            </a:r>
            <a:r>
              <a:rPr lang="en-US" altLang="zh-CN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could</a:t>
            </a:r>
            <a:r>
              <a:rPr lang="en-US" altLang="zh-CN" sz="2400" dirty="0">
                <a:latin typeface="Times New Roman" panose="02020603050405020304" pitchFamily="18" charset="0"/>
              </a:rPr>
              <a:t>\</a:t>
            </a:r>
            <a:r>
              <a:rPr lang="en-US" altLang="zh-CN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couldn't</a:t>
            </a:r>
            <a:r>
              <a:rPr lang="en-US" altLang="zh-CN" sz="2400" dirty="0">
                <a:latin typeface="Times New Roman" panose="02020603050405020304" pitchFamily="18" charset="0"/>
              </a:rPr>
              <a:t> she do?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9" name="波形 8"/>
          <p:cNvSpPr/>
          <p:nvPr/>
        </p:nvSpPr>
        <p:spPr bwMode="auto">
          <a:xfrm>
            <a:off x="0" y="0"/>
            <a:ext cx="1907704" cy="476672"/>
          </a:xfrm>
          <a:prstGeom prst="wave">
            <a:avLst>
              <a:gd name="adj1" fmla="val 12500"/>
              <a:gd name="adj2" fmla="val -479"/>
            </a:avLst>
          </a:prstGeom>
          <a:solidFill>
            <a:srgbClr val="66FF99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19442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Look and say.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0965" y="1604010"/>
            <a:ext cx="1118870" cy="14852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5" name="组合 14"/>
          <p:cNvGrpSpPr/>
          <p:nvPr/>
        </p:nvGrpSpPr>
        <p:grpSpPr>
          <a:xfrm>
            <a:off x="1134110" y="1471930"/>
            <a:ext cx="2089150" cy="2216917"/>
            <a:chOff x="1655" y="2407"/>
            <a:chExt cx="2452" cy="2914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lum bright="16000"/>
            </a:blip>
            <a:stretch>
              <a:fillRect/>
            </a:stretch>
          </p:blipFill>
          <p:spPr>
            <a:xfrm>
              <a:off x="1788" y="2407"/>
              <a:ext cx="1764" cy="234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8" name="文本框 7"/>
            <p:cNvSpPr txBox="1"/>
            <p:nvPr/>
          </p:nvSpPr>
          <p:spPr>
            <a:xfrm>
              <a:off x="1655" y="4716"/>
              <a:ext cx="2452" cy="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play football</a:t>
              </a:r>
              <a:endParaRPr lang="en-US" altLang="zh-CN" sz="24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247140" y="3882390"/>
            <a:ext cx="1503045" cy="2407285"/>
            <a:chOff x="1068" y="5794"/>
            <a:chExt cx="2367" cy="379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lum bright="14000"/>
            </a:blip>
            <a:srcRect l="5321" b="11775"/>
            <a:stretch>
              <a:fillRect/>
            </a:stretch>
          </p:blipFill>
          <p:spPr>
            <a:xfrm>
              <a:off x="1068" y="5794"/>
              <a:ext cx="2367" cy="314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1517" y="8860"/>
              <a:ext cx="146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write</a:t>
              </a:r>
              <a:endParaRPr lang="en-US" altLang="zh-CN" sz="240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959475" y="1471930"/>
            <a:ext cx="2055495" cy="2186940"/>
            <a:chOff x="8246" y="2171"/>
            <a:chExt cx="3237" cy="34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>
              <a:lum bright="14000"/>
            </a:blip>
            <a:stretch>
              <a:fillRect/>
            </a:stretch>
          </p:blipFill>
          <p:spPr>
            <a:xfrm>
              <a:off x="8469" y="2171"/>
              <a:ext cx="2306" cy="280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2" name="文本框 11"/>
            <p:cNvSpPr txBox="1"/>
            <p:nvPr/>
          </p:nvSpPr>
          <p:spPr>
            <a:xfrm>
              <a:off x="8246" y="4890"/>
              <a:ext cx="32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carry the bag</a:t>
              </a:r>
              <a:endParaRPr lang="en-US" altLang="zh-CN" sz="2400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054265" y="3798570"/>
            <a:ext cx="1511125" cy="2453592"/>
            <a:chOff x="8941" y="6020"/>
            <a:chExt cx="2122" cy="3650"/>
          </a:xfrm>
        </p:grpSpPr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6">
              <a:lum bright="18000"/>
            </a:blip>
            <a:srcRect l="6648" t="41203" r="53062" b="3951"/>
            <a:stretch>
              <a:fillRect/>
            </a:stretch>
          </p:blipFill>
          <p:spPr bwMode="auto">
            <a:xfrm>
              <a:off x="8941" y="6020"/>
              <a:ext cx="2122" cy="3020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3" name="文本框 12"/>
            <p:cNvSpPr txBox="1"/>
            <p:nvPr/>
          </p:nvSpPr>
          <p:spPr>
            <a:xfrm>
              <a:off x="8941" y="8985"/>
              <a:ext cx="2115" cy="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help her</a:t>
              </a:r>
              <a:endParaRPr lang="en-US" altLang="zh-CN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39515" y="3798695"/>
            <a:ext cx="1475740" cy="2490586"/>
            <a:chOff x="5056" y="6031"/>
            <a:chExt cx="2324" cy="35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>
              <a:lum bright="14000"/>
            </a:blip>
            <a:srcRect l="3061" b="11025"/>
            <a:stretch>
              <a:fillRect/>
            </a:stretch>
          </p:blipFill>
          <p:spPr>
            <a:xfrm>
              <a:off x="5056" y="6031"/>
              <a:ext cx="2324" cy="2855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5534" y="8886"/>
              <a:ext cx="1368" cy="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read</a:t>
              </a:r>
              <a:r>
                <a:rPr lang="en-US" altLang="zh-CN" sz="2000"/>
                <a:t> </a:t>
              </a:r>
              <a:endParaRPr lang="en-US" altLang="zh-CN" sz="20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739761" y="1472565"/>
            <a:ext cx="1475607" cy="2196465"/>
            <a:chOff x="5327" y="2379"/>
            <a:chExt cx="1788" cy="292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 cstate="print">
              <a:lum bright="17000"/>
            </a:blip>
            <a:stretch>
              <a:fillRect/>
            </a:stretch>
          </p:blipFill>
          <p:spPr>
            <a:xfrm>
              <a:off x="5327" y="2379"/>
              <a:ext cx="1788" cy="2374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5650" y="4692"/>
              <a:ext cx="1370" cy="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skip</a:t>
              </a:r>
              <a:endParaRPr lang="en-US" altLang="zh-CN" sz="2400"/>
            </a:p>
          </p:txBody>
        </p:sp>
      </p:grp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551305" y="753110"/>
            <a:ext cx="5852795" cy="521970"/>
          </a:xfrm>
          <a:prstGeom prst="rect">
            <a:avLst/>
          </a:prstGeom>
          <a:solidFill>
            <a:srgbClr val="FFFF00">
              <a:alpha val="80000"/>
            </a:srgbClr>
          </a:solidFill>
          <a:ln w="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Then, she </a:t>
            </a: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couldn't </a:t>
            </a:r>
            <a:r>
              <a:rPr lang="en-US" altLang="zh-CN" sz="2800" dirty="0">
                <a:latin typeface="Times New Roman" panose="02020603050405020304" pitchFamily="18" charset="0"/>
              </a:rPr>
              <a:t>... , but ... </a:t>
            </a: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could</a:t>
            </a:r>
            <a:r>
              <a:rPr lang="en-US" altLang="zh-CN" sz="2800" dirty="0">
                <a:latin typeface="Times New Roman" panose="02020603050405020304" pitchFamily="18" charset="0"/>
              </a:rPr>
              <a:t> ... .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6" descr="2034846_180844952909_2"/>
          <p:cNvPicPr>
            <a:picLocks noChangeAspect="1" noChangeArrowheads="1"/>
          </p:cNvPicPr>
          <p:nvPr/>
        </p:nvPicPr>
        <p:blipFill>
          <a:blip r:embed="rId1" cstate="print"/>
          <a:srcRect l="21468" t="8740" b="14909"/>
          <a:stretch>
            <a:fillRect/>
          </a:stretch>
        </p:blipFill>
        <p:spPr bwMode="auto">
          <a:xfrm>
            <a:off x="-114300" y="0"/>
            <a:ext cx="9258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波形 8"/>
          <p:cNvSpPr/>
          <p:nvPr/>
        </p:nvSpPr>
        <p:spPr bwMode="auto">
          <a:xfrm>
            <a:off x="0" y="0"/>
            <a:ext cx="1907704" cy="476672"/>
          </a:xfrm>
          <a:prstGeom prst="wave">
            <a:avLst>
              <a:gd name="adj1" fmla="val 12500"/>
              <a:gd name="adj2" fmla="val -479"/>
            </a:avLst>
          </a:prstGeom>
          <a:solidFill>
            <a:srgbClr val="66FF99"/>
          </a:solidFill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0"/>
            <a:ext cx="19442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Look and say.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496570" y="713740"/>
            <a:ext cx="8151495" cy="521970"/>
          </a:xfrm>
          <a:prstGeom prst="rect">
            <a:avLst/>
          </a:prstGeom>
          <a:solidFill>
            <a:srgbClr val="FFFF00">
              <a:alpha val="80000"/>
            </a:srgbClr>
          </a:solidFill>
          <a:ln w="0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She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couldn't</a:t>
            </a:r>
            <a:r>
              <a:rPr lang="en-US" altLang="zh-CN" sz="28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_______</a:t>
            </a:r>
            <a:r>
              <a:rPr lang="en-US" altLang="zh-CN" sz="2800" dirty="0">
                <a:latin typeface="Times New Roman" panose="02020603050405020304" pitchFamily="18" charset="0"/>
              </a:rPr>
              <a:t> then,but she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en-US" altLang="zh-CN" sz="2800" dirty="0">
                <a:latin typeface="Times New Roman" panose="02020603050405020304" pitchFamily="18" charset="0"/>
              </a:rPr>
              <a:t> ________now.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060" y="3717290"/>
            <a:ext cx="2079625" cy="2794000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78275" y="3881120"/>
            <a:ext cx="1981200" cy="2279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0965" y="1604010"/>
            <a:ext cx="1118870" cy="14852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1" name="组合 10"/>
          <p:cNvGrpSpPr/>
          <p:nvPr/>
        </p:nvGrpSpPr>
        <p:grpSpPr>
          <a:xfrm>
            <a:off x="1134110" y="1471930"/>
            <a:ext cx="2089150" cy="2216917"/>
            <a:chOff x="1655" y="2407"/>
            <a:chExt cx="2452" cy="2914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 cstate="print">
              <a:lum bright="23000"/>
            </a:blip>
            <a:stretch>
              <a:fillRect/>
            </a:stretch>
          </p:blipFill>
          <p:spPr>
            <a:xfrm>
              <a:off x="1788" y="2407"/>
              <a:ext cx="1764" cy="234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14" name="文本框 13"/>
            <p:cNvSpPr txBox="1"/>
            <p:nvPr/>
          </p:nvSpPr>
          <p:spPr>
            <a:xfrm>
              <a:off x="1655" y="4716"/>
              <a:ext cx="2452" cy="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play football</a:t>
              </a:r>
              <a:endParaRPr lang="en-US" altLang="zh-CN" sz="2400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59475" y="1471930"/>
            <a:ext cx="2055495" cy="2186940"/>
            <a:chOff x="8246" y="2171"/>
            <a:chExt cx="3237" cy="344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 cstate="print">
              <a:lum bright="21000"/>
            </a:blip>
            <a:stretch>
              <a:fillRect/>
            </a:stretch>
          </p:blipFill>
          <p:spPr>
            <a:xfrm>
              <a:off x="8469" y="2171"/>
              <a:ext cx="2306" cy="2808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22" name="文本框 21"/>
            <p:cNvSpPr txBox="1"/>
            <p:nvPr/>
          </p:nvSpPr>
          <p:spPr>
            <a:xfrm>
              <a:off x="8246" y="4890"/>
              <a:ext cx="3237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carry the bag</a:t>
              </a:r>
              <a:endParaRPr lang="en-US" altLang="zh-CN" sz="240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39761" y="1472565"/>
            <a:ext cx="1475607" cy="2196465"/>
            <a:chOff x="5327" y="2379"/>
            <a:chExt cx="1788" cy="2926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7" cstate="print">
              <a:lum bright="28000"/>
            </a:blip>
            <a:stretch>
              <a:fillRect/>
            </a:stretch>
          </p:blipFill>
          <p:spPr>
            <a:xfrm>
              <a:off x="5327" y="2379"/>
              <a:ext cx="1788" cy="2374"/>
            </a:xfrm>
            <a:prstGeom prst="rect">
              <a:avLst/>
            </a:prstGeom>
            <a:ln w="22225">
              <a:solidFill>
                <a:schemeClr val="tx1"/>
              </a:solidFill>
            </a:ln>
          </p:spPr>
        </p:pic>
        <p:sp>
          <p:nvSpPr>
            <p:cNvPr id="26" name="文本框 25"/>
            <p:cNvSpPr txBox="1"/>
            <p:nvPr/>
          </p:nvSpPr>
          <p:spPr>
            <a:xfrm>
              <a:off x="5650" y="4692"/>
              <a:ext cx="1370" cy="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/>
                <a:t>skip</a:t>
              </a:r>
              <a:endParaRPr lang="en-US" altLang="zh-CN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78290" cy="6857365"/>
          </a:xfrm>
          <a:prstGeom prst="rect">
            <a:avLst/>
          </a:prstGeom>
        </p:spPr>
      </p:pic>
      <p:pic>
        <p:nvPicPr>
          <p:cNvPr id="6" name="绘本成品.m4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892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00965" y="0"/>
            <a:ext cx="9248775" cy="68586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" y="274955"/>
            <a:ext cx="4185920" cy="61779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920" y="274955"/>
            <a:ext cx="4170680" cy="61785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r="6235" b="26078"/>
          <a:stretch>
            <a:fillRect/>
          </a:stretch>
        </p:blipFill>
        <p:spPr>
          <a:xfrm>
            <a:off x="4359275" y="274955"/>
            <a:ext cx="335280" cy="6177280"/>
          </a:xfrm>
          <a:prstGeom prst="round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73355" y="5132705"/>
            <a:ext cx="4185285" cy="119888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/>
              <a:t>Gerald was a </a:t>
            </a:r>
            <a:r>
              <a:rPr lang="en-US" altLang="zh-CN" b="1"/>
              <a:t>tall </a:t>
            </a:r>
            <a:r>
              <a:rPr lang="zh-CN" altLang="en-US" b="1"/>
              <a:t>giraffe, but his legs were rather thin.</a:t>
            </a:r>
            <a:endParaRPr lang="zh-CN" altLang="en-US" b="1"/>
          </a:p>
          <a:p>
            <a:r>
              <a:rPr lang="zh-CN" altLang="en-US"/>
              <a:t>杰拉德是只长颈鹿，可惜腿瘦得骨头连着皮。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679315" y="5132705"/>
            <a:ext cx="4185285" cy="119888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/>
              <a:t>He was very good at standing, he could eat the leaves easily.</a:t>
            </a:r>
            <a:endParaRPr lang="en-US" altLang="zh-CN" b="1"/>
          </a:p>
          <a:p>
            <a:r>
              <a:rPr lang="zh-CN" altLang="en-US"/>
              <a:t>他静静站立十分优雅，抬头就能吃到树上的叶子。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b="1231"/>
          <a:stretch>
            <a:fillRect/>
          </a:stretch>
        </p:blipFill>
        <p:spPr>
          <a:xfrm>
            <a:off x="0" y="0"/>
            <a:ext cx="924877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6235" b="26078"/>
          <a:stretch>
            <a:fillRect/>
          </a:stretch>
        </p:blipFill>
        <p:spPr>
          <a:xfrm>
            <a:off x="4455160" y="274955"/>
            <a:ext cx="338455" cy="6243320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20069" t="-159" r="16434"/>
          <a:stretch>
            <a:fillRect/>
          </a:stretch>
        </p:blipFill>
        <p:spPr>
          <a:xfrm>
            <a:off x="340360" y="274955"/>
            <a:ext cx="4114800" cy="6243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-637" t="13619"/>
          <a:stretch>
            <a:fillRect/>
          </a:stretch>
        </p:blipFill>
        <p:spPr>
          <a:xfrm>
            <a:off x="4742815" y="274955"/>
            <a:ext cx="4215765" cy="53930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95190" y="5596255"/>
            <a:ext cx="4310380" cy="92202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>
                <a:sym typeface="+mn-ea"/>
              </a:rPr>
              <a:t>When he did that ,he fell at the knees.</a:t>
            </a:r>
            <a:endParaRPr lang="en-US" altLang="zh-CN" b="1">
              <a:sym typeface="+mn-ea"/>
            </a:endParaRPr>
          </a:p>
          <a:p>
            <a:r>
              <a:rPr lang="zh-CN" altLang="en-US"/>
              <a:t>　每当他这样做，就会摔得四脚朝天。</a:t>
            </a:r>
            <a:endParaRPr lang="zh-CN" altLang="en-US"/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17270" y="5596255"/>
            <a:ext cx="3074035" cy="64516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/>
              <a:t>He couldn't run fast.</a:t>
            </a:r>
            <a:endParaRPr lang="en-US" altLang="zh-CN" b="1"/>
          </a:p>
          <a:p>
            <a:r>
              <a:rPr lang="zh-CN" altLang="en-US"/>
              <a:t>　他不能跑动起来。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b="1231"/>
          <a:stretch>
            <a:fillRect/>
          </a:stretch>
        </p:blipFill>
        <p:spPr>
          <a:xfrm>
            <a:off x="0" y="0"/>
            <a:ext cx="924877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6235" b="26078"/>
          <a:stretch>
            <a:fillRect/>
          </a:stretch>
        </p:blipFill>
        <p:spPr>
          <a:xfrm>
            <a:off x="4457065" y="274955"/>
            <a:ext cx="335280" cy="6177280"/>
          </a:xfrm>
          <a:prstGeom prst="round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75" y="274955"/>
            <a:ext cx="4187190" cy="631253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63220" y="5114925"/>
            <a:ext cx="4187190" cy="147637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/>
              <a:t>Now every year ,the animals had the Jungle Dance.But Gerald wasn't good at it.</a:t>
            </a:r>
            <a:endParaRPr lang="en-US" altLang="zh-CN" b="1"/>
          </a:p>
          <a:p>
            <a:r>
              <a:rPr lang="en-US" altLang="zh-CN"/>
              <a:t>每</a:t>
            </a:r>
            <a:r>
              <a:rPr lang="zh-CN" altLang="en-US"/>
              <a:t>年</a:t>
            </a:r>
            <a:r>
              <a:rPr lang="zh-CN" altLang="zh-CN"/>
              <a:t>动物们都举行</a:t>
            </a:r>
            <a:r>
              <a:rPr lang="en-US" altLang="zh-CN"/>
              <a:t>丛林舞会.</a:t>
            </a:r>
            <a:r>
              <a:rPr lang="zh-CN" altLang="zh-CN"/>
              <a:t>但</a:t>
            </a:r>
            <a:r>
              <a:rPr lang="en-US" altLang="zh-CN"/>
              <a:t>杰拉德</a:t>
            </a:r>
            <a:r>
              <a:rPr lang="zh-CN" altLang="en-US"/>
              <a:t>却不擅长。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345" y="274955"/>
            <a:ext cx="4173220" cy="32346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 l="-107" t="25459"/>
          <a:stretch>
            <a:fillRect/>
          </a:stretch>
        </p:blipFill>
        <p:spPr>
          <a:xfrm>
            <a:off x="4778375" y="3509645"/>
            <a:ext cx="4187825" cy="229425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78375" y="5388610"/>
            <a:ext cx="4187190" cy="119888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/>
              <a:t>The monkeys could do a cha-cha.</a:t>
            </a:r>
            <a:endParaRPr lang="en-US" altLang="zh-CN" b="1"/>
          </a:p>
          <a:p>
            <a:r>
              <a:rPr lang="en-US" altLang="zh-CN" b="1"/>
              <a:t>The lions could dance a tango.</a:t>
            </a:r>
            <a:endParaRPr lang="en-US" altLang="zh-CN" b="1"/>
          </a:p>
          <a:p>
            <a:r>
              <a:rPr lang="zh-CN" b="1"/>
              <a:t>　　　　</a:t>
            </a:r>
            <a:r>
              <a:rPr lang="zh-CN"/>
              <a:t>猴子们</a:t>
            </a:r>
            <a:r>
              <a:t>集体跳恰恰</a:t>
            </a:r>
            <a:r>
              <a:rPr lang="zh-CN"/>
              <a:t>。</a:t>
            </a:r>
            <a:endParaRPr lang="zh-CN"/>
          </a:p>
          <a:p>
            <a:r>
              <a:rPr lang="zh-CN"/>
              <a:t>　　　　</a:t>
            </a:r>
            <a:r>
              <a:t>狮子们成对跳起探戈</a:t>
            </a:r>
            <a:r>
              <a:rPr lang="zh-CN" altLang="en-US"/>
              <a:t>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b="1231"/>
          <a:stretch>
            <a:fillRect/>
          </a:stretch>
        </p:blipFill>
        <p:spPr>
          <a:xfrm>
            <a:off x="0" y="0"/>
            <a:ext cx="924877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6235" b="26078"/>
          <a:stretch>
            <a:fillRect/>
          </a:stretch>
        </p:blipFill>
        <p:spPr>
          <a:xfrm>
            <a:off x="4457065" y="274955"/>
            <a:ext cx="335280" cy="6177280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" y="275590"/>
            <a:ext cx="4180205" cy="53041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6860" y="5210810"/>
            <a:ext cx="4185285" cy="1476375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/>
              <a:t>Gerald walked to the floor. But the </a:t>
            </a:r>
            <a:r>
              <a:rPr lang="en-US" altLang="zh-CN" b="1">
                <a:sym typeface="+mn-ea"/>
              </a:rPr>
              <a:t>animals all laughed,“Giraffes can’t dance, you silly fool. ”</a:t>
            </a:r>
            <a:endParaRPr lang="en-US" altLang="zh-CN" b="1"/>
          </a:p>
          <a:p>
            <a:r>
              <a:rPr lang="en-US" altLang="zh-CN"/>
              <a:t>杰拉德鼓足勇气走上舞台。“长颈鹿天生不会跳舞，你别犯傻</a:t>
            </a:r>
            <a:r>
              <a:rPr lang="zh-CN" altLang="en-US"/>
              <a:t>啦</a:t>
            </a:r>
            <a:r>
              <a:rPr lang="en-US" altLang="zh-CN"/>
              <a:t>！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2345" y="274955"/>
            <a:ext cx="4177665" cy="2752725"/>
          </a:xfrm>
          <a:prstGeom prst="rect">
            <a:avLst/>
          </a:prstGeom>
        </p:spPr>
      </p:pic>
      <p:pic>
        <p:nvPicPr>
          <p:cNvPr id="10" name="图片 9" descr="UAYMI4@CB0Z$03@}QI[DYB1"/>
          <p:cNvPicPr>
            <a:picLocks noChangeAspect="1"/>
          </p:cNvPicPr>
          <p:nvPr/>
        </p:nvPicPr>
        <p:blipFill>
          <a:blip r:embed="rId5"/>
          <a:srcRect l="1626" t="6433"/>
          <a:stretch>
            <a:fillRect/>
          </a:stretch>
        </p:blipFill>
        <p:spPr>
          <a:xfrm>
            <a:off x="4792345" y="3027680"/>
            <a:ext cx="4175125" cy="29749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792345" y="5807075"/>
            <a:ext cx="4250055" cy="64516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b="1">
                <a:sym typeface="+mn-ea"/>
              </a:rPr>
              <a:t>　　</a:t>
            </a:r>
            <a:r>
              <a:rPr lang="en-US" altLang="zh-CN" b="1">
                <a:sym typeface="+mn-ea"/>
              </a:rPr>
              <a:t>“They’re right. I can't dance. ”</a:t>
            </a:r>
            <a:endParaRPr lang="en-US" altLang="zh-CN" b="1"/>
          </a:p>
          <a:p>
            <a:r>
              <a:rPr lang="zh-CN" altLang="en-US"/>
              <a:t>　　　</a:t>
            </a:r>
            <a:r>
              <a:rPr lang="en-US" altLang="zh-CN"/>
              <a:t>“</a:t>
            </a:r>
            <a:r>
              <a:rPr lang="zh-CN" altLang="zh-CN"/>
              <a:t>他们说得对，我不会跳舞。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rcRect b="1231"/>
          <a:stretch>
            <a:fillRect/>
          </a:stretch>
        </p:blipFill>
        <p:spPr>
          <a:xfrm>
            <a:off x="0" y="0"/>
            <a:ext cx="9248775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rcRect r="6235" b="26078"/>
          <a:stretch>
            <a:fillRect/>
          </a:stretch>
        </p:blipFill>
        <p:spPr>
          <a:xfrm>
            <a:off x="4457065" y="274955"/>
            <a:ext cx="335280" cy="6177280"/>
          </a:xfrm>
          <a:prstGeom prst="round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85" y="274955"/>
            <a:ext cx="4183380" cy="26727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780" y="2947670"/>
            <a:ext cx="4183380" cy="31629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72415" y="5132705"/>
            <a:ext cx="4278630" cy="147637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>
                <a:sym typeface="+mn-ea"/>
              </a:rPr>
              <a:t>Gerald was very sad.</a:t>
            </a:r>
            <a:endParaRPr lang="en-US" altLang="zh-CN" b="1">
              <a:sym typeface="+mn-ea"/>
            </a:endParaRPr>
          </a:p>
          <a:p>
            <a:r>
              <a:rPr lang="en-US" altLang="zh-CN" b="1">
                <a:sym typeface="+mn-ea"/>
              </a:rPr>
              <a:t>Suddenly he could hear the sweetest music from the trees and grass.</a:t>
            </a:r>
            <a:endParaRPr lang="en-US" altLang="zh-CN" b="1">
              <a:sym typeface="+mn-ea"/>
            </a:endParaRPr>
          </a:p>
          <a:p>
            <a:r>
              <a:rPr lang="en-US" altLang="zh-CN">
                <a:sym typeface="+mn-ea"/>
              </a:rPr>
              <a:t>杰拉德</a:t>
            </a:r>
            <a:r>
              <a:rPr lang="zh-CN" altLang="zh-CN">
                <a:sym typeface="+mn-ea"/>
              </a:rPr>
              <a:t>很伤心。忽然间，他听到树和草发出最甜美的音乐</a:t>
            </a:r>
            <a:r>
              <a:rPr lang="zh-CN" altLang="en-US"/>
              <a:t>。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2345" y="274955"/>
            <a:ext cx="4170680" cy="2426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2345" y="2701290"/>
            <a:ext cx="4149090" cy="31057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57090" y="5410200"/>
            <a:ext cx="4284345" cy="1198880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/>
              <a:t>  He felt so wonderful, “I can dance!</a:t>
            </a:r>
            <a:r>
              <a:rPr lang="zh-CN" altLang="en-US" b="1"/>
              <a:t>　 </a:t>
            </a:r>
            <a:endParaRPr lang="zh-CN" altLang="en-US" b="1"/>
          </a:p>
          <a:p>
            <a:r>
              <a:rPr lang="zh-CN" altLang="en-US" b="1"/>
              <a:t>  </a:t>
            </a:r>
            <a:r>
              <a:rPr lang="en-US" altLang="zh-CN" b="1"/>
              <a:t>Yes, I can dance!” Gerald cried.</a:t>
            </a:r>
            <a:endParaRPr lang="en-US" altLang="zh-CN" b="1"/>
          </a:p>
          <a:p>
            <a:r>
              <a:rPr lang="en-US" altLang="zh-CN" b="1"/>
              <a:t>  </a:t>
            </a:r>
            <a:r>
              <a:rPr lang="en-US" altLang="zh-CN"/>
              <a:t>杰拉德的感觉非常美妙，他喊道：“我  </a:t>
            </a:r>
            <a:endParaRPr lang="en-US" altLang="zh-CN"/>
          </a:p>
          <a:p>
            <a:r>
              <a:rPr lang="en-US" altLang="zh-CN"/>
              <a:t>  </a:t>
            </a:r>
            <a:r>
              <a:rPr lang="zh-CN" altLang="zh-CN"/>
              <a:t>会</a:t>
            </a:r>
            <a:r>
              <a:rPr lang="en-US" altLang="zh-CN"/>
              <a:t>跳舞</a:t>
            </a:r>
            <a:r>
              <a:rPr lang="zh-CN" altLang="en-US"/>
              <a:t>了</a:t>
            </a:r>
            <a:r>
              <a:rPr lang="en-US" altLang="zh-CN"/>
              <a:t>！我</a:t>
            </a:r>
            <a:r>
              <a:rPr lang="zh-CN" altLang="en-US"/>
              <a:t>会</a:t>
            </a:r>
            <a:r>
              <a:rPr lang="en-US" altLang="zh-CN"/>
              <a:t>跳舞</a:t>
            </a:r>
            <a:r>
              <a:rPr lang="zh-CN" altLang="en-US"/>
              <a:t>了</a:t>
            </a:r>
            <a:r>
              <a:rPr lang="en-US" altLang="zh-CN"/>
              <a:t>！”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WPS 演示</Application>
  <PresentationFormat>全屏显示(4:3)</PresentationFormat>
  <Paragraphs>64</Paragraphs>
  <Slides>8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Times New Roman</vt:lpstr>
      <vt:lpstr>Calibri</vt:lpstr>
      <vt:lpstr>微软雅黑</vt:lpstr>
      <vt:lpstr>Arial Unicode MS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user</cp:lastModifiedBy>
  <cp:revision>140</cp:revision>
  <dcterms:created xsi:type="dcterms:W3CDTF">2018-05-12T12:43:00Z</dcterms:created>
  <dcterms:modified xsi:type="dcterms:W3CDTF">2020-11-23T01:07:31Z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