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6" r:id="rId5"/>
  </p:sldMasterIdLst>
  <p:notesMasterIdLst>
    <p:notesMasterId r:id="rId18"/>
  </p:notesMasterIdLst>
  <p:sldIdLst>
    <p:sldId id="413" r:id="rId6"/>
    <p:sldId id="349" r:id="rId7"/>
    <p:sldId id="309" r:id="rId8"/>
    <p:sldId id="387" r:id="rId9"/>
    <p:sldId id="405" r:id="rId10"/>
    <p:sldId id="397" r:id="rId11"/>
    <p:sldId id="362" r:id="rId12"/>
    <p:sldId id="363" r:id="rId13"/>
    <p:sldId id="317" r:id="rId14"/>
    <p:sldId id="357" r:id="rId15"/>
    <p:sldId id="360" r:id="rId16"/>
    <p:sldId id="304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FF99"/>
    <a:srgbClr val="FFFF66"/>
    <a:srgbClr val="67B980"/>
    <a:srgbClr val="618240"/>
    <a:srgbClr val="04C7CC"/>
    <a:srgbClr val="060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243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E1E39-D5CF-4F66-A112-F9B03EF01B6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3327-1570-4DC0-912C-8A0B57AE8D4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DEDDD-74F7-488E-84F7-123E97C08A2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ED468-4C5C-4A5E-9064-EBE156BC0B8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51C4-D683-4E51-B651-A1A588F5F7C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72B9B-3C81-4B54-9E08-C7F177D355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A83C8-F218-47C2-A65C-8EF189D8EB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C594D-F85C-4CC1-A29D-629981E5AE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3712-696B-4218-B781-CC4857CB5F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2657B-0A58-4A9C-B5C4-6C1B8BC460D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435B-0A95-4DD9-8F74-F3D019848C1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FontTx/>
              <a:buNone/>
              <a:defRPr sz="1400" b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buFontTx/>
              <a:buNone/>
              <a:defRPr sz="1400" b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94A36A7-6C0D-4216-B1E3-4A9D7BAF9F3D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audio" Target="../media/audio1.wav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image" Target="../media/image1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b="1231"/>
          <a:stretch>
            <a:fillRect/>
          </a:stretch>
        </p:blipFill>
        <p:spPr>
          <a:xfrm>
            <a:off x="0" y="0"/>
            <a:ext cx="924877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6235" b="26078"/>
          <a:stretch>
            <a:fillRect/>
          </a:stretch>
        </p:blipFill>
        <p:spPr>
          <a:xfrm>
            <a:off x="4457065" y="274955"/>
            <a:ext cx="335280" cy="6177280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5" y="303530"/>
            <a:ext cx="4182745" cy="5252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345" y="303530"/>
            <a:ext cx="4210050" cy="52520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4955" y="5400675"/>
            <a:ext cx="4185285" cy="119888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/>
              <a:t>The animals shouted, “Gerald’s the best dancer!”</a:t>
            </a:r>
            <a:endParaRPr lang="en-US" altLang="zh-CN" b="1"/>
          </a:p>
          <a:p>
            <a:r>
              <a:rPr lang="en-US" altLang="zh-CN"/>
              <a:t>围观的动物大声喊道：“杰拉德成了最棒的舞者！”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805045" y="5400675"/>
            <a:ext cx="4185285" cy="1198880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/>
              <a:t>“We all can dance.”He said,”When we find music that we love.”</a:t>
            </a:r>
            <a:endParaRPr lang="en-US" altLang="zh-CN" b="1"/>
          </a:p>
          <a:p>
            <a:r>
              <a:rPr lang="en-US" altLang="zh-CN"/>
              <a:t>“</a:t>
            </a:r>
            <a:r>
              <a:rPr lang="zh-CN" altLang="en-US"/>
              <a:t>我们都会跳舞</a:t>
            </a:r>
            <a:r>
              <a:rPr lang="en-US" altLang="zh-CN"/>
              <a:t>”</a:t>
            </a:r>
            <a:r>
              <a:rPr lang="zh-CN" altLang="en-US"/>
              <a:t>他说，</a:t>
            </a:r>
            <a:r>
              <a:rPr lang="en-US" altLang="zh-CN"/>
              <a:t>“</a:t>
            </a:r>
            <a:r>
              <a:rPr lang="zh-CN" altLang="en-US"/>
              <a:t>只要找到我们喜欢的音乐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WordArt 2"/>
          <p:cNvSpPr>
            <a:spLocks noTextEdit="1"/>
          </p:cNvSpPr>
          <p:nvPr/>
        </p:nvSpPr>
        <p:spPr>
          <a:xfrm>
            <a:off x="2507615" y="50800"/>
            <a:ext cx="4584065" cy="4838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My Favourite Animal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20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0" y="0"/>
            <a:ext cx="829945" cy="586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Rectangle 6"/>
          <p:cNvSpPr/>
          <p:nvPr/>
        </p:nvSpPr>
        <p:spPr>
          <a:xfrm>
            <a:off x="2024698" y="1847215"/>
            <a:ext cx="2125662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6" name="Rectangle 7"/>
          <p:cNvSpPr/>
          <p:nvPr/>
        </p:nvSpPr>
        <p:spPr>
          <a:xfrm>
            <a:off x="2024698" y="1847215"/>
            <a:ext cx="21717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7132" name="Group 2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81330" y="586375"/>
          <a:ext cx="8181340" cy="2788920"/>
        </p:xfrm>
        <a:graphic>
          <a:graphicData uri="http://schemas.openxmlformats.org/drawingml/2006/table">
            <a:tbl>
              <a:tblPr/>
              <a:tblGrid>
                <a:gridCol w="4195445"/>
                <a:gridCol w="3985895"/>
              </a:tblGrid>
              <a:tr h="45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My favourite animal is 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_________.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They are </a:t>
                      </a:r>
                      <a:r>
                        <a:rPr kumimoji="0" lang="en-US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kumimoji="0" lang="en-US" altLang="zh-CN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kumimoji="0" lang="en-US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.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They live in </a:t>
                      </a:r>
                      <a:r>
                        <a:rPr kumimoji="0" lang="en-US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                         .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They can</a:t>
                      </a:r>
                      <a:r>
                        <a:rPr kumimoji="0" lang="en-US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                              .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They  </a:t>
                      </a:r>
                      <a:r>
                        <a:rPr kumimoji="0" lang="en-US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                                   .                                                             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I love them. </a:t>
                      </a:r>
                      <a:r>
                        <a:rPr kumimoji="0" lang="en-US" altLang="zh-CN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000" b="1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My favourite animal is </a:t>
                      </a:r>
                      <a:r>
                        <a:rPr lang="en-US" altLang="zh-CN" sz="200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_______</a:t>
                      </a:r>
                      <a:r>
                        <a:rPr lang="en-US" altLang="zh-CN" sz="100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.</a:t>
                      </a:r>
                      <a:endParaRPr kumimoji="0" lang="en-US" altLang="zh-CN" sz="2000" b="1" i="0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                                   </a:t>
                      </a:r>
                      <a:r>
                        <a:rPr kumimoji="0" lang="en-US" altLang="zh-CN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                  .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                                         .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                                         .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                                                .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____________________________.               </a:t>
                      </a:r>
                      <a:r>
                        <a:rPr kumimoji="0" lang="en-US" altLang="zh-CN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endParaRPr kumimoji="0" lang="en-US" altLang="zh-CN" sz="1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18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683260"/>
            <a:ext cx="457200" cy="42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9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05" y="683260"/>
            <a:ext cx="457200" cy="42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0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40" y="683260"/>
            <a:ext cx="457200" cy="42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1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0" y="683260"/>
            <a:ext cx="457200" cy="42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2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683260"/>
            <a:ext cx="457200" cy="42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3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835" y="683260"/>
            <a:ext cx="457200" cy="42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4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235" y="683260"/>
            <a:ext cx="457200" cy="42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5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05" y="683260"/>
            <a:ext cx="457200" cy="42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838200" y="3688715"/>
            <a:ext cx="792289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Helpful Words: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water, on the land, in the trees…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big, small, long, short, thin, fat, strong, clever, cute, lovely, scary…</a:t>
            </a:r>
            <a:endParaRPr lang="en-US" altLang="zh-CN" sz="20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red, green, yellow, white, black, blue, brown, orange, gray, purple…</a:t>
            </a:r>
            <a:endParaRPr lang="en-US" altLang="zh-CN" sz="2000" b="1" dirty="0">
              <a:solidFill>
                <a:srgbClr val="33CC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eyes, ears, nose, mouth, legs, feet,  feather…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swim, run, jump, climb the trees, walk, fly…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grass, meat, fish, bones, bananas, peaches, rice, carrots, bamboo…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837565" y="3569970"/>
            <a:ext cx="7590155" cy="325882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5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"/>
            <a:ext cx="1800860" cy="1310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82955" y="2317115"/>
            <a:ext cx="7577455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</a:rPr>
              <a:t>Wherever you are,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</a:rPr>
              <a:t>Human and animals' abilities are limited.</a:t>
            </a:r>
            <a:endParaRPr lang="en-US" altLang="zh-CN" sz="3200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</a:rPr>
              <a:t>But               is not. </a:t>
            </a:r>
            <a:r>
              <a:rPr lang="en-US" altLang="zh-CN" sz="3200">
                <a:solidFill>
                  <a:srgbClr val="FF0000"/>
                </a:solidFill>
              </a:rPr>
              <a:t>                 </a:t>
            </a:r>
            <a:endParaRPr lang="en-US" altLang="zh-CN" sz="3200">
              <a:solidFill>
                <a:srgbClr val="FF0000"/>
              </a:solidFill>
            </a:endParaRPr>
          </a:p>
          <a:p>
            <a:endParaRPr lang="en-US" altLang="zh-CN" sz="3200">
              <a:solidFill>
                <a:srgbClr val="FF0000"/>
              </a:solidFill>
            </a:endParaRPr>
          </a:p>
          <a:p>
            <a:r>
              <a:rPr lang="zh-CN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无论身处何方，人与动物的能力是有限的，</a:t>
            </a:r>
            <a:endParaRPr lang="zh-CN" altLang="zh-CN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r>
              <a:rPr lang="zh-CN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但</a:t>
            </a:r>
            <a:r>
              <a:rPr lang="zh-CN" altLang="zh-CN" sz="2800">
                <a:solidFill>
                  <a:srgbClr val="FF0000"/>
                </a:solidFill>
              </a:rPr>
              <a:t>爱</a:t>
            </a:r>
            <a:r>
              <a:rPr lang="zh-CN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是无限的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!</a:t>
            </a:r>
            <a:endParaRPr lang="en-US" altLang="zh-CN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endParaRPr lang="en-US" altLang="zh-CN" sz="3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r>
              <a:rPr lang="zh-CN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　　　　</a:t>
            </a:r>
            <a:endParaRPr lang="zh-CN" altLang="en-US" sz="32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51201" name="WordArt 2"/>
          <p:cNvSpPr>
            <a:spLocks noTextEdit="1"/>
          </p:cNvSpPr>
          <p:nvPr/>
        </p:nvSpPr>
        <p:spPr>
          <a:xfrm>
            <a:off x="1820545" y="3331845"/>
            <a:ext cx="115506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en-US" altLang="zh-CN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love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TextEdit="1"/>
          </p:cNvSpPr>
          <p:nvPr/>
        </p:nvSpPr>
        <p:spPr>
          <a:xfrm>
            <a:off x="2190750" y="1153795"/>
            <a:ext cx="487426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en-US" altLang="zh-CN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Share a peaceful world together! 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0750" y="570230"/>
            <a:ext cx="4763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lt"/>
                <a:ea typeface="+mn-ea"/>
                <a:sym typeface="+mn-ea"/>
              </a:rPr>
              <a:t>爱护动物，共享美好世界</a:t>
            </a:r>
            <a:r>
              <a:rPr lang="zh-CN" altLang="en-US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+mn-lt"/>
                <a:ea typeface="+mn-ea"/>
                <a:sym typeface="+mn-ea"/>
              </a:rPr>
              <a:t>！</a:t>
            </a:r>
            <a:endParaRPr lang="zh-CN" altLang="en-US"/>
          </a:p>
        </p:txBody>
      </p:sp>
      <p:pic>
        <p:nvPicPr>
          <p:cNvPr id="289800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45" y="5514340"/>
            <a:ext cx="1820545" cy="133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804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90" y="5490845"/>
            <a:ext cx="1672590" cy="1360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80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090" y="0"/>
            <a:ext cx="1692910" cy="1294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806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375" y="5514340"/>
            <a:ext cx="1825625" cy="1361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807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680" y="5514975"/>
            <a:ext cx="2004060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802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14975"/>
            <a:ext cx="1819910" cy="134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0081217010192511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036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66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" y="2030413"/>
            <a:ext cx="622046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 algn="l">
              <a:buFontTx/>
              <a:buAutoNum type="alphaUcPeriod"/>
            </a:pPr>
            <a:r>
              <a:rPr lang="en-US" altLang="zh-CN" sz="2800" b="1"/>
              <a:t>To write the words and sentences</a:t>
            </a:r>
            <a:endParaRPr lang="en-US" altLang="zh-CN" sz="2800" b="1"/>
          </a:p>
          <a:p>
            <a:pPr marL="0" indent="0" algn="l">
              <a:buFontTx/>
              <a:buNone/>
            </a:pPr>
            <a:endParaRPr lang="en-US" altLang="zh-CN" sz="2800" b="1"/>
          </a:p>
          <a:p>
            <a:pPr marL="342900" indent="-342900" algn="l"/>
            <a:r>
              <a:rPr lang="en-US" altLang="zh-CN" sz="2800" b="1"/>
              <a:t> </a:t>
            </a:r>
            <a:endParaRPr lang="en-US" altLang="zh-CN" sz="2800" b="1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883920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/>
              <a:t>B. Describe your favourite animal</a:t>
            </a:r>
            <a:endParaRPr lang="en-US" altLang="zh-CN" sz="2800" b="1"/>
          </a:p>
          <a:p>
            <a:r>
              <a:rPr lang="en-US" altLang="zh-CN" sz="2800" b="1"/>
              <a:t>     to your parents.</a:t>
            </a:r>
            <a:endParaRPr lang="en-US" altLang="zh-CN" sz="2800" b="1"/>
          </a:p>
          <a:p>
            <a:r>
              <a:rPr lang="zh-CN" altLang="en-US" sz="2800" b="1"/>
              <a:t>　</a:t>
            </a:r>
            <a:r>
              <a:rPr lang="en-US" altLang="zh-CN" sz="2800" b="1"/>
              <a:t>(</a:t>
            </a:r>
            <a:r>
              <a:rPr lang="zh-CN" altLang="en-US" sz="2800" b="1"/>
              <a:t>向父母描述你最喜欢的动物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535" y="422910"/>
            <a:ext cx="8704580" cy="4166870"/>
          </a:xfrm>
        </p:spPr>
        <p:txBody>
          <a:bodyPr/>
          <a:lstStyle/>
          <a:p>
            <a:pPr marL="0" indent="0" latinLnBrk="0">
              <a:lnSpc>
                <a:spcPts val="2880"/>
              </a:lnSpc>
              <a:spcBef>
                <a:spcPts val="0"/>
              </a:spcBef>
              <a:buNone/>
            </a:pPr>
            <a:r>
              <a:rPr lang="en-US" altLang="zh-CN" sz="2400"/>
              <a:t>    </a:t>
            </a:r>
            <a:r>
              <a:rPr lang="zh-CN" altLang="en-US" sz="2400"/>
              <a:t>Gerald was a tall giraffe, </a:t>
            </a:r>
            <a:r>
              <a:rPr lang="en-US" altLang="zh-CN" sz="2400"/>
              <a:t>h</a:t>
            </a:r>
            <a:r>
              <a:rPr lang="zh-CN" altLang="en-US" sz="2400">
                <a:sym typeface="+mn-ea"/>
              </a:rPr>
              <a:t>e could eat the leaves easily.</a:t>
            </a:r>
            <a:r>
              <a:rPr lang="en-US" altLang="zh-CN" sz="2400"/>
              <a:t>B</a:t>
            </a:r>
            <a:r>
              <a:rPr lang="zh-CN" altLang="en-US" sz="2400"/>
              <a:t>ut </a:t>
            </a:r>
            <a:r>
              <a:rPr lang="en-US" altLang="zh-CN" sz="2400"/>
              <a:t>h</a:t>
            </a:r>
            <a:r>
              <a:rPr lang="zh-CN" altLang="en-US" sz="2400"/>
              <a:t>e couldn't run fast</a:t>
            </a:r>
            <a:r>
              <a:rPr lang="en-US" altLang="zh-CN" sz="2400"/>
              <a:t>.</a:t>
            </a:r>
            <a:endParaRPr lang="en-US" altLang="zh-CN" sz="2400"/>
          </a:p>
          <a:p>
            <a:pPr marL="0" indent="0" latinLnBrk="0">
              <a:lnSpc>
                <a:spcPts val="2880"/>
              </a:lnSpc>
              <a:spcBef>
                <a:spcPts val="0"/>
              </a:spcBef>
              <a:buNone/>
            </a:pPr>
            <a:r>
              <a:rPr lang="en-US" altLang="zh-CN" sz="2400"/>
              <a:t>    T</a:t>
            </a:r>
            <a:r>
              <a:rPr lang="zh-CN" altLang="en-US" sz="2400"/>
              <a:t>he animals had the Jungle Dance.But Gerald wasn't good at it.The monkeys could do a cha-cha.The lions could dance a tango.</a:t>
            </a:r>
            <a:r>
              <a:rPr lang="en-US" altLang="zh-CN" sz="2400"/>
              <a:t>T</a:t>
            </a:r>
            <a:r>
              <a:rPr lang="zh-CN" altLang="en-US" sz="2400"/>
              <a:t>he animals all laughed,“Giraffes can</a:t>
            </a:r>
            <a:r>
              <a:rPr lang="en-US" altLang="zh-CN" sz="2400"/>
              <a:t>'</a:t>
            </a:r>
            <a:r>
              <a:rPr lang="zh-CN" altLang="en-US" sz="2400"/>
              <a:t>t dance</a:t>
            </a:r>
            <a:r>
              <a:rPr lang="en-US" altLang="zh-CN" sz="2400"/>
              <a:t>!” </a:t>
            </a:r>
            <a:r>
              <a:rPr lang="zh-CN" altLang="en-US" sz="2400"/>
              <a:t>Gerald was very sad.</a:t>
            </a:r>
            <a:endParaRPr lang="zh-CN" altLang="en-US" sz="2400"/>
          </a:p>
          <a:p>
            <a:pPr marL="0" indent="0" latinLnBrk="0">
              <a:lnSpc>
                <a:spcPts val="2880"/>
              </a:lnSpc>
              <a:spcBef>
                <a:spcPts val="0"/>
              </a:spcBef>
              <a:buNone/>
            </a:pPr>
            <a:r>
              <a:rPr lang="zh-CN" altLang="en-US" sz="2400"/>
              <a:t>    Suddenly he could hear the sweetest music from the trees and grass.He </a:t>
            </a:r>
            <a:r>
              <a:rPr lang="en-US" altLang="zh-CN" sz="2400"/>
              <a:t>danced and </a:t>
            </a:r>
            <a:r>
              <a:rPr lang="zh-CN" altLang="en-US" sz="2400"/>
              <a:t>felt so wonderful, </a:t>
            </a:r>
            <a:r>
              <a:rPr lang="en-US" altLang="zh-CN" sz="2400"/>
              <a:t>” </a:t>
            </a:r>
            <a:r>
              <a:rPr lang="zh-CN" altLang="en-US" sz="2400"/>
              <a:t>I can </a:t>
            </a:r>
            <a:r>
              <a:rPr lang="en-US" altLang="zh-CN" sz="2400"/>
              <a:t>dance !” </a:t>
            </a:r>
            <a:r>
              <a:rPr lang="zh-CN" altLang="en-US" sz="2400"/>
              <a:t>Gerald cried.</a:t>
            </a:r>
            <a:endParaRPr lang="zh-CN" altLang="en-US" sz="2400"/>
          </a:p>
          <a:p>
            <a:pPr marL="0" indent="0" latinLnBrk="0">
              <a:lnSpc>
                <a:spcPts val="2880"/>
              </a:lnSpc>
              <a:spcBef>
                <a:spcPts val="0"/>
              </a:spcBef>
              <a:buNone/>
            </a:pPr>
            <a:r>
              <a:rPr lang="zh-CN" altLang="en-US" sz="2400"/>
              <a:t>    The animals shouted</a:t>
            </a:r>
            <a:r>
              <a:rPr lang="en-US" altLang="zh-CN" sz="2400"/>
              <a:t>,</a:t>
            </a:r>
            <a:r>
              <a:rPr lang="zh-CN" altLang="en-US" sz="2400"/>
              <a:t>“Gerald</a:t>
            </a:r>
            <a:r>
              <a:rPr lang="en-US" altLang="zh-CN" sz="2400"/>
              <a:t>'</a:t>
            </a:r>
            <a:r>
              <a:rPr lang="zh-CN" altLang="en-US" sz="2400"/>
              <a:t>s the best dancer!</a:t>
            </a:r>
            <a:r>
              <a:rPr lang="en-US" altLang="zh-CN" sz="2400"/>
              <a:t>”.</a:t>
            </a:r>
            <a:endParaRPr lang="en-US" sz="2400"/>
          </a:p>
        </p:txBody>
      </p:sp>
      <p:grpSp>
        <p:nvGrpSpPr>
          <p:cNvPr id="14" name="组合 13"/>
          <p:cNvGrpSpPr/>
          <p:nvPr/>
        </p:nvGrpSpPr>
        <p:grpSpPr>
          <a:xfrm>
            <a:off x="1905" y="8890"/>
            <a:ext cx="4053205" cy="521970"/>
            <a:chOff x="6323186" y="1189156"/>
            <a:chExt cx="1824646" cy="907661"/>
          </a:xfrm>
        </p:grpSpPr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6419640" y="1299316"/>
              <a:ext cx="1728192" cy="6260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 rot="21577562">
              <a:off x="6323186" y="1189156"/>
              <a:ext cx="1800200" cy="9076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Read and write T or F.</a:t>
              </a:r>
              <a:endParaRPr lang="en-US" altLang="zh-CN" sz="1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291" name="TextBox 22"/>
          <p:cNvSpPr txBox="1">
            <a:spLocks noChangeArrowheads="1"/>
          </p:cNvSpPr>
          <p:nvPr/>
        </p:nvSpPr>
        <p:spPr bwMode="auto">
          <a:xfrm>
            <a:off x="-129223" y="4198938"/>
            <a:ext cx="9396413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0">
                <a:solidFill>
                  <a:srgbClr val="0033CC"/>
                </a:solidFill>
                <a:latin typeface="Times New Roman" panose="02020603050405020304" pitchFamily="18" charset="0"/>
              </a:rPr>
              <a:t>（   ）</a:t>
            </a:r>
            <a:r>
              <a:rPr lang="en-US" altLang="zh-CN" b="0">
                <a:solidFill>
                  <a:srgbClr val="0033CC"/>
                </a:solidFill>
                <a:latin typeface="Times New Roman" panose="02020603050405020304" pitchFamily="18" charset="0"/>
              </a:rPr>
              <a:t>1. Gerald was a tall giraffe.</a:t>
            </a:r>
            <a:endParaRPr lang="en-US" altLang="zh-CN" b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0">
                <a:solidFill>
                  <a:srgbClr val="0033CC"/>
                </a:solidFill>
                <a:latin typeface="Times New Roman" panose="02020603050405020304" pitchFamily="18" charset="0"/>
              </a:rPr>
              <a:t>（   ）</a:t>
            </a:r>
            <a:r>
              <a:rPr lang="en-US" altLang="zh-CN" b="0">
                <a:solidFill>
                  <a:srgbClr val="0033CC"/>
                </a:solidFill>
                <a:latin typeface="Times New Roman" panose="02020603050405020304" pitchFamily="18" charset="0"/>
              </a:rPr>
              <a:t>2. He could run fast. </a:t>
            </a:r>
            <a:endParaRPr lang="en-US" altLang="zh-CN" b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0">
                <a:solidFill>
                  <a:srgbClr val="0033CC"/>
                </a:solidFill>
                <a:latin typeface="Times New Roman" panose="02020603050405020304" pitchFamily="18" charset="0"/>
              </a:rPr>
              <a:t>（   ）</a:t>
            </a:r>
            <a:r>
              <a:rPr lang="en-US" altLang="zh-CN" b="0">
                <a:solidFill>
                  <a:srgbClr val="0033CC"/>
                </a:solidFill>
                <a:latin typeface="Times New Roman" panose="02020603050405020304" pitchFamily="18" charset="0"/>
              </a:rPr>
              <a:t>3. The monkeys could dance a tango.</a:t>
            </a:r>
            <a:endParaRPr lang="en-US" altLang="zh-CN" b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0">
                <a:solidFill>
                  <a:srgbClr val="0033CC"/>
                </a:solidFill>
                <a:latin typeface="Times New Roman" panose="02020603050405020304" pitchFamily="18" charset="0"/>
              </a:rPr>
              <a:t>（   ）</a:t>
            </a:r>
            <a:r>
              <a:rPr lang="en-US" altLang="zh-CN" b="0">
                <a:solidFill>
                  <a:srgbClr val="0033CC"/>
                </a:solidFill>
                <a:latin typeface="Times New Roman" panose="02020603050405020304" pitchFamily="18" charset="0"/>
              </a:rPr>
              <a:t>4. Gerald is the best dancer.</a:t>
            </a:r>
            <a:endParaRPr lang="en-US" altLang="zh-CN" b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 flipH="1">
            <a:off x="351790" y="4137025"/>
            <a:ext cx="4349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endParaRPr lang="en-US" altLang="zh-CN" sz="3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 flipH="1">
            <a:off x="175578" y="4670425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  F</a:t>
            </a:r>
            <a:endParaRPr lang="en-US" altLang="zh-CN" sz="3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1790" y="5172075"/>
            <a:ext cx="41433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endParaRPr lang="en-US" altLang="zh-CN" sz="3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51790" y="5661025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endParaRPr lang="en-US" altLang="zh-CN" sz="3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622300" y="836930"/>
            <a:ext cx="3229610" cy="31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51790" y="1196975"/>
            <a:ext cx="2564130" cy="5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61390" y="1906270"/>
            <a:ext cx="4546600" cy="10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51910" y="4140200"/>
            <a:ext cx="3528695" cy="88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7055" y="2404428"/>
            <a:ext cx="8229600" cy="1143000"/>
          </a:xfrm>
        </p:spPr>
        <p:txBody>
          <a:bodyPr/>
          <a:lstStyle/>
          <a:p>
            <a:r>
              <a:rPr lang="en-US" altLang="zh-CN" sz="2800"/>
              <a:t>We couldn't go out because of the virus,</a:t>
            </a:r>
            <a:br>
              <a:rPr lang="en-US" altLang="zh-CN" sz="2800"/>
            </a:br>
            <a:r>
              <a:rPr lang="en-US" altLang="zh-CN" sz="2800"/>
              <a:t>but please believe that we can defeat it!</a:t>
            </a:r>
            <a:br>
              <a:rPr lang="en-US" altLang="zh-CN"/>
            </a:br>
            <a:r>
              <a:rPr lang="zh-CN" altLang="zh-CN" sz="3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由于疫情的原因我们不能走出去，</a:t>
            </a:r>
            <a:br>
              <a:rPr lang="zh-CN" altLang="zh-CN" sz="3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</a:br>
            <a:r>
              <a:rPr lang="zh-CN" altLang="zh-CN" sz="360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但请相信我们一定能战胜它！</a:t>
            </a:r>
            <a:endParaRPr lang="zh-CN" altLang="zh-CN" sz="36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l="1256" t="16492" r="-1083" b="22786"/>
          <a:stretch>
            <a:fillRect/>
          </a:stretch>
        </p:blipFill>
        <p:spPr>
          <a:xfrm>
            <a:off x="1523365" y="2401570"/>
            <a:ext cx="6097270" cy="3709035"/>
          </a:xfrm>
          <a:prstGeom prst="ellipse">
            <a:avLst/>
          </a:prstGeom>
          <a:ln>
            <a:solidFill>
              <a:srgbClr val="00B0F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86690" y="156210"/>
            <a:ext cx="8092440" cy="2245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 eaLnBrk="1" latinLnBrk="0" hangingPunct="1"/>
            <a:r>
              <a:rPr lang="en-US" altLang="zh-C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At that time</a:t>
            </a:r>
            <a:endParaRPr lang="en-US" altLang="zh-CN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l" eaLnBrk="1" latinLnBrk="0" hangingPunct="1"/>
            <a:endParaRPr lang="en-US" altLang="zh-CN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l" eaLnBrk="1" latinLnBrk="0" hangingPunct="1"/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                Go around the world,</a:t>
            </a:r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l" eaLnBrk="1" latinLnBrk="0" hangingPunct="1"/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             to see the animals we like!</a:t>
            </a:r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l" eaLnBrk="1" latinLnBrk="0" hangingPunct="1"/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  </a:t>
            </a:r>
            <a:endParaRPr lang="zh-CN" altLang="zh-CN" sz="280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5190" y="1882775"/>
            <a:ext cx="5052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280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去环球看看我们喜欢的动物！</a:t>
            </a:r>
            <a:endParaRPr lang="zh-CN" altLang="en-US" sz="280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WordArt 26"/>
          <p:cNvSpPr/>
          <p:nvPr/>
        </p:nvSpPr>
        <p:spPr>
          <a:xfrm>
            <a:off x="71755" y="55880"/>
            <a:ext cx="26543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2500" lnSpcReduction="20000"/>
          </a:bodyPr>
          <a:lstStyle/>
          <a:p>
            <a:pPr algn="ctr" eaLnBrk="0" hangingPunct="0"/>
            <a:r>
              <a:rPr lang="zh-CN" altLang="en-US" sz="3600" b="1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  <a:ea typeface="Arial Black" panose="020B0A04020102020204" charset="0"/>
              </a:rPr>
              <a:t>Guessing game</a:t>
            </a:r>
            <a:endParaRPr lang="zh-CN" altLang="en-US" sz="3600" b="1" i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5364" name="AutoShape 29"/>
          <p:cNvSpPr/>
          <p:nvPr/>
        </p:nvSpPr>
        <p:spPr>
          <a:xfrm>
            <a:off x="3175" y="1263650"/>
            <a:ext cx="571500" cy="520700"/>
          </a:xfrm>
          <a:custGeom>
            <a:avLst/>
            <a:gdLst>
              <a:gd name="txL" fmla="*/ 146945 w 500066"/>
              <a:gd name="txT" fmla="*/ 210542 h 571504"/>
              <a:gd name="txR" fmla="*/ 353121 w 500066"/>
              <a:gd name="txB" fmla="*/ 446172 h 571504"/>
            </a:gdLst>
            <a:ahLst/>
            <a:cxnLst>
              <a:cxn ang="0">
                <a:pos x="1" y="150423"/>
              </a:cxn>
              <a:cxn ang="0">
                <a:pos x="317847" y="145082"/>
              </a:cxn>
              <a:cxn ang="0">
                <a:pos x="426533" y="0"/>
              </a:cxn>
              <a:cxn ang="0">
                <a:pos x="535219" y="145082"/>
              </a:cxn>
              <a:cxn ang="0">
                <a:pos x="853065" y="150423"/>
              </a:cxn>
              <a:cxn ang="0">
                <a:pos x="602392" y="245431"/>
              </a:cxn>
              <a:cxn ang="0">
                <a:pos x="690146" y="393813"/>
              </a:cxn>
              <a:cxn ang="0">
                <a:pos x="426533" y="307450"/>
              </a:cxn>
              <a:cxn ang="0">
                <a:pos x="162922" y="393813"/>
              </a:cxn>
              <a:cxn ang="0">
                <a:pos x="250675" y="245431"/>
              </a:cxn>
              <a:cxn ang="0">
                <a:pos x="1" y="150423"/>
              </a:cxn>
            </a:cxnLst>
            <a:rect l="txL" t="txT" r="txR" b="txB"/>
            <a:pathLst>
              <a:path w="500066" h="571504">
                <a:moveTo>
                  <a:pt x="1" y="218294"/>
                </a:moveTo>
                <a:lnTo>
                  <a:pt x="186321" y="210542"/>
                </a:lnTo>
                <a:lnTo>
                  <a:pt x="250033" y="0"/>
                </a:lnTo>
                <a:lnTo>
                  <a:pt x="313745" y="210542"/>
                </a:lnTo>
                <a:lnTo>
                  <a:pt x="500065" y="218294"/>
                </a:lnTo>
                <a:lnTo>
                  <a:pt x="353121" y="356169"/>
                </a:lnTo>
                <a:lnTo>
                  <a:pt x="404562" y="571502"/>
                </a:lnTo>
                <a:lnTo>
                  <a:pt x="250033" y="446172"/>
                </a:lnTo>
                <a:lnTo>
                  <a:pt x="95504" y="571502"/>
                </a:lnTo>
                <a:lnTo>
                  <a:pt x="146945" y="356169"/>
                </a:lnTo>
                <a:lnTo>
                  <a:pt x="1" y="21829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5" name="AutoShape 29"/>
          <p:cNvSpPr/>
          <p:nvPr/>
        </p:nvSpPr>
        <p:spPr>
          <a:xfrm>
            <a:off x="3175" y="1841500"/>
            <a:ext cx="571500" cy="520700"/>
          </a:xfrm>
          <a:custGeom>
            <a:avLst/>
            <a:gdLst>
              <a:gd name="txL" fmla="*/ 146945 w 500066"/>
              <a:gd name="txT" fmla="*/ 210542 h 571504"/>
              <a:gd name="txR" fmla="*/ 353121 w 500066"/>
              <a:gd name="txB" fmla="*/ 446172 h 571504"/>
            </a:gdLst>
            <a:ahLst/>
            <a:cxnLst>
              <a:cxn ang="0">
                <a:pos x="1" y="150423"/>
              </a:cxn>
              <a:cxn ang="0">
                <a:pos x="317847" y="145082"/>
              </a:cxn>
              <a:cxn ang="0">
                <a:pos x="426533" y="0"/>
              </a:cxn>
              <a:cxn ang="0">
                <a:pos x="535219" y="145082"/>
              </a:cxn>
              <a:cxn ang="0">
                <a:pos x="853065" y="150423"/>
              </a:cxn>
              <a:cxn ang="0">
                <a:pos x="602392" y="245431"/>
              </a:cxn>
              <a:cxn ang="0">
                <a:pos x="690146" y="393813"/>
              </a:cxn>
              <a:cxn ang="0">
                <a:pos x="426533" y="307450"/>
              </a:cxn>
              <a:cxn ang="0">
                <a:pos x="162922" y="393813"/>
              </a:cxn>
              <a:cxn ang="0">
                <a:pos x="250675" y="245431"/>
              </a:cxn>
              <a:cxn ang="0">
                <a:pos x="1" y="150423"/>
              </a:cxn>
            </a:cxnLst>
            <a:rect l="txL" t="txT" r="txR" b="txB"/>
            <a:pathLst>
              <a:path w="500066" h="571504">
                <a:moveTo>
                  <a:pt x="1" y="218294"/>
                </a:moveTo>
                <a:lnTo>
                  <a:pt x="186321" y="210542"/>
                </a:lnTo>
                <a:lnTo>
                  <a:pt x="250033" y="0"/>
                </a:lnTo>
                <a:lnTo>
                  <a:pt x="313745" y="210542"/>
                </a:lnTo>
                <a:lnTo>
                  <a:pt x="500065" y="218294"/>
                </a:lnTo>
                <a:lnTo>
                  <a:pt x="353121" y="356169"/>
                </a:lnTo>
                <a:lnTo>
                  <a:pt x="404562" y="571502"/>
                </a:lnTo>
                <a:lnTo>
                  <a:pt x="250033" y="446172"/>
                </a:lnTo>
                <a:lnTo>
                  <a:pt x="95504" y="571502"/>
                </a:lnTo>
                <a:lnTo>
                  <a:pt x="146945" y="356169"/>
                </a:lnTo>
                <a:lnTo>
                  <a:pt x="1" y="21829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6" name="AutoShape 29"/>
          <p:cNvSpPr/>
          <p:nvPr/>
        </p:nvSpPr>
        <p:spPr>
          <a:xfrm>
            <a:off x="3175" y="2419350"/>
            <a:ext cx="571500" cy="520700"/>
          </a:xfrm>
          <a:custGeom>
            <a:avLst/>
            <a:gdLst>
              <a:gd name="txL" fmla="*/ 146945 w 500066"/>
              <a:gd name="txT" fmla="*/ 210542 h 571504"/>
              <a:gd name="txR" fmla="*/ 353121 w 500066"/>
              <a:gd name="txB" fmla="*/ 446172 h 571504"/>
            </a:gdLst>
            <a:ahLst/>
            <a:cxnLst>
              <a:cxn ang="0">
                <a:pos x="1" y="150423"/>
              </a:cxn>
              <a:cxn ang="0">
                <a:pos x="317847" y="145082"/>
              </a:cxn>
              <a:cxn ang="0">
                <a:pos x="426533" y="0"/>
              </a:cxn>
              <a:cxn ang="0">
                <a:pos x="535219" y="145082"/>
              </a:cxn>
              <a:cxn ang="0">
                <a:pos x="853065" y="150423"/>
              </a:cxn>
              <a:cxn ang="0">
                <a:pos x="602392" y="245431"/>
              </a:cxn>
              <a:cxn ang="0">
                <a:pos x="690146" y="393813"/>
              </a:cxn>
              <a:cxn ang="0">
                <a:pos x="426533" y="307450"/>
              </a:cxn>
              <a:cxn ang="0">
                <a:pos x="162922" y="393813"/>
              </a:cxn>
              <a:cxn ang="0">
                <a:pos x="250675" y="245431"/>
              </a:cxn>
              <a:cxn ang="0">
                <a:pos x="1" y="150423"/>
              </a:cxn>
            </a:cxnLst>
            <a:rect l="txL" t="txT" r="txR" b="txB"/>
            <a:pathLst>
              <a:path w="500066" h="571504">
                <a:moveTo>
                  <a:pt x="1" y="218294"/>
                </a:moveTo>
                <a:lnTo>
                  <a:pt x="186321" y="210542"/>
                </a:lnTo>
                <a:lnTo>
                  <a:pt x="250033" y="0"/>
                </a:lnTo>
                <a:lnTo>
                  <a:pt x="313745" y="210542"/>
                </a:lnTo>
                <a:lnTo>
                  <a:pt x="500065" y="218294"/>
                </a:lnTo>
                <a:lnTo>
                  <a:pt x="353121" y="356169"/>
                </a:lnTo>
                <a:lnTo>
                  <a:pt x="404562" y="571502"/>
                </a:lnTo>
                <a:lnTo>
                  <a:pt x="250033" y="446172"/>
                </a:lnTo>
                <a:lnTo>
                  <a:pt x="95504" y="571502"/>
                </a:lnTo>
                <a:lnTo>
                  <a:pt x="146945" y="356169"/>
                </a:lnTo>
                <a:lnTo>
                  <a:pt x="1" y="21829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7" name="AutoShape 29"/>
          <p:cNvSpPr/>
          <p:nvPr/>
        </p:nvSpPr>
        <p:spPr>
          <a:xfrm>
            <a:off x="3175" y="2997200"/>
            <a:ext cx="571500" cy="520700"/>
          </a:xfrm>
          <a:custGeom>
            <a:avLst/>
            <a:gdLst>
              <a:gd name="txL" fmla="*/ 146945 w 500066"/>
              <a:gd name="txT" fmla="*/ 210542 h 571504"/>
              <a:gd name="txR" fmla="*/ 353121 w 500066"/>
              <a:gd name="txB" fmla="*/ 446172 h 571504"/>
            </a:gdLst>
            <a:ahLst/>
            <a:cxnLst>
              <a:cxn ang="0">
                <a:pos x="1" y="150423"/>
              </a:cxn>
              <a:cxn ang="0">
                <a:pos x="317847" y="145082"/>
              </a:cxn>
              <a:cxn ang="0">
                <a:pos x="426533" y="0"/>
              </a:cxn>
              <a:cxn ang="0">
                <a:pos x="535219" y="145082"/>
              </a:cxn>
              <a:cxn ang="0">
                <a:pos x="853065" y="150423"/>
              </a:cxn>
              <a:cxn ang="0">
                <a:pos x="602392" y="245431"/>
              </a:cxn>
              <a:cxn ang="0">
                <a:pos x="690146" y="393813"/>
              </a:cxn>
              <a:cxn ang="0">
                <a:pos x="426533" y="307450"/>
              </a:cxn>
              <a:cxn ang="0">
                <a:pos x="162922" y="393813"/>
              </a:cxn>
              <a:cxn ang="0">
                <a:pos x="250675" y="245431"/>
              </a:cxn>
              <a:cxn ang="0">
                <a:pos x="1" y="150423"/>
              </a:cxn>
            </a:cxnLst>
            <a:rect l="txL" t="txT" r="txR" b="txB"/>
            <a:pathLst>
              <a:path w="500066" h="571504">
                <a:moveTo>
                  <a:pt x="1" y="218294"/>
                </a:moveTo>
                <a:lnTo>
                  <a:pt x="186321" y="210542"/>
                </a:lnTo>
                <a:lnTo>
                  <a:pt x="250033" y="0"/>
                </a:lnTo>
                <a:lnTo>
                  <a:pt x="313745" y="210542"/>
                </a:lnTo>
                <a:lnTo>
                  <a:pt x="500065" y="218294"/>
                </a:lnTo>
                <a:lnTo>
                  <a:pt x="353121" y="356169"/>
                </a:lnTo>
                <a:lnTo>
                  <a:pt x="404562" y="571502"/>
                </a:lnTo>
                <a:lnTo>
                  <a:pt x="250033" y="446172"/>
                </a:lnTo>
                <a:lnTo>
                  <a:pt x="95504" y="571502"/>
                </a:lnTo>
                <a:lnTo>
                  <a:pt x="146945" y="356169"/>
                </a:lnTo>
                <a:lnTo>
                  <a:pt x="1" y="21829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8" name="AutoShape 29"/>
          <p:cNvSpPr/>
          <p:nvPr/>
        </p:nvSpPr>
        <p:spPr>
          <a:xfrm>
            <a:off x="3175" y="3575050"/>
            <a:ext cx="571500" cy="520700"/>
          </a:xfrm>
          <a:custGeom>
            <a:avLst/>
            <a:gdLst>
              <a:gd name="txL" fmla="*/ 146945 w 500066"/>
              <a:gd name="txT" fmla="*/ 210542 h 571504"/>
              <a:gd name="txR" fmla="*/ 353121 w 500066"/>
              <a:gd name="txB" fmla="*/ 446172 h 571504"/>
            </a:gdLst>
            <a:ahLst/>
            <a:cxnLst>
              <a:cxn ang="0">
                <a:pos x="1" y="150423"/>
              </a:cxn>
              <a:cxn ang="0">
                <a:pos x="317847" y="145082"/>
              </a:cxn>
              <a:cxn ang="0">
                <a:pos x="426533" y="0"/>
              </a:cxn>
              <a:cxn ang="0">
                <a:pos x="535219" y="145082"/>
              </a:cxn>
              <a:cxn ang="0">
                <a:pos x="853065" y="150423"/>
              </a:cxn>
              <a:cxn ang="0">
                <a:pos x="602392" y="245431"/>
              </a:cxn>
              <a:cxn ang="0">
                <a:pos x="690146" y="393813"/>
              </a:cxn>
              <a:cxn ang="0">
                <a:pos x="426533" y="307450"/>
              </a:cxn>
              <a:cxn ang="0">
                <a:pos x="162922" y="393813"/>
              </a:cxn>
              <a:cxn ang="0">
                <a:pos x="250675" y="245431"/>
              </a:cxn>
              <a:cxn ang="0">
                <a:pos x="1" y="150423"/>
              </a:cxn>
            </a:cxnLst>
            <a:rect l="txL" t="txT" r="txR" b="txB"/>
            <a:pathLst>
              <a:path w="500066" h="571504">
                <a:moveTo>
                  <a:pt x="1" y="218294"/>
                </a:moveTo>
                <a:lnTo>
                  <a:pt x="186321" y="210542"/>
                </a:lnTo>
                <a:lnTo>
                  <a:pt x="250033" y="0"/>
                </a:lnTo>
                <a:lnTo>
                  <a:pt x="313745" y="210542"/>
                </a:lnTo>
                <a:lnTo>
                  <a:pt x="500065" y="218294"/>
                </a:lnTo>
                <a:lnTo>
                  <a:pt x="353121" y="356169"/>
                </a:lnTo>
                <a:lnTo>
                  <a:pt x="404562" y="571502"/>
                </a:lnTo>
                <a:lnTo>
                  <a:pt x="250033" y="446172"/>
                </a:lnTo>
                <a:lnTo>
                  <a:pt x="95504" y="571502"/>
                </a:lnTo>
                <a:lnTo>
                  <a:pt x="146945" y="356169"/>
                </a:lnTo>
                <a:lnTo>
                  <a:pt x="1" y="21829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9" name="AutoShape 29"/>
          <p:cNvSpPr/>
          <p:nvPr/>
        </p:nvSpPr>
        <p:spPr>
          <a:xfrm>
            <a:off x="3175" y="4152900"/>
            <a:ext cx="571500" cy="517525"/>
          </a:xfrm>
          <a:custGeom>
            <a:avLst/>
            <a:gdLst>
              <a:gd name="txL" fmla="*/ 146945 w 500066"/>
              <a:gd name="txT" fmla="*/ 210542 h 571504"/>
              <a:gd name="txR" fmla="*/ 353121 w 500066"/>
              <a:gd name="txB" fmla="*/ 446172 h 571504"/>
            </a:gdLst>
            <a:ahLst/>
            <a:cxnLst>
              <a:cxn ang="0">
                <a:pos x="1" y="146788"/>
              </a:cxn>
              <a:cxn ang="0">
                <a:pos x="317847" y="141574"/>
              </a:cxn>
              <a:cxn ang="0">
                <a:pos x="426533" y="0"/>
              </a:cxn>
              <a:cxn ang="0">
                <a:pos x="535219" y="141574"/>
              </a:cxn>
              <a:cxn ang="0">
                <a:pos x="853065" y="146788"/>
              </a:cxn>
              <a:cxn ang="0">
                <a:pos x="602392" y="239500"/>
              </a:cxn>
              <a:cxn ang="0">
                <a:pos x="690146" y="384296"/>
              </a:cxn>
              <a:cxn ang="0">
                <a:pos x="426533" y="300020"/>
              </a:cxn>
              <a:cxn ang="0">
                <a:pos x="162922" y="384296"/>
              </a:cxn>
              <a:cxn ang="0">
                <a:pos x="250675" y="239500"/>
              </a:cxn>
              <a:cxn ang="0">
                <a:pos x="1" y="146788"/>
              </a:cxn>
            </a:cxnLst>
            <a:rect l="txL" t="txT" r="txR" b="txB"/>
            <a:pathLst>
              <a:path w="500066" h="571504">
                <a:moveTo>
                  <a:pt x="1" y="218294"/>
                </a:moveTo>
                <a:lnTo>
                  <a:pt x="186321" y="210542"/>
                </a:lnTo>
                <a:lnTo>
                  <a:pt x="250033" y="0"/>
                </a:lnTo>
                <a:lnTo>
                  <a:pt x="313745" y="210542"/>
                </a:lnTo>
                <a:lnTo>
                  <a:pt x="500065" y="218294"/>
                </a:lnTo>
                <a:lnTo>
                  <a:pt x="353121" y="356169"/>
                </a:lnTo>
                <a:lnTo>
                  <a:pt x="404562" y="571502"/>
                </a:lnTo>
                <a:lnTo>
                  <a:pt x="250033" y="446172"/>
                </a:lnTo>
                <a:lnTo>
                  <a:pt x="95504" y="571502"/>
                </a:lnTo>
                <a:lnTo>
                  <a:pt x="146945" y="356169"/>
                </a:lnTo>
                <a:lnTo>
                  <a:pt x="1" y="21829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0" name="AutoShape 29"/>
          <p:cNvSpPr/>
          <p:nvPr/>
        </p:nvSpPr>
        <p:spPr>
          <a:xfrm>
            <a:off x="0" y="4730750"/>
            <a:ext cx="571500" cy="517525"/>
          </a:xfrm>
          <a:custGeom>
            <a:avLst/>
            <a:gdLst>
              <a:gd name="txL" fmla="*/ 146945 w 500066"/>
              <a:gd name="txT" fmla="*/ 210542 h 571504"/>
              <a:gd name="txR" fmla="*/ 353121 w 500066"/>
              <a:gd name="txB" fmla="*/ 446172 h 571504"/>
            </a:gdLst>
            <a:ahLst/>
            <a:cxnLst>
              <a:cxn ang="0">
                <a:pos x="1" y="146788"/>
              </a:cxn>
              <a:cxn ang="0">
                <a:pos x="317847" y="141574"/>
              </a:cxn>
              <a:cxn ang="0">
                <a:pos x="426533" y="0"/>
              </a:cxn>
              <a:cxn ang="0">
                <a:pos x="535219" y="141574"/>
              </a:cxn>
              <a:cxn ang="0">
                <a:pos x="853065" y="146788"/>
              </a:cxn>
              <a:cxn ang="0">
                <a:pos x="602392" y="239500"/>
              </a:cxn>
              <a:cxn ang="0">
                <a:pos x="690146" y="384296"/>
              </a:cxn>
              <a:cxn ang="0">
                <a:pos x="426533" y="300020"/>
              </a:cxn>
              <a:cxn ang="0">
                <a:pos x="162922" y="384296"/>
              </a:cxn>
              <a:cxn ang="0">
                <a:pos x="250675" y="239500"/>
              </a:cxn>
              <a:cxn ang="0">
                <a:pos x="1" y="146788"/>
              </a:cxn>
            </a:cxnLst>
            <a:rect l="txL" t="txT" r="txR" b="txB"/>
            <a:pathLst>
              <a:path w="500066" h="571504">
                <a:moveTo>
                  <a:pt x="1" y="218294"/>
                </a:moveTo>
                <a:lnTo>
                  <a:pt x="186321" y="210542"/>
                </a:lnTo>
                <a:lnTo>
                  <a:pt x="250033" y="0"/>
                </a:lnTo>
                <a:lnTo>
                  <a:pt x="313745" y="210542"/>
                </a:lnTo>
                <a:lnTo>
                  <a:pt x="500065" y="218294"/>
                </a:lnTo>
                <a:lnTo>
                  <a:pt x="353121" y="356169"/>
                </a:lnTo>
                <a:lnTo>
                  <a:pt x="404562" y="571502"/>
                </a:lnTo>
                <a:lnTo>
                  <a:pt x="250033" y="446172"/>
                </a:lnTo>
                <a:lnTo>
                  <a:pt x="95504" y="571502"/>
                </a:lnTo>
                <a:lnTo>
                  <a:pt x="146945" y="356169"/>
                </a:lnTo>
                <a:lnTo>
                  <a:pt x="1" y="21829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1" name="AutoShape 29"/>
          <p:cNvSpPr/>
          <p:nvPr/>
        </p:nvSpPr>
        <p:spPr>
          <a:xfrm>
            <a:off x="3175" y="5305425"/>
            <a:ext cx="571500" cy="520700"/>
          </a:xfrm>
          <a:custGeom>
            <a:avLst/>
            <a:gdLst>
              <a:gd name="txL" fmla="*/ 146945 w 500066"/>
              <a:gd name="txT" fmla="*/ 210542 h 571504"/>
              <a:gd name="txR" fmla="*/ 353121 w 500066"/>
              <a:gd name="txB" fmla="*/ 446172 h 571504"/>
            </a:gdLst>
            <a:ahLst/>
            <a:cxnLst>
              <a:cxn ang="0">
                <a:pos x="1" y="150423"/>
              </a:cxn>
              <a:cxn ang="0">
                <a:pos x="317847" y="145082"/>
              </a:cxn>
              <a:cxn ang="0">
                <a:pos x="426533" y="0"/>
              </a:cxn>
              <a:cxn ang="0">
                <a:pos x="535219" y="145082"/>
              </a:cxn>
              <a:cxn ang="0">
                <a:pos x="853065" y="150423"/>
              </a:cxn>
              <a:cxn ang="0">
                <a:pos x="602392" y="245431"/>
              </a:cxn>
              <a:cxn ang="0">
                <a:pos x="690146" y="393813"/>
              </a:cxn>
              <a:cxn ang="0">
                <a:pos x="426533" y="307450"/>
              </a:cxn>
              <a:cxn ang="0">
                <a:pos x="162922" y="393813"/>
              </a:cxn>
              <a:cxn ang="0">
                <a:pos x="250675" y="245431"/>
              </a:cxn>
              <a:cxn ang="0">
                <a:pos x="1" y="150423"/>
              </a:cxn>
            </a:cxnLst>
            <a:rect l="txL" t="txT" r="txR" b="txB"/>
            <a:pathLst>
              <a:path w="500066" h="571504">
                <a:moveTo>
                  <a:pt x="1" y="218294"/>
                </a:moveTo>
                <a:lnTo>
                  <a:pt x="186321" y="210542"/>
                </a:lnTo>
                <a:lnTo>
                  <a:pt x="250033" y="0"/>
                </a:lnTo>
                <a:lnTo>
                  <a:pt x="313745" y="210542"/>
                </a:lnTo>
                <a:lnTo>
                  <a:pt x="500065" y="218294"/>
                </a:lnTo>
                <a:lnTo>
                  <a:pt x="353121" y="356169"/>
                </a:lnTo>
                <a:lnTo>
                  <a:pt x="404562" y="571502"/>
                </a:lnTo>
                <a:lnTo>
                  <a:pt x="250033" y="446172"/>
                </a:lnTo>
                <a:lnTo>
                  <a:pt x="95504" y="571502"/>
                </a:lnTo>
                <a:lnTo>
                  <a:pt x="146945" y="356169"/>
                </a:lnTo>
                <a:lnTo>
                  <a:pt x="1" y="21829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2" name="AutoShape 29"/>
          <p:cNvSpPr/>
          <p:nvPr/>
        </p:nvSpPr>
        <p:spPr>
          <a:xfrm>
            <a:off x="3175" y="5886450"/>
            <a:ext cx="571500" cy="520700"/>
          </a:xfrm>
          <a:custGeom>
            <a:avLst/>
            <a:gdLst>
              <a:gd name="txL" fmla="*/ 146945 w 500066"/>
              <a:gd name="txT" fmla="*/ 210542 h 571504"/>
              <a:gd name="txR" fmla="*/ 353121 w 500066"/>
              <a:gd name="txB" fmla="*/ 446172 h 571504"/>
            </a:gdLst>
            <a:ahLst/>
            <a:cxnLst>
              <a:cxn ang="0">
                <a:pos x="1" y="150423"/>
              </a:cxn>
              <a:cxn ang="0">
                <a:pos x="317847" y="145082"/>
              </a:cxn>
              <a:cxn ang="0">
                <a:pos x="426533" y="0"/>
              </a:cxn>
              <a:cxn ang="0">
                <a:pos x="535219" y="145082"/>
              </a:cxn>
              <a:cxn ang="0">
                <a:pos x="853065" y="150423"/>
              </a:cxn>
              <a:cxn ang="0">
                <a:pos x="602392" y="245431"/>
              </a:cxn>
              <a:cxn ang="0">
                <a:pos x="690146" y="393813"/>
              </a:cxn>
              <a:cxn ang="0">
                <a:pos x="426533" y="307450"/>
              </a:cxn>
              <a:cxn ang="0">
                <a:pos x="162922" y="393813"/>
              </a:cxn>
              <a:cxn ang="0">
                <a:pos x="250675" y="245431"/>
              </a:cxn>
              <a:cxn ang="0">
                <a:pos x="1" y="150423"/>
              </a:cxn>
            </a:cxnLst>
            <a:rect l="txL" t="txT" r="txR" b="txB"/>
            <a:pathLst>
              <a:path w="500066" h="571504">
                <a:moveTo>
                  <a:pt x="1" y="218294"/>
                </a:moveTo>
                <a:lnTo>
                  <a:pt x="186321" y="210542"/>
                </a:lnTo>
                <a:lnTo>
                  <a:pt x="250033" y="0"/>
                </a:lnTo>
                <a:lnTo>
                  <a:pt x="313745" y="210542"/>
                </a:lnTo>
                <a:lnTo>
                  <a:pt x="500065" y="218294"/>
                </a:lnTo>
                <a:lnTo>
                  <a:pt x="353121" y="356169"/>
                </a:lnTo>
                <a:lnTo>
                  <a:pt x="404562" y="571502"/>
                </a:lnTo>
                <a:lnTo>
                  <a:pt x="250033" y="446172"/>
                </a:lnTo>
                <a:lnTo>
                  <a:pt x="95504" y="571502"/>
                </a:lnTo>
                <a:lnTo>
                  <a:pt x="146945" y="356169"/>
                </a:lnTo>
                <a:lnTo>
                  <a:pt x="1" y="21829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3" name="Text Box 47"/>
          <p:cNvSpPr txBox="1"/>
          <p:nvPr/>
        </p:nvSpPr>
        <p:spPr>
          <a:xfrm>
            <a:off x="0" y="6491288"/>
            <a:ext cx="801688" cy="306387"/>
          </a:xfrm>
          <a:prstGeom prst="rect">
            <a:avLst/>
          </a:prstGeom>
          <a:noFill/>
          <a:ln w="9525">
            <a:noFill/>
          </a:ln>
        </p:spPr>
        <p:txBody>
          <a:bodyPr lIns="91390" tIns="45696" rIns="91390" bIns="45696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Team 1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5374" name="AutoShape 37"/>
          <p:cNvSpPr/>
          <p:nvPr/>
        </p:nvSpPr>
        <p:spPr>
          <a:xfrm>
            <a:off x="763588" y="5886450"/>
            <a:ext cx="571500" cy="520700"/>
          </a:xfrm>
          <a:custGeom>
            <a:avLst/>
            <a:gdLst>
              <a:gd name="txL" fmla="*/ 154521 w 500034"/>
              <a:gd name="txT" fmla="*/ 218287 h 571480"/>
              <a:gd name="txR" fmla="*/ 345513 w 500034"/>
              <a:gd name="txB" fmla="*/ 436569 h 571480"/>
            </a:gdLst>
            <a:ahLst/>
            <a:cxnLst>
              <a:cxn ang="0">
                <a:pos x="1" y="150442"/>
              </a:cxn>
              <a:cxn ang="0">
                <a:pos x="325907" y="150443"/>
              </a:cxn>
              <a:cxn ang="0">
                <a:pos x="426615" y="0"/>
              </a:cxn>
              <a:cxn ang="0">
                <a:pos x="527324" y="150443"/>
              </a:cxn>
              <a:cxn ang="0">
                <a:pos x="853229" y="150442"/>
              </a:cxn>
              <a:cxn ang="0">
                <a:pos x="589565" y="243420"/>
              </a:cxn>
              <a:cxn ang="0">
                <a:pos x="690278" y="393862"/>
              </a:cxn>
              <a:cxn ang="0">
                <a:pos x="426615" y="300884"/>
              </a:cxn>
              <a:cxn ang="0">
                <a:pos x="162953" y="393862"/>
              </a:cxn>
              <a:cxn ang="0">
                <a:pos x="263666" y="243420"/>
              </a:cxn>
              <a:cxn ang="0">
                <a:pos x="1" y="150442"/>
              </a:cxn>
            </a:cxnLst>
            <a:rect l="txL" t="txT" r="txR" b="txB"/>
            <a:pathLst>
              <a:path w="500034" h="571480">
                <a:moveTo>
                  <a:pt x="1" y="218285"/>
                </a:moveTo>
                <a:lnTo>
                  <a:pt x="190997" y="218287"/>
                </a:lnTo>
                <a:lnTo>
                  <a:pt x="250017" y="0"/>
                </a:lnTo>
                <a:lnTo>
                  <a:pt x="309037" y="218287"/>
                </a:lnTo>
                <a:lnTo>
                  <a:pt x="500033" y="218285"/>
                </a:lnTo>
                <a:lnTo>
                  <a:pt x="345513" y="353192"/>
                </a:lnTo>
                <a:lnTo>
                  <a:pt x="404536" y="571478"/>
                </a:lnTo>
                <a:lnTo>
                  <a:pt x="250017" y="436569"/>
                </a:lnTo>
                <a:lnTo>
                  <a:pt x="95498" y="571478"/>
                </a:lnTo>
                <a:lnTo>
                  <a:pt x="154521" y="353192"/>
                </a:lnTo>
                <a:lnTo>
                  <a:pt x="1" y="21828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5" name="AutoShape 37"/>
          <p:cNvSpPr/>
          <p:nvPr/>
        </p:nvSpPr>
        <p:spPr>
          <a:xfrm>
            <a:off x="763588" y="5305425"/>
            <a:ext cx="571500" cy="520700"/>
          </a:xfrm>
          <a:custGeom>
            <a:avLst/>
            <a:gdLst>
              <a:gd name="txL" fmla="*/ 154521 w 500034"/>
              <a:gd name="txT" fmla="*/ 218287 h 571480"/>
              <a:gd name="txR" fmla="*/ 345513 w 500034"/>
              <a:gd name="txB" fmla="*/ 436569 h 571480"/>
            </a:gdLst>
            <a:ahLst/>
            <a:cxnLst>
              <a:cxn ang="0">
                <a:pos x="1" y="150442"/>
              </a:cxn>
              <a:cxn ang="0">
                <a:pos x="325907" y="150443"/>
              </a:cxn>
              <a:cxn ang="0">
                <a:pos x="426615" y="0"/>
              </a:cxn>
              <a:cxn ang="0">
                <a:pos x="527324" y="150443"/>
              </a:cxn>
              <a:cxn ang="0">
                <a:pos x="853229" y="150442"/>
              </a:cxn>
              <a:cxn ang="0">
                <a:pos x="589565" y="243420"/>
              </a:cxn>
              <a:cxn ang="0">
                <a:pos x="690278" y="393862"/>
              </a:cxn>
              <a:cxn ang="0">
                <a:pos x="426615" y="300884"/>
              </a:cxn>
              <a:cxn ang="0">
                <a:pos x="162953" y="393862"/>
              </a:cxn>
              <a:cxn ang="0">
                <a:pos x="263666" y="243420"/>
              </a:cxn>
              <a:cxn ang="0">
                <a:pos x="1" y="150442"/>
              </a:cxn>
            </a:cxnLst>
            <a:rect l="txL" t="txT" r="txR" b="txB"/>
            <a:pathLst>
              <a:path w="500034" h="571480">
                <a:moveTo>
                  <a:pt x="1" y="218285"/>
                </a:moveTo>
                <a:lnTo>
                  <a:pt x="190997" y="218287"/>
                </a:lnTo>
                <a:lnTo>
                  <a:pt x="250017" y="0"/>
                </a:lnTo>
                <a:lnTo>
                  <a:pt x="309037" y="218287"/>
                </a:lnTo>
                <a:lnTo>
                  <a:pt x="500033" y="218285"/>
                </a:lnTo>
                <a:lnTo>
                  <a:pt x="345513" y="353192"/>
                </a:lnTo>
                <a:lnTo>
                  <a:pt x="404536" y="571478"/>
                </a:lnTo>
                <a:lnTo>
                  <a:pt x="250017" y="436569"/>
                </a:lnTo>
                <a:lnTo>
                  <a:pt x="95498" y="571478"/>
                </a:lnTo>
                <a:lnTo>
                  <a:pt x="154521" y="353192"/>
                </a:lnTo>
                <a:lnTo>
                  <a:pt x="1" y="21828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6" name="AutoShape 37"/>
          <p:cNvSpPr/>
          <p:nvPr/>
        </p:nvSpPr>
        <p:spPr>
          <a:xfrm>
            <a:off x="763588" y="4727575"/>
            <a:ext cx="571500" cy="520700"/>
          </a:xfrm>
          <a:custGeom>
            <a:avLst/>
            <a:gdLst>
              <a:gd name="txL" fmla="*/ 154521 w 500034"/>
              <a:gd name="txT" fmla="*/ 218287 h 571480"/>
              <a:gd name="txR" fmla="*/ 345513 w 500034"/>
              <a:gd name="txB" fmla="*/ 436569 h 571480"/>
            </a:gdLst>
            <a:ahLst/>
            <a:cxnLst>
              <a:cxn ang="0">
                <a:pos x="1" y="150442"/>
              </a:cxn>
              <a:cxn ang="0">
                <a:pos x="325907" y="150443"/>
              </a:cxn>
              <a:cxn ang="0">
                <a:pos x="426615" y="0"/>
              </a:cxn>
              <a:cxn ang="0">
                <a:pos x="527324" y="150443"/>
              </a:cxn>
              <a:cxn ang="0">
                <a:pos x="853229" y="150442"/>
              </a:cxn>
              <a:cxn ang="0">
                <a:pos x="589565" y="243420"/>
              </a:cxn>
              <a:cxn ang="0">
                <a:pos x="690278" y="393862"/>
              </a:cxn>
              <a:cxn ang="0">
                <a:pos x="426615" y="300884"/>
              </a:cxn>
              <a:cxn ang="0">
                <a:pos x="162953" y="393862"/>
              </a:cxn>
              <a:cxn ang="0">
                <a:pos x="263666" y="243420"/>
              </a:cxn>
              <a:cxn ang="0">
                <a:pos x="1" y="150442"/>
              </a:cxn>
            </a:cxnLst>
            <a:rect l="txL" t="txT" r="txR" b="txB"/>
            <a:pathLst>
              <a:path w="500034" h="571480">
                <a:moveTo>
                  <a:pt x="1" y="218285"/>
                </a:moveTo>
                <a:lnTo>
                  <a:pt x="190997" y="218287"/>
                </a:lnTo>
                <a:lnTo>
                  <a:pt x="250017" y="0"/>
                </a:lnTo>
                <a:lnTo>
                  <a:pt x="309037" y="218287"/>
                </a:lnTo>
                <a:lnTo>
                  <a:pt x="500033" y="218285"/>
                </a:lnTo>
                <a:lnTo>
                  <a:pt x="345513" y="353192"/>
                </a:lnTo>
                <a:lnTo>
                  <a:pt x="404536" y="571478"/>
                </a:lnTo>
                <a:lnTo>
                  <a:pt x="250017" y="436569"/>
                </a:lnTo>
                <a:lnTo>
                  <a:pt x="95498" y="571478"/>
                </a:lnTo>
                <a:lnTo>
                  <a:pt x="154521" y="353192"/>
                </a:lnTo>
                <a:lnTo>
                  <a:pt x="1" y="21828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7" name="AutoShape 37"/>
          <p:cNvSpPr/>
          <p:nvPr/>
        </p:nvSpPr>
        <p:spPr>
          <a:xfrm>
            <a:off x="763588" y="4149725"/>
            <a:ext cx="571500" cy="520700"/>
          </a:xfrm>
          <a:custGeom>
            <a:avLst/>
            <a:gdLst>
              <a:gd name="txL" fmla="*/ 154521 w 500034"/>
              <a:gd name="txT" fmla="*/ 218287 h 571480"/>
              <a:gd name="txR" fmla="*/ 345513 w 500034"/>
              <a:gd name="txB" fmla="*/ 436569 h 571480"/>
            </a:gdLst>
            <a:ahLst/>
            <a:cxnLst>
              <a:cxn ang="0">
                <a:pos x="1" y="150442"/>
              </a:cxn>
              <a:cxn ang="0">
                <a:pos x="325907" y="150443"/>
              </a:cxn>
              <a:cxn ang="0">
                <a:pos x="426615" y="0"/>
              </a:cxn>
              <a:cxn ang="0">
                <a:pos x="527324" y="150443"/>
              </a:cxn>
              <a:cxn ang="0">
                <a:pos x="853229" y="150442"/>
              </a:cxn>
              <a:cxn ang="0">
                <a:pos x="589565" y="243420"/>
              </a:cxn>
              <a:cxn ang="0">
                <a:pos x="690278" y="393862"/>
              </a:cxn>
              <a:cxn ang="0">
                <a:pos x="426615" y="300884"/>
              </a:cxn>
              <a:cxn ang="0">
                <a:pos x="162953" y="393862"/>
              </a:cxn>
              <a:cxn ang="0">
                <a:pos x="263666" y="243420"/>
              </a:cxn>
              <a:cxn ang="0">
                <a:pos x="1" y="150442"/>
              </a:cxn>
            </a:cxnLst>
            <a:rect l="txL" t="txT" r="txR" b="txB"/>
            <a:pathLst>
              <a:path w="500034" h="571480">
                <a:moveTo>
                  <a:pt x="1" y="218285"/>
                </a:moveTo>
                <a:lnTo>
                  <a:pt x="190997" y="218287"/>
                </a:lnTo>
                <a:lnTo>
                  <a:pt x="250017" y="0"/>
                </a:lnTo>
                <a:lnTo>
                  <a:pt x="309037" y="218287"/>
                </a:lnTo>
                <a:lnTo>
                  <a:pt x="500033" y="218285"/>
                </a:lnTo>
                <a:lnTo>
                  <a:pt x="345513" y="353192"/>
                </a:lnTo>
                <a:lnTo>
                  <a:pt x="404536" y="571478"/>
                </a:lnTo>
                <a:lnTo>
                  <a:pt x="250017" y="436569"/>
                </a:lnTo>
                <a:lnTo>
                  <a:pt x="95498" y="571478"/>
                </a:lnTo>
                <a:lnTo>
                  <a:pt x="154521" y="353192"/>
                </a:lnTo>
                <a:lnTo>
                  <a:pt x="1" y="21828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8" name="AutoShape 37"/>
          <p:cNvSpPr/>
          <p:nvPr/>
        </p:nvSpPr>
        <p:spPr>
          <a:xfrm>
            <a:off x="763588" y="3571875"/>
            <a:ext cx="571500" cy="520700"/>
          </a:xfrm>
          <a:custGeom>
            <a:avLst/>
            <a:gdLst>
              <a:gd name="txL" fmla="*/ 154521 w 500034"/>
              <a:gd name="txT" fmla="*/ 218287 h 571480"/>
              <a:gd name="txR" fmla="*/ 345513 w 500034"/>
              <a:gd name="txB" fmla="*/ 436569 h 571480"/>
            </a:gdLst>
            <a:ahLst/>
            <a:cxnLst>
              <a:cxn ang="0">
                <a:pos x="1" y="150442"/>
              </a:cxn>
              <a:cxn ang="0">
                <a:pos x="325907" y="150443"/>
              </a:cxn>
              <a:cxn ang="0">
                <a:pos x="426615" y="0"/>
              </a:cxn>
              <a:cxn ang="0">
                <a:pos x="527324" y="150443"/>
              </a:cxn>
              <a:cxn ang="0">
                <a:pos x="853229" y="150442"/>
              </a:cxn>
              <a:cxn ang="0">
                <a:pos x="589565" y="243420"/>
              </a:cxn>
              <a:cxn ang="0">
                <a:pos x="690278" y="393862"/>
              </a:cxn>
              <a:cxn ang="0">
                <a:pos x="426615" y="300884"/>
              </a:cxn>
              <a:cxn ang="0">
                <a:pos x="162953" y="393862"/>
              </a:cxn>
              <a:cxn ang="0">
                <a:pos x="263666" y="243420"/>
              </a:cxn>
              <a:cxn ang="0">
                <a:pos x="1" y="150442"/>
              </a:cxn>
            </a:cxnLst>
            <a:rect l="txL" t="txT" r="txR" b="txB"/>
            <a:pathLst>
              <a:path w="500034" h="571480">
                <a:moveTo>
                  <a:pt x="1" y="218285"/>
                </a:moveTo>
                <a:lnTo>
                  <a:pt x="190997" y="218287"/>
                </a:lnTo>
                <a:lnTo>
                  <a:pt x="250017" y="0"/>
                </a:lnTo>
                <a:lnTo>
                  <a:pt x="309037" y="218287"/>
                </a:lnTo>
                <a:lnTo>
                  <a:pt x="500033" y="218285"/>
                </a:lnTo>
                <a:lnTo>
                  <a:pt x="345513" y="353192"/>
                </a:lnTo>
                <a:lnTo>
                  <a:pt x="404536" y="571478"/>
                </a:lnTo>
                <a:lnTo>
                  <a:pt x="250017" y="436569"/>
                </a:lnTo>
                <a:lnTo>
                  <a:pt x="95498" y="571478"/>
                </a:lnTo>
                <a:lnTo>
                  <a:pt x="154521" y="353192"/>
                </a:lnTo>
                <a:lnTo>
                  <a:pt x="1" y="21828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9" name="AutoShape 37"/>
          <p:cNvSpPr/>
          <p:nvPr/>
        </p:nvSpPr>
        <p:spPr>
          <a:xfrm>
            <a:off x="763588" y="2990850"/>
            <a:ext cx="571500" cy="520700"/>
          </a:xfrm>
          <a:custGeom>
            <a:avLst/>
            <a:gdLst>
              <a:gd name="txL" fmla="*/ 154521 w 500034"/>
              <a:gd name="txT" fmla="*/ 218287 h 571480"/>
              <a:gd name="txR" fmla="*/ 345513 w 500034"/>
              <a:gd name="txB" fmla="*/ 436569 h 571480"/>
            </a:gdLst>
            <a:ahLst/>
            <a:cxnLst>
              <a:cxn ang="0">
                <a:pos x="1" y="150442"/>
              </a:cxn>
              <a:cxn ang="0">
                <a:pos x="325907" y="150443"/>
              </a:cxn>
              <a:cxn ang="0">
                <a:pos x="426615" y="0"/>
              </a:cxn>
              <a:cxn ang="0">
                <a:pos x="527324" y="150443"/>
              </a:cxn>
              <a:cxn ang="0">
                <a:pos x="853229" y="150442"/>
              </a:cxn>
              <a:cxn ang="0">
                <a:pos x="589565" y="243420"/>
              </a:cxn>
              <a:cxn ang="0">
                <a:pos x="690278" y="393862"/>
              </a:cxn>
              <a:cxn ang="0">
                <a:pos x="426615" y="300884"/>
              </a:cxn>
              <a:cxn ang="0">
                <a:pos x="162953" y="393862"/>
              </a:cxn>
              <a:cxn ang="0">
                <a:pos x="263666" y="243420"/>
              </a:cxn>
              <a:cxn ang="0">
                <a:pos x="1" y="150442"/>
              </a:cxn>
            </a:cxnLst>
            <a:rect l="txL" t="txT" r="txR" b="txB"/>
            <a:pathLst>
              <a:path w="500034" h="571480">
                <a:moveTo>
                  <a:pt x="1" y="218285"/>
                </a:moveTo>
                <a:lnTo>
                  <a:pt x="190997" y="218287"/>
                </a:lnTo>
                <a:lnTo>
                  <a:pt x="250017" y="0"/>
                </a:lnTo>
                <a:lnTo>
                  <a:pt x="309037" y="218287"/>
                </a:lnTo>
                <a:lnTo>
                  <a:pt x="500033" y="218285"/>
                </a:lnTo>
                <a:lnTo>
                  <a:pt x="345513" y="353192"/>
                </a:lnTo>
                <a:lnTo>
                  <a:pt x="404536" y="571478"/>
                </a:lnTo>
                <a:lnTo>
                  <a:pt x="250017" y="436569"/>
                </a:lnTo>
                <a:lnTo>
                  <a:pt x="95498" y="571478"/>
                </a:lnTo>
                <a:lnTo>
                  <a:pt x="154521" y="353192"/>
                </a:lnTo>
                <a:lnTo>
                  <a:pt x="1" y="21828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0" name="AutoShape 37"/>
          <p:cNvSpPr/>
          <p:nvPr/>
        </p:nvSpPr>
        <p:spPr>
          <a:xfrm>
            <a:off x="763588" y="2413000"/>
            <a:ext cx="571500" cy="520700"/>
          </a:xfrm>
          <a:custGeom>
            <a:avLst/>
            <a:gdLst>
              <a:gd name="txL" fmla="*/ 154521 w 500034"/>
              <a:gd name="txT" fmla="*/ 218287 h 571480"/>
              <a:gd name="txR" fmla="*/ 345513 w 500034"/>
              <a:gd name="txB" fmla="*/ 436569 h 571480"/>
            </a:gdLst>
            <a:ahLst/>
            <a:cxnLst>
              <a:cxn ang="0">
                <a:pos x="1" y="150442"/>
              </a:cxn>
              <a:cxn ang="0">
                <a:pos x="325907" y="150443"/>
              </a:cxn>
              <a:cxn ang="0">
                <a:pos x="426615" y="0"/>
              </a:cxn>
              <a:cxn ang="0">
                <a:pos x="527324" y="150443"/>
              </a:cxn>
              <a:cxn ang="0">
                <a:pos x="853229" y="150442"/>
              </a:cxn>
              <a:cxn ang="0">
                <a:pos x="589565" y="243420"/>
              </a:cxn>
              <a:cxn ang="0">
                <a:pos x="690278" y="393862"/>
              </a:cxn>
              <a:cxn ang="0">
                <a:pos x="426615" y="300884"/>
              </a:cxn>
              <a:cxn ang="0">
                <a:pos x="162953" y="393862"/>
              </a:cxn>
              <a:cxn ang="0">
                <a:pos x="263666" y="243420"/>
              </a:cxn>
              <a:cxn ang="0">
                <a:pos x="1" y="150442"/>
              </a:cxn>
            </a:cxnLst>
            <a:rect l="txL" t="txT" r="txR" b="txB"/>
            <a:pathLst>
              <a:path w="500034" h="571480">
                <a:moveTo>
                  <a:pt x="1" y="218285"/>
                </a:moveTo>
                <a:lnTo>
                  <a:pt x="190997" y="218287"/>
                </a:lnTo>
                <a:lnTo>
                  <a:pt x="250017" y="0"/>
                </a:lnTo>
                <a:lnTo>
                  <a:pt x="309037" y="218287"/>
                </a:lnTo>
                <a:lnTo>
                  <a:pt x="500033" y="218285"/>
                </a:lnTo>
                <a:lnTo>
                  <a:pt x="345513" y="353192"/>
                </a:lnTo>
                <a:lnTo>
                  <a:pt x="404536" y="571478"/>
                </a:lnTo>
                <a:lnTo>
                  <a:pt x="250017" y="436569"/>
                </a:lnTo>
                <a:lnTo>
                  <a:pt x="95498" y="571478"/>
                </a:lnTo>
                <a:lnTo>
                  <a:pt x="154521" y="353192"/>
                </a:lnTo>
                <a:lnTo>
                  <a:pt x="1" y="21828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1" name="AutoShape 37"/>
          <p:cNvSpPr/>
          <p:nvPr/>
        </p:nvSpPr>
        <p:spPr>
          <a:xfrm>
            <a:off x="763588" y="1835150"/>
            <a:ext cx="571500" cy="520700"/>
          </a:xfrm>
          <a:custGeom>
            <a:avLst/>
            <a:gdLst>
              <a:gd name="txL" fmla="*/ 154521 w 500034"/>
              <a:gd name="txT" fmla="*/ 218287 h 571480"/>
              <a:gd name="txR" fmla="*/ 345513 w 500034"/>
              <a:gd name="txB" fmla="*/ 436569 h 571480"/>
            </a:gdLst>
            <a:ahLst/>
            <a:cxnLst>
              <a:cxn ang="0">
                <a:pos x="1" y="150442"/>
              </a:cxn>
              <a:cxn ang="0">
                <a:pos x="325907" y="150443"/>
              </a:cxn>
              <a:cxn ang="0">
                <a:pos x="426615" y="0"/>
              </a:cxn>
              <a:cxn ang="0">
                <a:pos x="527324" y="150443"/>
              </a:cxn>
              <a:cxn ang="0">
                <a:pos x="853229" y="150442"/>
              </a:cxn>
              <a:cxn ang="0">
                <a:pos x="589565" y="243420"/>
              </a:cxn>
              <a:cxn ang="0">
                <a:pos x="690278" y="393862"/>
              </a:cxn>
              <a:cxn ang="0">
                <a:pos x="426615" y="300884"/>
              </a:cxn>
              <a:cxn ang="0">
                <a:pos x="162953" y="393862"/>
              </a:cxn>
              <a:cxn ang="0">
                <a:pos x="263666" y="243420"/>
              </a:cxn>
              <a:cxn ang="0">
                <a:pos x="1" y="150442"/>
              </a:cxn>
            </a:cxnLst>
            <a:rect l="txL" t="txT" r="txR" b="txB"/>
            <a:pathLst>
              <a:path w="500034" h="571480">
                <a:moveTo>
                  <a:pt x="1" y="218285"/>
                </a:moveTo>
                <a:lnTo>
                  <a:pt x="190997" y="218287"/>
                </a:lnTo>
                <a:lnTo>
                  <a:pt x="250017" y="0"/>
                </a:lnTo>
                <a:lnTo>
                  <a:pt x="309037" y="218287"/>
                </a:lnTo>
                <a:lnTo>
                  <a:pt x="500033" y="218285"/>
                </a:lnTo>
                <a:lnTo>
                  <a:pt x="345513" y="353192"/>
                </a:lnTo>
                <a:lnTo>
                  <a:pt x="404536" y="571478"/>
                </a:lnTo>
                <a:lnTo>
                  <a:pt x="250017" y="436569"/>
                </a:lnTo>
                <a:lnTo>
                  <a:pt x="95498" y="571478"/>
                </a:lnTo>
                <a:lnTo>
                  <a:pt x="154521" y="353192"/>
                </a:lnTo>
                <a:lnTo>
                  <a:pt x="1" y="21828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82" name="AutoShape 37"/>
          <p:cNvSpPr/>
          <p:nvPr/>
        </p:nvSpPr>
        <p:spPr>
          <a:xfrm>
            <a:off x="801688" y="1293813"/>
            <a:ext cx="571500" cy="520700"/>
          </a:xfrm>
          <a:custGeom>
            <a:avLst/>
            <a:gdLst>
              <a:gd name="txL" fmla="*/ 154521 w 500034"/>
              <a:gd name="txT" fmla="*/ 218287 h 571480"/>
              <a:gd name="txR" fmla="*/ 345513 w 500034"/>
              <a:gd name="txB" fmla="*/ 436569 h 571480"/>
            </a:gdLst>
            <a:ahLst/>
            <a:cxnLst>
              <a:cxn ang="0">
                <a:pos x="1" y="150442"/>
              </a:cxn>
              <a:cxn ang="0">
                <a:pos x="325907" y="150443"/>
              </a:cxn>
              <a:cxn ang="0">
                <a:pos x="426615" y="0"/>
              </a:cxn>
              <a:cxn ang="0">
                <a:pos x="527324" y="150443"/>
              </a:cxn>
              <a:cxn ang="0">
                <a:pos x="853229" y="150442"/>
              </a:cxn>
              <a:cxn ang="0">
                <a:pos x="589565" y="243420"/>
              </a:cxn>
              <a:cxn ang="0">
                <a:pos x="690278" y="393862"/>
              </a:cxn>
              <a:cxn ang="0">
                <a:pos x="426615" y="300884"/>
              </a:cxn>
              <a:cxn ang="0">
                <a:pos x="162953" y="393862"/>
              </a:cxn>
              <a:cxn ang="0">
                <a:pos x="263666" y="243420"/>
              </a:cxn>
              <a:cxn ang="0">
                <a:pos x="1" y="150442"/>
              </a:cxn>
            </a:cxnLst>
            <a:rect l="txL" t="txT" r="txR" b="txB"/>
            <a:pathLst>
              <a:path w="500034" h="571480">
                <a:moveTo>
                  <a:pt x="1" y="218285"/>
                </a:moveTo>
                <a:lnTo>
                  <a:pt x="190997" y="218287"/>
                </a:lnTo>
                <a:lnTo>
                  <a:pt x="250017" y="0"/>
                </a:lnTo>
                <a:lnTo>
                  <a:pt x="309037" y="218287"/>
                </a:lnTo>
                <a:lnTo>
                  <a:pt x="500033" y="218285"/>
                </a:lnTo>
                <a:lnTo>
                  <a:pt x="345513" y="353192"/>
                </a:lnTo>
                <a:lnTo>
                  <a:pt x="404536" y="571478"/>
                </a:lnTo>
                <a:lnTo>
                  <a:pt x="250017" y="436569"/>
                </a:lnTo>
                <a:lnTo>
                  <a:pt x="95498" y="571478"/>
                </a:lnTo>
                <a:lnTo>
                  <a:pt x="154521" y="353192"/>
                </a:lnTo>
                <a:lnTo>
                  <a:pt x="1" y="218285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76" name="Rectangle 48"/>
          <p:cNvSpPr/>
          <p:nvPr/>
        </p:nvSpPr>
        <p:spPr>
          <a:xfrm>
            <a:off x="801688" y="1293813"/>
            <a:ext cx="652462" cy="577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77" name="Rectangle 48"/>
          <p:cNvSpPr/>
          <p:nvPr/>
        </p:nvSpPr>
        <p:spPr>
          <a:xfrm>
            <a:off x="717550" y="1838325"/>
            <a:ext cx="652463" cy="574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78" name="Rectangle 48"/>
          <p:cNvSpPr/>
          <p:nvPr/>
        </p:nvSpPr>
        <p:spPr>
          <a:xfrm>
            <a:off x="685800" y="2362200"/>
            <a:ext cx="684213" cy="6080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79" name="Rectangle 48"/>
          <p:cNvSpPr/>
          <p:nvPr/>
        </p:nvSpPr>
        <p:spPr>
          <a:xfrm>
            <a:off x="685800" y="2970213"/>
            <a:ext cx="684213" cy="6111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0" name="Rectangle 48"/>
          <p:cNvSpPr/>
          <p:nvPr/>
        </p:nvSpPr>
        <p:spPr>
          <a:xfrm>
            <a:off x="685800" y="3581400"/>
            <a:ext cx="684213" cy="577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1" name="Rectangle 48"/>
          <p:cNvSpPr/>
          <p:nvPr/>
        </p:nvSpPr>
        <p:spPr>
          <a:xfrm>
            <a:off x="717550" y="4143375"/>
            <a:ext cx="685800" cy="574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2" name="Rectangle 48"/>
          <p:cNvSpPr/>
          <p:nvPr/>
        </p:nvSpPr>
        <p:spPr>
          <a:xfrm>
            <a:off x="717550" y="5295900"/>
            <a:ext cx="685800" cy="574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3" name="Rectangle 48"/>
          <p:cNvSpPr/>
          <p:nvPr/>
        </p:nvSpPr>
        <p:spPr>
          <a:xfrm>
            <a:off x="717550" y="5870575"/>
            <a:ext cx="685800" cy="647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4" name="Rectangle 48"/>
          <p:cNvSpPr/>
          <p:nvPr/>
        </p:nvSpPr>
        <p:spPr>
          <a:xfrm>
            <a:off x="0" y="1260475"/>
            <a:ext cx="685800" cy="577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5" name="Rectangle 48"/>
          <p:cNvSpPr/>
          <p:nvPr/>
        </p:nvSpPr>
        <p:spPr>
          <a:xfrm>
            <a:off x="0" y="1838325"/>
            <a:ext cx="685800" cy="6477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6" name="Rectangle 48"/>
          <p:cNvSpPr/>
          <p:nvPr/>
        </p:nvSpPr>
        <p:spPr>
          <a:xfrm>
            <a:off x="0" y="2413000"/>
            <a:ext cx="685800" cy="577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7" name="Rectangle 48"/>
          <p:cNvSpPr/>
          <p:nvPr/>
        </p:nvSpPr>
        <p:spPr>
          <a:xfrm>
            <a:off x="0" y="2990850"/>
            <a:ext cx="685800" cy="574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8" name="Rectangle 48"/>
          <p:cNvSpPr/>
          <p:nvPr/>
        </p:nvSpPr>
        <p:spPr>
          <a:xfrm>
            <a:off x="0" y="3565525"/>
            <a:ext cx="685800" cy="577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89" name="Rectangle 48"/>
          <p:cNvSpPr/>
          <p:nvPr/>
        </p:nvSpPr>
        <p:spPr>
          <a:xfrm>
            <a:off x="0" y="4143375"/>
            <a:ext cx="685800" cy="574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90" name="Rectangle 48"/>
          <p:cNvSpPr/>
          <p:nvPr/>
        </p:nvSpPr>
        <p:spPr>
          <a:xfrm>
            <a:off x="0" y="4718050"/>
            <a:ext cx="685800" cy="5778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91" name="Rectangle 48"/>
          <p:cNvSpPr/>
          <p:nvPr/>
        </p:nvSpPr>
        <p:spPr>
          <a:xfrm>
            <a:off x="0" y="5295900"/>
            <a:ext cx="685800" cy="574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92" name="Rectangle 48"/>
          <p:cNvSpPr/>
          <p:nvPr/>
        </p:nvSpPr>
        <p:spPr>
          <a:xfrm>
            <a:off x="0" y="5870575"/>
            <a:ext cx="685800" cy="7223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9798" name="Rectangle 48"/>
          <p:cNvSpPr/>
          <p:nvPr/>
        </p:nvSpPr>
        <p:spPr>
          <a:xfrm>
            <a:off x="685800" y="4646613"/>
            <a:ext cx="684213" cy="6111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15383" name="Text Box 48"/>
          <p:cNvSpPr txBox="1"/>
          <p:nvPr/>
        </p:nvSpPr>
        <p:spPr>
          <a:xfrm>
            <a:off x="685800" y="6491288"/>
            <a:ext cx="914400" cy="306387"/>
          </a:xfrm>
          <a:prstGeom prst="rect">
            <a:avLst/>
          </a:prstGeom>
          <a:noFill/>
          <a:ln w="9525">
            <a:noFill/>
          </a:ln>
        </p:spPr>
        <p:txBody>
          <a:bodyPr lIns="91390" tIns="45696" rIns="91390" bIns="45696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Team</a:t>
            </a:r>
            <a:r>
              <a:rPr lang="en-US" altLang="zh-CN" sz="1400" dirty="0">
                <a:latin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endParaRPr lang="en-US" altLang="zh-CN" sz="1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418" name="Group 97"/>
          <p:cNvGrpSpPr/>
          <p:nvPr/>
        </p:nvGrpSpPr>
        <p:grpSpPr>
          <a:xfrm>
            <a:off x="8748713" y="379413"/>
            <a:ext cx="395287" cy="6478587"/>
            <a:chOff x="0" y="0"/>
            <a:chExt cx="182" cy="3657"/>
          </a:xfrm>
        </p:grpSpPr>
        <p:sp>
          <p:nvSpPr>
            <p:cNvPr id="15423" name="Rectangle 10"/>
            <p:cNvSpPr/>
            <p:nvPr/>
          </p:nvSpPr>
          <p:spPr>
            <a:xfrm>
              <a:off x="0" y="46"/>
              <a:ext cx="182" cy="3611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390" tIns="45696" rIns="91390" bIns="45696" anchor="ctr"/>
            <a:lstStyle/>
            <a:p>
              <a:pPr eaLnBrk="1" hangingPunct="1"/>
              <a:endParaRPr lang="zh-CN" altLang="en-US" sz="4400" dirty="0">
                <a:latin typeface="Arial" panose="020B0604020202020204" pitchFamily="34" charset="0"/>
              </a:endParaRPr>
            </a:p>
          </p:txBody>
        </p:sp>
        <p:sp>
          <p:nvSpPr>
            <p:cNvPr id="15424" name="Oval 11"/>
            <p:cNvSpPr/>
            <p:nvPr/>
          </p:nvSpPr>
          <p:spPr>
            <a:xfrm>
              <a:off x="0" y="0"/>
              <a:ext cx="182" cy="136"/>
            </a:xfrm>
            <a:prstGeom prst="ellipse">
              <a:avLst/>
            </a:prstGeom>
            <a:solidFill>
              <a:srgbClr val="CC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1390" tIns="45696" rIns="91390" bIns="45696" anchor="ctr"/>
            <a:lstStyle/>
            <a:p>
              <a:pPr eaLnBrk="1" hangingPunct="1"/>
              <a:r>
                <a:rPr lang="en-US" altLang="zh-CN" sz="900" b="1" dirty="0">
                  <a:latin typeface="Times New Roman" panose="02020603050405020304" pitchFamily="18" charset="0"/>
                </a:rPr>
                <a:t>Time</a:t>
              </a:r>
              <a:endParaRPr lang="en-US" altLang="zh-CN" sz="9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9796" name="Rectangle 12"/>
          <p:cNvSpPr/>
          <p:nvPr/>
        </p:nvSpPr>
        <p:spPr>
          <a:xfrm>
            <a:off x="8821738" y="728663"/>
            <a:ext cx="252412" cy="612933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390" tIns="45696" rIns="91390" bIns="45696" anchor="ctr"/>
          <a:lstStyle/>
          <a:p>
            <a:pPr eaLnBrk="1" hangingPunct="1"/>
            <a:endParaRPr lang="zh-CN" altLang="en-US" sz="4400" dirty="0">
              <a:latin typeface="Arial" panose="020B0604020202020204" pitchFamily="34" charset="0"/>
            </a:endParaRPr>
          </a:p>
        </p:txBody>
      </p:sp>
      <p:sp>
        <p:nvSpPr>
          <p:cNvPr id="2" name="Text Box 8"/>
          <p:cNvSpPr txBox="1"/>
          <p:nvPr/>
        </p:nvSpPr>
        <p:spPr>
          <a:xfrm>
            <a:off x="3005455" y="161290"/>
            <a:ext cx="5384165" cy="459105"/>
          </a:xfrm>
          <a:prstGeom prst="rect">
            <a:avLst/>
          </a:prstGeom>
          <a:noFill/>
          <a:ln w="9525">
            <a:noFill/>
          </a:ln>
        </p:spPr>
        <p:txBody>
          <a:bodyPr wrap="square" lIns="91390" tIns="45696" rIns="91390" bIns="45696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animals  are they?    They're…</a:t>
            </a:r>
            <a:endParaRPr lang="zh-CN" alt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61" name="Text Box 3"/>
          <p:cNvSpPr txBox="1"/>
          <p:nvPr/>
        </p:nvSpPr>
        <p:spPr>
          <a:xfrm>
            <a:off x="1547495" y="1179513"/>
            <a:ext cx="6842125" cy="3044825"/>
          </a:xfrm>
          <a:prstGeom prst="rect">
            <a:avLst/>
          </a:prstGeom>
          <a:solidFill>
            <a:srgbClr val="CCFFCC"/>
          </a:solidFill>
          <a:ln w="38100" cap="rnd" cmpd="sng">
            <a:solidFill>
              <a:srgbClr val="FF99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390" tIns="45696" rIns="91390" bIns="4569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>
                <a:latin typeface="Times New Roman" panose="02020603050405020304" pitchFamily="18" charset="0"/>
                <a:sym typeface="+mn-ea"/>
              </a:rPr>
              <a:t>          My Favourite Animal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i="1" dirty="0">
                <a:latin typeface="Times New Roman" panose="02020603050405020304" pitchFamily="18" charset="0"/>
                <a:sym typeface="+mn-ea"/>
              </a:rPr>
              <a:t>They are lovely. They love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sym typeface="+mn-ea"/>
              </a:rPr>
              <a:t>fish.They</a:t>
            </a:r>
            <a:r>
              <a:rPr lang="en-US" altLang="zh-CN" sz="3200" b="1" i="1" dirty="0" smtClean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i="1" dirty="0">
                <a:latin typeface="Times New Roman" panose="02020603050405020304" pitchFamily="18" charset="0"/>
                <a:sym typeface="+mn-ea"/>
              </a:rPr>
              <a:t>can catch the mice. And they can climb the trees.  They can play with me.</a:t>
            </a:r>
            <a:r>
              <a:rPr lang="en-US" altLang="zh-CN" sz="3200" dirty="0">
                <a:sym typeface="+mn-ea"/>
              </a:rPr>
              <a:t>  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8840" y="4321175"/>
            <a:ext cx="2185670" cy="1800860"/>
          </a:xfrm>
          <a:prstGeom prst="rect">
            <a:avLst/>
          </a:prstGeom>
        </p:spPr>
      </p:pic>
      <p:sp>
        <p:nvSpPr>
          <p:cNvPr id="29754" name="Text Box 3"/>
          <p:cNvSpPr txBox="1"/>
          <p:nvPr/>
        </p:nvSpPr>
        <p:spPr>
          <a:xfrm>
            <a:off x="1500166" y="1142984"/>
            <a:ext cx="6753225" cy="2059940"/>
          </a:xfrm>
          <a:prstGeom prst="rect">
            <a:avLst/>
          </a:prstGeom>
          <a:solidFill>
            <a:srgbClr val="CC99FF"/>
          </a:solidFill>
          <a:ln w="38100" cap="rnd" cmpd="sng">
            <a:solidFill>
              <a:srgbClr val="FFCC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1390" tIns="45696" rIns="91390" bIns="45696">
            <a:spAutoFit/>
          </a:bodyPr>
          <a:lstStyle/>
          <a:p>
            <a:pPr eaLnBrk="1" hangingPunct="1"/>
            <a:r>
              <a:rPr lang="en-US" sz="3200" b="1" dirty="0">
                <a:latin typeface="Times New Roman" panose="02020603050405020304" pitchFamily="18" charset="0"/>
              </a:rPr>
              <a:t>They're naughty.  They're thin.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</a:rPr>
              <a:t>They can jump very high.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</a:rPr>
              <a:t>They love bananas and peaches.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</a:rPr>
              <a:t>They live in the tress.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 l="-104" t="38" r="4153" b="-38"/>
          <a:stretch>
            <a:fillRect/>
          </a:stretch>
        </p:blipFill>
        <p:spPr>
          <a:xfrm>
            <a:off x="3521707" y="4394199"/>
            <a:ext cx="1980565" cy="16548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40" name="Text Box 3"/>
          <p:cNvSpPr txBox="1"/>
          <p:nvPr/>
        </p:nvSpPr>
        <p:spPr>
          <a:xfrm>
            <a:off x="1499870" y="1143000"/>
            <a:ext cx="6889750" cy="4244975"/>
          </a:xfrm>
          <a:prstGeom prst="rect">
            <a:avLst/>
          </a:prstGeom>
          <a:solidFill>
            <a:srgbClr val="FFCC99"/>
          </a:solidFill>
          <a:ln w="38100" cap="rnd" cmpd="sng">
            <a:solidFill>
              <a:srgbClr val="3366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lIns="91390" tIns="45696" rIns="91390" bIns="45696">
            <a:spAutoFit/>
          </a:bodyPr>
          <a:lstStyle/>
          <a:p>
            <a:pPr eaLnBrk="1" hangingPunct="1"/>
            <a:r>
              <a:rPr sz="3000" b="1" dirty="0">
                <a:latin typeface="Times New Roman" panose="02020603050405020304" pitchFamily="18" charset="0"/>
                <a:sym typeface="+mn-ea"/>
              </a:rPr>
              <a:t>They’re very big and strong.</a:t>
            </a:r>
            <a:r>
              <a:rPr lang="zh-CN" altLang="en-US" sz="3000" b="1" dirty="0">
                <a:latin typeface="Times New Roman" panose="02020603050405020304" pitchFamily="18" charset="0"/>
                <a:sym typeface="+mn-ea"/>
              </a:rPr>
              <a:t> </a:t>
            </a:r>
            <a:endParaRPr lang="en-US" altLang="zh-CN" sz="3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sz="3000" b="1" dirty="0">
                <a:latin typeface="Times New Roman" panose="02020603050405020304" pitchFamily="18" charset="0"/>
                <a:sym typeface="+mn-ea"/>
              </a:rPr>
              <a:t>They’re gray</a:t>
            </a:r>
            <a:r>
              <a:rPr sz="2800" b="1" dirty="0">
                <a:latin typeface="Times New Roman" panose="02020603050405020304" pitchFamily="18" charset="0"/>
                <a:sym typeface="+mn-ea"/>
              </a:rPr>
              <a:t>(灰色的)</a:t>
            </a:r>
            <a:r>
              <a:rPr sz="3000" b="1" dirty="0">
                <a:latin typeface="Times New Roman" panose="02020603050405020304" pitchFamily="18" charset="0"/>
                <a:sym typeface="+mn-ea"/>
              </a:rPr>
              <a:t>.</a:t>
            </a:r>
            <a:endParaRPr sz="3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000" b="1" dirty="0">
                <a:latin typeface="Times New Roman" panose="02020603050405020304" pitchFamily="18" charset="0"/>
                <a:sym typeface="+mn-ea"/>
              </a:rPr>
              <a:t>They have </a:t>
            </a:r>
            <a:r>
              <a:rPr lang="en-US" altLang="zh-CN" sz="30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long nose</a:t>
            </a:r>
            <a:r>
              <a:rPr lang="en-US" altLang="zh-CN" sz="3000" b="1" dirty="0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3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sz="3000" b="1" dirty="0">
                <a:latin typeface="Times New Roman" panose="02020603050405020304" pitchFamily="18" charset="0"/>
              </a:rPr>
              <a:t>They eat grass and leaves.</a:t>
            </a:r>
            <a:endParaRPr sz="3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000" b="1" dirty="0">
                <a:latin typeface="Times New Roman" panose="02020603050405020304" pitchFamily="18" charset="0"/>
                <a:sym typeface="+mn-ea"/>
              </a:rPr>
              <a:t>They live in the forest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(森林）</a:t>
            </a:r>
            <a:r>
              <a:rPr lang="en-US" altLang="zh-CN" sz="3000" b="1" dirty="0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3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000" b="1" dirty="0">
                <a:latin typeface="Times New Roman" panose="02020603050405020304" pitchFamily="18" charset="0"/>
                <a:sym typeface="+mn-ea"/>
              </a:rPr>
              <a:t>They can carry heavy things.</a:t>
            </a:r>
            <a:endParaRPr lang="en-US" altLang="zh-CN" sz="3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000" b="1" dirty="0">
                <a:latin typeface="Times New Roman" panose="02020603050405020304" pitchFamily="18" charset="0"/>
                <a:sym typeface="+mn-ea"/>
              </a:rPr>
              <a:t>And they can spray water 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(喷水)</a:t>
            </a:r>
            <a:r>
              <a:rPr lang="en-US" altLang="zh-CN" sz="3000" b="1" dirty="0">
                <a:latin typeface="Times New Roman" panose="02020603050405020304" pitchFamily="18" charset="0"/>
                <a:sym typeface="+mn-ea"/>
              </a:rPr>
              <a:t> with noses.</a:t>
            </a:r>
            <a:endParaRPr lang="en-US" altLang="zh-CN" sz="3000" b="1" dirty="0">
              <a:latin typeface="Times New Roman" panose="02020603050405020304" pitchFamily="18" charset="0"/>
            </a:endParaRPr>
          </a:p>
          <a:p>
            <a:pPr eaLnBrk="1" hangingPunct="1"/>
            <a:endParaRPr sz="3000" b="1" dirty="0">
              <a:latin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3" cstate="print"/>
          <a:srcRect l="8496" t="24436" r="15314" b="331"/>
          <a:stretch>
            <a:fillRect/>
          </a:stretch>
        </p:blipFill>
        <p:spPr>
          <a:xfrm>
            <a:off x="3636645" y="4942840"/>
            <a:ext cx="1749425" cy="1650365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7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7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9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9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9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9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60000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60000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倒计时60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96"/>
                  </p:tgtEl>
                </p:cond>
              </p:nextCondLst>
            </p:seq>
          </p:childTnLst>
        </p:cTn>
      </p:par>
    </p:tnLst>
    <p:bldLst>
      <p:bldP spid="29776" grpId="0" bldLvl="0" animBg="1"/>
      <p:bldP spid="29777" grpId="0" bldLvl="0" animBg="1"/>
      <p:bldP spid="29778" grpId="0" bldLvl="0" animBg="1"/>
      <p:bldP spid="29779" grpId="0" bldLvl="0" animBg="1"/>
      <p:bldP spid="29780" grpId="0" bldLvl="0" animBg="1"/>
      <p:bldP spid="29781" grpId="0" bldLvl="0" animBg="1"/>
      <p:bldP spid="29782" grpId="0" bldLvl="0" animBg="1"/>
      <p:bldP spid="29783" grpId="0" bldLvl="0" animBg="1"/>
      <p:bldP spid="29784" grpId="0" bldLvl="0" animBg="1"/>
      <p:bldP spid="29785" grpId="0" bldLvl="0" animBg="1"/>
      <p:bldP spid="29786" grpId="0" bldLvl="0" animBg="1"/>
      <p:bldP spid="29787" grpId="0" bldLvl="0" animBg="1"/>
      <p:bldP spid="29788" grpId="0" bldLvl="0" animBg="1"/>
      <p:bldP spid="29789" grpId="0" bldLvl="0" animBg="1"/>
      <p:bldP spid="29790" grpId="0" bldLvl="0" animBg="1"/>
      <p:bldP spid="29791" grpId="0" bldLvl="0" animBg="1"/>
      <p:bldP spid="29792" grpId="0" bldLvl="0" animBg="1"/>
      <p:bldP spid="29798" grpId="0" bldLvl="0" animBg="1"/>
      <p:bldP spid="29796" grpId="0" bldLvl="0" animBg="1"/>
      <p:bldP spid="29761" grpId="0" bldLvl="0" animBg="1"/>
      <p:bldP spid="29754" grpId="0" bldLvl="0" animBg="1"/>
      <p:bldP spid="297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0" name="Text Box 3"/>
          <p:cNvSpPr txBox="1"/>
          <p:nvPr/>
        </p:nvSpPr>
        <p:spPr>
          <a:xfrm>
            <a:off x="62230" y="981075"/>
            <a:ext cx="7598410" cy="4152900"/>
          </a:xfrm>
          <a:prstGeom prst="rect">
            <a:avLst/>
          </a:prstGeom>
          <a:solidFill>
            <a:srgbClr val="FFCC99"/>
          </a:solidFill>
          <a:ln w="38100" cap="rnd" cmpd="sng">
            <a:solidFill>
              <a:srgbClr val="3366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lIns="91390" tIns="45696" rIns="91390" bIns="45696">
            <a:spAutoFit/>
          </a:bodyPr>
          <a:lstStyle/>
          <a:p>
            <a:pPr eaLnBrk="1" hangingPunct="1"/>
            <a:r>
              <a:rPr sz="2400" b="1" dirty="0">
                <a:latin typeface="Times New Roman" panose="02020603050405020304" pitchFamily="18" charset="0"/>
                <a:sym typeface="+mn-ea"/>
              </a:rPr>
              <a:t>They’re very big and strong.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endParaRPr sz="2400" b="1" dirty="0">
              <a:latin typeface="Times New Roman" panose="02020603050405020304" pitchFamily="18" charset="0"/>
              <a:sym typeface="+mn-ea"/>
            </a:endParaRPr>
          </a:p>
          <a:p>
            <a:pPr eaLnBrk="1" hangingPunct="1"/>
            <a:r>
              <a:rPr sz="2400" b="1" dirty="0">
                <a:latin typeface="Times New Roman" panose="02020603050405020304" pitchFamily="18" charset="0"/>
                <a:sym typeface="+mn-ea"/>
              </a:rPr>
              <a:t>They’re gray(灰色的).</a:t>
            </a:r>
            <a:endParaRPr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They have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long nose</a:t>
            </a: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sym typeface="+mn-ea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sz="2400" b="1" dirty="0">
                <a:latin typeface="Times New Roman" panose="02020603050405020304" pitchFamily="18" charset="0"/>
              </a:rPr>
              <a:t>They eat grass and leaves.</a:t>
            </a:r>
            <a:endParaRPr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They live in the forest(森林）.</a:t>
            </a:r>
            <a:endParaRPr lang="en-US" altLang="zh-CN" sz="2400" b="1" dirty="0">
              <a:latin typeface="Times New Roman" panose="02020603050405020304" pitchFamily="18" charset="0"/>
              <a:sym typeface="+mn-ea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They can carry heavy things.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And they can spray water (喷水) with noses.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41994" name="AutoShape 10"/>
          <p:cNvSpPr/>
          <p:nvPr/>
        </p:nvSpPr>
        <p:spPr>
          <a:xfrm>
            <a:off x="4445635" y="1790700"/>
            <a:ext cx="431800" cy="695960"/>
          </a:xfrm>
          <a:prstGeom prst="rightBrace">
            <a:avLst>
              <a:gd name="adj1" fmla="val 18065"/>
              <a:gd name="adj2" fmla="val 50000"/>
            </a:avLst>
          </a:pr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8" name="Rectangle 11"/>
          <p:cNvSpPr/>
          <p:nvPr/>
        </p:nvSpPr>
        <p:spPr>
          <a:xfrm>
            <a:off x="179388" y="188913"/>
            <a:ext cx="8964612" cy="792162"/>
          </a:xfrm>
          <a:prstGeom prst="rect">
            <a:avLst/>
          </a:prstGeom>
          <a:noFill/>
          <a:ln w="3175">
            <a:noFill/>
          </a:ln>
        </p:spPr>
        <p:txBody>
          <a:bodyPr wrap="none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991418" y="1816100"/>
            <a:ext cx="2951162" cy="609600"/>
            <a:chOff x="2736" y="1200"/>
            <a:chExt cx="1859" cy="384"/>
          </a:xfrm>
        </p:grpSpPr>
        <p:sp>
          <p:nvSpPr>
            <p:cNvPr id="48140" name="Rectangle 13"/>
            <p:cNvSpPr/>
            <p:nvPr/>
          </p:nvSpPr>
          <p:spPr>
            <a:xfrm>
              <a:off x="2736" y="1222"/>
              <a:ext cx="1824" cy="3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1" name="Text Box 14"/>
            <p:cNvSpPr txBox="1"/>
            <p:nvPr/>
          </p:nvSpPr>
          <p:spPr>
            <a:xfrm>
              <a:off x="2736" y="1200"/>
              <a:ext cx="1859" cy="288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Appearance 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外观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999" name="AutoShape 15"/>
          <p:cNvSpPr/>
          <p:nvPr/>
        </p:nvSpPr>
        <p:spPr>
          <a:xfrm>
            <a:off x="4446270" y="2899410"/>
            <a:ext cx="431800" cy="706755"/>
          </a:xfrm>
          <a:prstGeom prst="rightBrace">
            <a:avLst>
              <a:gd name="adj1" fmla="val 16167"/>
              <a:gd name="adj2" fmla="val 50000"/>
            </a:avLst>
          </a:pr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4992688" y="2982913"/>
            <a:ext cx="2209800" cy="574675"/>
            <a:chOff x="2784" y="1078"/>
            <a:chExt cx="1824" cy="362"/>
          </a:xfrm>
        </p:grpSpPr>
        <p:sp>
          <p:nvSpPr>
            <p:cNvPr id="48144" name="Rectangle 17"/>
            <p:cNvSpPr/>
            <p:nvPr/>
          </p:nvSpPr>
          <p:spPr>
            <a:xfrm>
              <a:off x="2784" y="1078"/>
              <a:ext cx="1824" cy="3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5" name="Text Box 18"/>
            <p:cNvSpPr txBox="1"/>
            <p:nvPr/>
          </p:nvSpPr>
          <p:spPr>
            <a:xfrm>
              <a:off x="2880" y="1104"/>
              <a:ext cx="1632" cy="288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Habits(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习性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6625590" y="4017010"/>
            <a:ext cx="2088515" cy="574884"/>
            <a:chOff x="2736" y="1078"/>
            <a:chExt cx="1825" cy="362"/>
          </a:xfrm>
        </p:grpSpPr>
        <p:sp>
          <p:nvSpPr>
            <p:cNvPr id="48147" name="Rectangle 20"/>
            <p:cNvSpPr/>
            <p:nvPr/>
          </p:nvSpPr>
          <p:spPr>
            <a:xfrm>
              <a:off x="2736" y="1078"/>
              <a:ext cx="1824" cy="3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8" name="Text Box 21"/>
            <p:cNvSpPr txBox="1"/>
            <p:nvPr/>
          </p:nvSpPr>
          <p:spPr>
            <a:xfrm>
              <a:off x="2927" y="1104"/>
              <a:ext cx="1634" cy="290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Ability(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能力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4987581" y="981075"/>
            <a:ext cx="3284855" cy="1014904"/>
            <a:chOff x="3115" y="1200"/>
            <a:chExt cx="1497" cy="1151"/>
          </a:xfrm>
        </p:grpSpPr>
        <p:sp>
          <p:nvSpPr>
            <p:cNvPr id="48150" name="Rectangle 23"/>
            <p:cNvSpPr/>
            <p:nvPr/>
          </p:nvSpPr>
          <p:spPr>
            <a:xfrm>
              <a:off x="3115" y="1200"/>
              <a:ext cx="1497" cy="544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51" name="Text Box 24"/>
            <p:cNvSpPr txBox="1"/>
            <p:nvPr/>
          </p:nvSpPr>
          <p:spPr>
            <a:xfrm>
              <a:off x="3117" y="1200"/>
              <a:ext cx="1449" cy="1151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D6009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Impression(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总体印象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009" name="Line 25"/>
          <p:cNvSpPr/>
          <p:nvPr/>
        </p:nvSpPr>
        <p:spPr>
          <a:xfrm flipV="1">
            <a:off x="95250" y="1400810"/>
            <a:ext cx="3835400" cy="2540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153" name="WordArt 26"/>
          <p:cNvSpPr/>
          <p:nvPr/>
        </p:nvSpPr>
        <p:spPr>
          <a:xfrm>
            <a:off x="2908935" y="0"/>
            <a:ext cx="3505200" cy="60388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5000" lnSpcReduction="10000"/>
          </a:bodyPr>
          <a:lstStyle/>
          <a:p>
            <a:pPr algn="ctr"/>
            <a:r>
              <a:rPr lang="zh-CN" altLang="en-US" sz="3600" b="1" i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  <a:ea typeface="Arial Black" panose="020B0A04020102020204" charset="0"/>
              </a:rPr>
              <a:t>Guessing game</a:t>
            </a:r>
            <a:endParaRPr lang="zh-CN" altLang="en-US" sz="3600" b="1" i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9" name="AutoShape 15"/>
          <p:cNvSpPr/>
          <p:nvPr/>
        </p:nvSpPr>
        <p:spPr>
          <a:xfrm>
            <a:off x="5982335" y="3978275"/>
            <a:ext cx="431800" cy="728980"/>
          </a:xfrm>
          <a:prstGeom prst="rightBrace">
            <a:avLst>
              <a:gd name="adj1" fmla="val 16167"/>
              <a:gd name="adj2" fmla="val 50000"/>
            </a:avLst>
          </a:prstGeom>
          <a:noFill/>
          <a:ln w="76200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1" cstate="print"/>
          <a:srcRect l="8496" t="24436" r="15314" b="331"/>
          <a:stretch>
            <a:fillRect/>
          </a:stretch>
        </p:blipFill>
        <p:spPr>
          <a:xfrm>
            <a:off x="3242310" y="5207635"/>
            <a:ext cx="1749425" cy="1650365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bldLvl="0" animBg="1"/>
      <p:bldP spid="41999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5"/>
          <p:cNvSpPr txBox="1"/>
          <p:nvPr/>
        </p:nvSpPr>
        <p:spPr>
          <a:xfrm>
            <a:off x="3589655" y="1141413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My Favourite Animal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4" name="矩形 19"/>
          <p:cNvSpPr/>
          <p:nvPr/>
        </p:nvSpPr>
        <p:spPr>
          <a:xfrm>
            <a:off x="3300730" y="3319780"/>
            <a:ext cx="60693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 … 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endParaRPr lang="en-US" altLang="zh-CN" sz="3200" b="1" dirty="0">
              <a:solidFill>
                <a:srgbClr val="CC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5" name="矩形 20"/>
          <p:cNvSpPr/>
          <p:nvPr/>
        </p:nvSpPr>
        <p:spPr>
          <a:xfrm>
            <a:off x="3322955" y="5604193"/>
            <a:ext cx="54864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can / can’t…</a:t>
            </a:r>
            <a:endParaRPr lang="en-US" altLang="zh-CN" sz="3200" b="1" dirty="0">
              <a:solidFill>
                <a:srgbClr val="CC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6" name="矩形 21"/>
          <p:cNvSpPr/>
          <p:nvPr/>
        </p:nvSpPr>
        <p:spPr>
          <a:xfrm>
            <a:off x="3300730" y="4308793"/>
            <a:ext cx="56546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eat …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7" name="矩形 22"/>
          <p:cNvSpPr/>
          <p:nvPr/>
        </p:nvSpPr>
        <p:spPr>
          <a:xfrm>
            <a:off x="3300730" y="4885055"/>
            <a:ext cx="4013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live in…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8" name="WordArt 7"/>
          <p:cNvSpPr/>
          <p:nvPr/>
        </p:nvSpPr>
        <p:spPr>
          <a:xfrm>
            <a:off x="323850" y="333375"/>
            <a:ext cx="41767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i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  <a:ea typeface="Arial Black" panose="020B0A04020102020204" charset="0"/>
              </a:rPr>
              <a:t>Talk Show</a:t>
            </a:r>
            <a:endParaRPr lang="zh-CN" altLang="en-US" sz="3600" b="1" i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49159" name="Group 8"/>
          <p:cNvGrpSpPr/>
          <p:nvPr/>
        </p:nvGrpSpPr>
        <p:grpSpPr>
          <a:xfrm>
            <a:off x="179388" y="3284538"/>
            <a:ext cx="2743200" cy="609600"/>
            <a:chOff x="2736" y="1200"/>
            <a:chExt cx="1859" cy="384"/>
          </a:xfrm>
        </p:grpSpPr>
        <p:sp>
          <p:nvSpPr>
            <p:cNvPr id="49160" name="Rectangle 9"/>
            <p:cNvSpPr/>
            <p:nvPr/>
          </p:nvSpPr>
          <p:spPr>
            <a:xfrm>
              <a:off x="2736" y="1222"/>
              <a:ext cx="1824" cy="3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61" name="Text Box 10"/>
            <p:cNvSpPr txBox="1"/>
            <p:nvPr/>
          </p:nvSpPr>
          <p:spPr>
            <a:xfrm>
              <a:off x="2736" y="1200"/>
              <a:ext cx="1859" cy="365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Appearance 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外观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):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62" name="Group 11"/>
          <p:cNvGrpSpPr/>
          <p:nvPr/>
        </p:nvGrpSpPr>
        <p:grpSpPr>
          <a:xfrm>
            <a:off x="179388" y="4437063"/>
            <a:ext cx="2209800" cy="574675"/>
            <a:chOff x="2784" y="1078"/>
            <a:chExt cx="1824" cy="362"/>
          </a:xfrm>
        </p:grpSpPr>
        <p:sp>
          <p:nvSpPr>
            <p:cNvPr id="49163" name="Rectangle 12"/>
            <p:cNvSpPr/>
            <p:nvPr/>
          </p:nvSpPr>
          <p:spPr>
            <a:xfrm>
              <a:off x="2784" y="1078"/>
              <a:ext cx="1824" cy="3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64" name="Text Box 13"/>
            <p:cNvSpPr txBox="1"/>
            <p:nvPr/>
          </p:nvSpPr>
          <p:spPr>
            <a:xfrm>
              <a:off x="2880" y="1104"/>
              <a:ext cx="1632" cy="288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Habits(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习性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):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65" name="Group 14"/>
          <p:cNvGrpSpPr/>
          <p:nvPr/>
        </p:nvGrpSpPr>
        <p:grpSpPr>
          <a:xfrm>
            <a:off x="179388" y="5516563"/>
            <a:ext cx="2286000" cy="574675"/>
            <a:chOff x="2736" y="1078"/>
            <a:chExt cx="1825" cy="362"/>
          </a:xfrm>
        </p:grpSpPr>
        <p:sp>
          <p:nvSpPr>
            <p:cNvPr id="49166" name="Rectangle 15"/>
            <p:cNvSpPr/>
            <p:nvPr/>
          </p:nvSpPr>
          <p:spPr>
            <a:xfrm>
              <a:off x="2736" y="1078"/>
              <a:ext cx="1824" cy="3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67" name="Text Box 16"/>
            <p:cNvSpPr txBox="1"/>
            <p:nvPr/>
          </p:nvSpPr>
          <p:spPr>
            <a:xfrm>
              <a:off x="2928" y="1104"/>
              <a:ext cx="1633" cy="288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Ability(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能力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):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68" name="Group 17"/>
          <p:cNvGrpSpPr/>
          <p:nvPr/>
        </p:nvGrpSpPr>
        <p:grpSpPr>
          <a:xfrm>
            <a:off x="179388" y="1916113"/>
            <a:ext cx="2895600" cy="1004887"/>
            <a:chOff x="3024" y="1200"/>
            <a:chExt cx="1497" cy="633"/>
          </a:xfrm>
        </p:grpSpPr>
        <p:sp>
          <p:nvSpPr>
            <p:cNvPr id="49169" name="Rectangle 18"/>
            <p:cNvSpPr/>
            <p:nvPr/>
          </p:nvSpPr>
          <p:spPr>
            <a:xfrm>
              <a:off x="3024" y="1248"/>
              <a:ext cx="1497" cy="544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70" name="Text Box 19"/>
            <p:cNvSpPr txBox="1"/>
            <p:nvPr/>
          </p:nvSpPr>
          <p:spPr>
            <a:xfrm>
              <a:off x="3072" y="1200"/>
              <a:ext cx="1344" cy="633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D6009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Impression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总体印象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):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9172" name="矩形 19"/>
          <p:cNvSpPr/>
          <p:nvPr/>
        </p:nvSpPr>
        <p:spPr>
          <a:xfrm>
            <a:off x="3300730" y="243713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 …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73" name="矩形 19"/>
          <p:cNvSpPr/>
          <p:nvPr/>
        </p:nvSpPr>
        <p:spPr>
          <a:xfrm>
            <a:off x="3348038" y="1916430"/>
            <a:ext cx="5435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faovurite animal is …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AutoShape 9"/>
          <p:cNvSpPr/>
          <p:nvPr/>
        </p:nvSpPr>
        <p:spPr>
          <a:xfrm>
            <a:off x="0" y="0"/>
            <a:ext cx="2159000" cy="475615"/>
          </a:xfrm>
          <a:prstGeom prst="flowChartAlternateProcess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51429" tIns="25714" rIns="51429" bIns="25714" anchor="ctr"/>
          <a:lstStyle/>
          <a:p>
            <a:pPr defTabSz="514350"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Let’s talk.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35862" name="WordArt 2"/>
          <p:cNvSpPr>
            <a:spLocks noTextEdit="1"/>
          </p:cNvSpPr>
          <p:nvPr/>
        </p:nvSpPr>
        <p:spPr>
          <a:xfrm>
            <a:off x="3501708" y="97790"/>
            <a:ext cx="42052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1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altLang="zh-CN" sz="1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Favourite Animal</a:t>
            </a:r>
            <a:endParaRPr lang="en-US" altLang="zh-CN" sz="1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1" cstate="print"/>
          <a:srcRect l="6726" t="-567" r="374" b="567"/>
          <a:stretch>
            <a:fillRect/>
          </a:stretch>
        </p:blipFill>
        <p:spPr>
          <a:xfrm>
            <a:off x="184150" y="605155"/>
            <a:ext cx="1651635" cy="13347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2" cstate="print"/>
          <a:srcRect l="9341" t="22265" r="12403" b="1702"/>
          <a:stretch>
            <a:fillRect/>
          </a:stretch>
        </p:blipFill>
        <p:spPr>
          <a:xfrm>
            <a:off x="2060575" y="635000"/>
            <a:ext cx="1710055" cy="13195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050" y="620395"/>
            <a:ext cx="1525905" cy="13341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2470" y="605155"/>
            <a:ext cx="1604010" cy="13360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图片 3" descr="狗"/>
          <p:cNvPicPr>
            <a:picLocks noChangeAspect="1"/>
          </p:cNvPicPr>
          <p:nvPr/>
        </p:nvPicPr>
        <p:blipFill>
          <a:blip r:embed="rId5" cstate="print"/>
          <a:srcRect l="7672" t="23195" r="6377" b="4789"/>
          <a:stretch>
            <a:fillRect/>
          </a:stretch>
        </p:blipFill>
        <p:spPr>
          <a:xfrm>
            <a:off x="7706995" y="606425"/>
            <a:ext cx="1284605" cy="1348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0" y="1845945"/>
            <a:ext cx="18357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strong</a:t>
            </a:r>
            <a:endParaRPr lang="en-US" altLang="zh-CN" sz="1800"/>
          </a:p>
          <a:p>
            <a:r>
              <a:rPr lang="en-US" altLang="zh-CN" sz="1800"/>
              <a:t>live in Australia</a:t>
            </a:r>
            <a:endParaRPr lang="en-US" altLang="zh-CN" sz="1800"/>
          </a:p>
          <a:p>
            <a:r>
              <a:rPr lang="en-US" altLang="zh-CN" sz="1800"/>
              <a:t>eat grass and leaves</a:t>
            </a:r>
            <a:endParaRPr lang="en-US" altLang="zh-CN" sz="1800"/>
          </a:p>
          <a:p>
            <a:r>
              <a:rPr lang="en-US" altLang="zh-CN" sz="1800"/>
              <a:t>jump far</a:t>
            </a:r>
            <a:endParaRPr lang="en-US" altLang="zh-CN" sz="1800"/>
          </a:p>
          <a:p>
            <a:r>
              <a:rPr lang="en-US" altLang="zh-CN" sz="1800"/>
              <a:t>jump on their back legs</a:t>
            </a:r>
            <a:endParaRPr lang="en-US" altLang="zh-CN" sz="1800"/>
          </a:p>
          <a:p>
            <a:endParaRPr lang="en-US" altLang="zh-CN" sz="1800"/>
          </a:p>
        </p:txBody>
      </p:sp>
      <p:sp>
        <p:nvSpPr>
          <p:cNvPr id="7" name="文本框 6"/>
          <p:cNvSpPr txBox="1"/>
          <p:nvPr/>
        </p:nvSpPr>
        <p:spPr>
          <a:xfrm>
            <a:off x="1876425" y="1845945"/>
            <a:ext cx="20789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 big\ strong</a:t>
            </a:r>
            <a:endParaRPr lang="en-US" altLang="zh-CN" sz="1800"/>
          </a:p>
          <a:p>
            <a:r>
              <a:rPr lang="en-US" altLang="zh-CN" sz="1800"/>
              <a:t>live in the forest</a:t>
            </a:r>
            <a:endParaRPr lang="en-US" altLang="zh-CN" sz="1800"/>
          </a:p>
          <a:p>
            <a:r>
              <a:rPr lang="en-US" altLang="zh-CN" sz="1800"/>
              <a:t>eat grass \ leaves</a:t>
            </a:r>
            <a:endParaRPr lang="en-US" altLang="zh-CN" sz="1800"/>
          </a:p>
          <a:p>
            <a:r>
              <a:rPr lang="en-US" altLang="zh-CN" sz="1800"/>
              <a:t>carry heavy things spray water(</a:t>
            </a:r>
            <a:r>
              <a:rPr lang="zh-CN" altLang="zh-CN" sz="1800"/>
              <a:t>喷水</a:t>
            </a:r>
            <a:r>
              <a:rPr lang="en-US" altLang="zh-CN" sz="1800"/>
              <a:t>)</a:t>
            </a:r>
            <a:endParaRPr lang="en-US" altLang="zh-CN" sz="1800"/>
          </a:p>
          <a:p>
            <a:endParaRPr lang="en-US" altLang="zh-CN" sz="1800"/>
          </a:p>
        </p:txBody>
      </p:sp>
      <p:sp>
        <p:nvSpPr>
          <p:cNvPr id="8" name="文本框 7"/>
          <p:cNvSpPr txBox="1"/>
          <p:nvPr/>
        </p:nvSpPr>
        <p:spPr>
          <a:xfrm>
            <a:off x="3819525" y="1965325"/>
            <a:ext cx="20789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 cute /beautiful</a:t>
            </a:r>
            <a:endParaRPr lang="en-US" altLang="zh-CN" sz="1800"/>
          </a:p>
          <a:p>
            <a:r>
              <a:rPr lang="en-US" altLang="zh-CN" sz="1800"/>
              <a:t>live in the trees</a:t>
            </a:r>
            <a:endParaRPr lang="en-US" altLang="zh-CN" sz="1800"/>
          </a:p>
          <a:p>
            <a:r>
              <a:rPr lang="en-US" altLang="zh-CN" sz="1800"/>
              <a:t>drink water</a:t>
            </a:r>
            <a:endParaRPr lang="en-US" altLang="zh-CN" sz="1800"/>
          </a:p>
          <a:p>
            <a:r>
              <a:rPr lang="en-US" altLang="zh-CN" sz="1800"/>
              <a:t> fly</a:t>
            </a:r>
            <a:endParaRPr lang="en-US" altLang="zh-CN" sz="1800"/>
          </a:p>
          <a:p>
            <a:r>
              <a:rPr lang="en-US" sz="1800"/>
              <a:t>talk with people</a:t>
            </a:r>
            <a:endParaRPr lang="en-US" altLang="zh-CN" sz="1800"/>
          </a:p>
          <a:p>
            <a:endParaRPr lang="en-US" altLang="zh-CN" sz="1800"/>
          </a:p>
        </p:txBody>
      </p:sp>
      <p:sp>
        <p:nvSpPr>
          <p:cNvPr id="9" name="文本框 8"/>
          <p:cNvSpPr txBox="1"/>
          <p:nvPr/>
        </p:nvSpPr>
        <p:spPr>
          <a:xfrm>
            <a:off x="5554980" y="1939925"/>
            <a:ext cx="20789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   fat /lovely </a:t>
            </a:r>
            <a:endParaRPr lang="en-US" altLang="zh-CN" sz="1800"/>
          </a:p>
          <a:p>
            <a:r>
              <a:rPr lang="en-US" altLang="zh-CN" sz="1800"/>
              <a:t> black and white</a:t>
            </a:r>
            <a:endParaRPr lang="en-US" altLang="zh-CN" sz="1800"/>
          </a:p>
          <a:p>
            <a:r>
              <a:rPr lang="en-US" altLang="zh-CN" sz="1800"/>
              <a:t> live in China</a:t>
            </a:r>
            <a:endParaRPr lang="en-US" altLang="zh-CN" sz="1800"/>
          </a:p>
          <a:p>
            <a:r>
              <a:rPr lang="en-US" altLang="zh-CN" sz="1800"/>
              <a:t> eat bamboo</a:t>
            </a:r>
            <a:endParaRPr lang="en-US" altLang="zh-CN" sz="1800"/>
          </a:p>
          <a:p>
            <a:r>
              <a:rPr lang="en-US" altLang="zh-CN" sz="1800"/>
              <a:t> climb the trees</a:t>
            </a:r>
            <a:endParaRPr lang="en-US" altLang="zh-CN" sz="1800"/>
          </a:p>
          <a:p>
            <a:endParaRPr lang="en-US" altLang="zh-CN" sz="1800"/>
          </a:p>
        </p:txBody>
      </p:sp>
      <p:sp>
        <p:nvSpPr>
          <p:cNvPr id="10" name="文本框 9"/>
          <p:cNvSpPr txBox="1"/>
          <p:nvPr/>
        </p:nvSpPr>
        <p:spPr>
          <a:xfrm>
            <a:off x="7449820" y="1939925"/>
            <a:ext cx="17995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clever/ helpful</a:t>
            </a:r>
            <a:endParaRPr lang="en-US" altLang="zh-CN" sz="1800"/>
          </a:p>
          <a:p>
            <a:r>
              <a:rPr lang="en-US" altLang="zh-CN" sz="1800"/>
              <a:t>eat bones</a:t>
            </a:r>
            <a:endParaRPr lang="en-US" altLang="zh-CN" sz="1800"/>
          </a:p>
          <a:p>
            <a:r>
              <a:rPr lang="en-US" altLang="zh-CN" sz="1800"/>
              <a:t>help people</a:t>
            </a:r>
            <a:endParaRPr lang="en-US" altLang="zh-CN" sz="1800"/>
          </a:p>
          <a:p>
            <a:r>
              <a:rPr lang="en-US" altLang="zh-CN" sz="1800"/>
              <a:t>look after the house </a:t>
            </a:r>
            <a:endParaRPr lang="en-US" altLang="zh-CN" sz="1800"/>
          </a:p>
          <a:p>
            <a:r>
              <a:rPr lang="en-US" altLang="zh-CN" sz="1800"/>
              <a:t>run fast</a:t>
            </a:r>
            <a:endParaRPr lang="en-US" altLang="zh-CN" sz="1800"/>
          </a:p>
        </p:txBody>
      </p:sp>
      <p:sp>
        <p:nvSpPr>
          <p:cNvPr id="12" name="Text Box 4"/>
          <p:cNvSpPr txBox="1"/>
          <p:nvPr/>
        </p:nvSpPr>
        <p:spPr>
          <a:xfrm>
            <a:off x="1401445" y="3643630"/>
            <a:ext cx="792289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Helpful Words: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water, on the land, in the trees…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big, small, long, short, thin, fat, strong, clever, cute, lovely, scary…</a:t>
            </a:r>
            <a:endParaRPr lang="en-US" altLang="zh-CN" sz="20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red, green, yellow, white, black, blue, brown, orange, gray, purple…</a:t>
            </a:r>
            <a:endParaRPr lang="en-US" altLang="zh-CN" sz="2000" b="1" dirty="0">
              <a:solidFill>
                <a:srgbClr val="33CC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eyes, ears, nose, mouth, legs, feet,  feather…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swim, run, jump, climb the trees, walk, fly…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grass, meat, fish, bones, bananas, peaches, rice, carrots, bamboo…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1401445" y="3599180"/>
            <a:ext cx="7590155" cy="325882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5"/>
          <p:cNvSpPr txBox="1"/>
          <p:nvPr/>
        </p:nvSpPr>
        <p:spPr>
          <a:xfrm>
            <a:off x="3589655" y="1141413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My Favourite Animal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4" name="矩形 19"/>
          <p:cNvSpPr/>
          <p:nvPr/>
        </p:nvSpPr>
        <p:spPr>
          <a:xfrm>
            <a:off x="3300730" y="3319780"/>
            <a:ext cx="60693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 … 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</a:t>
            </a:r>
            <a:endParaRPr lang="en-US" altLang="zh-CN" sz="3200" b="1" dirty="0">
              <a:solidFill>
                <a:srgbClr val="CC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5" name="矩形 20"/>
          <p:cNvSpPr/>
          <p:nvPr/>
        </p:nvSpPr>
        <p:spPr>
          <a:xfrm>
            <a:off x="3322955" y="5604193"/>
            <a:ext cx="54864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can / can’t…</a:t>
            </a:r>
            <a:endParaRPr lang="en-US" altLang="zh-CN" sz="3200" b="1" dirty="0">
              <a:solidFill>
                <a:srgbClr val="CC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6" name="矩形 21"/>
          <p:cNvSpPr/>
          <p:nvPr/>
        </p:nvSpPr>
        <p:spPr>
          <a:xfrm>
            <a:off x="3300730" y="4308793"/>
            <a:ext cx="56546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eat …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7" name="矩形 22"/>
          <p:cNvSpPr/>
          <p:nvPr/>
        </p:nvSpPr>
        <p:spPr>
          <a:xfrm>
            <a:off x="3300730" y="4885055"/>
            <a:ext cx="4013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live in…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8" name="WordArt 7"/>
          <p:cNvSpPr/>
          <p:nvPr/>
        </p:nvSpPr>
        <p:spPr>
          <a:xfrm>
            <a:off x="323850" y="333375"/>
            <a:ext cx="41767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i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  <a:ea typeface="Arial Black" panose="020B0A04020102020204" charset="0"/>
              </a:rPr>
              <a:t>Talk Show</a:t>
            </a:r>
            <a:endParaRPr lang="zh-CN" altLang="en-US" sz="3600" b="1" i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49159" name="Group 8"/>
          <p:cNvGrpSpPr/>
          <p:nvPr/>
        </p:nvGrpSpPr>
        <p:grpSpPr>
          <a:xfrm>
            <a:off x="179388" y="3284538"/>
            <a:ext cx="2743200" cy="609600"/>
            <a:chOff x="2736" y="1200"/>
            <a:chExt cx="1859" cy="384"/>
          </a:xfrm>
        </p:grpSpPr>
        <p:sp>
          <p:nvSpPr>
            <p:cNvPr id="49160" name="Rectangle 9"/>
            <p:cNvSpPr/>
            <p:nvPr/>
          </p:nvSpPr>
          <p:spPr>
            <a:xfrm>
              <a:off x="2736" y="1222"/>
              <a:ext cx="1824" cy="3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61" name="Text Box 10"/>
            <p:cNvSpPr txBox="1"/>
            <p:nvPr/>
          </p:nvSpPr>
          <p:spPr>
            <a:xfrm>
              <a:off x="2736" y="1200"/>
              <a:ext cx="1859" cy="365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Appearance 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外观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):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endPara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62" name="Group 11"/>
          <p:cNvGrpSpPr/>
          <p:nvPr/>
        </p:nvGrpSpPr>
        <p:grpSpPr>
          <a:xfrm>
            <a:off x="179388" y="4437063"/>
            <a:ext cx="2209800" cy="574675"/>
            <a:chOff x="2784" y="1078"/>
            <a:chExt cx="1824" cy="362"/>
          </a:xfrm>
        </p:grpSpPr>
        <p:sp>
          <p:nvSpPr>
            <p:cNvPr id="49163" name="Rectangle 12"/>
            <p:cNvSpPr/>
            <p:nvPr/>
          </p:nvSpPr>
          <p:spPr>
            <a:xfrm>
              <a:off x="2784" y="1078"/>
              <a:ext cx="1824" cy="3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64" name="Text Box 13"/>
            <p:cNvSpPr txBox="1"/>
            <p:nvPr/>
          </p:nvSpPr>
          <p:spPr>
            <a:xfrm>
              <a:off x="2880" y="1104"/>
              <a:ext cx="1632" cy="288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Habits(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习性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):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65" name="Group 14"/>
          <p:cNvGrpSpPr/>
          <p:nvPr/>
        </p:nvGrpSpPr>
        <p:grpSpPr>
          <a:xfrm>
            <a:off x="179388" y="5516563"/>
            <a:ext cx="2286000" cy="574675"/>
            <a:chOff x="2736" y="1078"/>
            <a:chExt cx="1825" cy="362"/>
          </a:xfrm>
        </p:grpSpPr>
        <p:sp>
          <p:nvSpPr>
            <p:cNvPr id="49166" name="Rectangle 15"/>
            <p:cNvSpPr/>
            <p:nvPr/>
          </p:nvSpPr>
          <p:spPr>
            <a:xfrm>
              <a:off x="2736" y="1078"/>
              <a:ext cx="1824" cy="362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67" name="Text Box 16"/>
            <p:cNvSpPr txBox="1"/>
            <p:nvPr/>
          </p:nvSpPr>
          <p:spPr>
            <a:xfrm>
              <a:off x="2928" y="1104"/>
              <a:ext cx="1633" cy="288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Ability(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能力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):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168" name="Group 17"/>
          <p:cNvGrpSpPr/>
          <p:nvPr/>
        </p:nvGrpSpPr>
        <p:grpSpPr>
          <a:xfrm>
            <a:off x="179388" y="1916113"/>
            <a:ext cx="2895600" cy="1004887"/>
            <a:chOff x="3024" y="1200"/>
            <a:chExt cx="1497" cy="633"/>
          </a:xfrm>
        </p:grpSpPr>
        <p:sp>
          <p:nvSpPr>
            <p:cNvPr id="49169" name="Rectangle 18"/>
            <p:cNvSpPr/>
            <p:nvPr/>
          </p:nvSpPr>
          <p:spPr>
            <a:xfrm>
              <a:off x="3024" y="1248"/>
              <a:ext cx="1497" cy="544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170" name="Text Box 19"/>
            <p:cNvSpPr txBox="1"/>
            <p:nvPr/>
          </p:nvSpPr>
          <p:spPr>
            <a:xfrm>
              <a:off x="3072" y="1200"/>
              <a:ext cx="1344" cy="633"/>
            </a:xfrm>
            <a:prstGeom prst="rect">
              <a:avLst/>
            </a:prstGeom>
            <a:noFill/>
            <a:ln w="76200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D60093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Impression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总体印象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):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9172" name="矩形 19"/>
          <p:cNvSpPr/>
          <p:nvPr/>
        </p:nvSpPr>
        <p:spPr>
          <a:xfrm>
            <a:off x="3300730" y="243713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 …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73" name="矩形 19"/>
          <p:cNvSpPr/>
          <p:nvPr/>
        </p:nvSpPr>
        <p:spPr>
          <a:xfrm>
            <a:off x="3348038" y="1916430"/>
            <a:ext cx="5435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faovurite animal is …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AutoShape 9"/>
          <p:cNvSpPr/>
          <p:nvPr/>
        </p:nvSpPr>
        <p:spPr>
          <a:xfrm>
            <a:off x="0" y="0"/>
            <a:ext cx="2159000" cy="475615"/>
          </a:xfrm>
          <a:prstGeom prst="flowChartAlternateProcess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51429" tIns="25714" rIns="51429" bIns="25714" anchor="ctr"/>
          <a:lstStyle/>
          <a:p>
            <a:pPr defTabSz="514350"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Let’s write.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35862" name="WordArt 2"/>
          <p:cNvSpPr>
            <a:spLocks noTextEdit="1"/>
          </p:cNvSpPr>
          <p:nvPr/>
        </p:nvSpPr>
        <p:spPr>
          <a:xfrm>
            <a:off x="3501708" y="97790"/>
            <a:ext cx="4205287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1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altLang="zh-CN" sz="1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Favourite Animal</a:t>
            </a:r>
            <a:endParaRPr lang="en-US" altLang="zh-CN" sz="1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1" cstate="print"/>
          <a:srcRect l="6726" t="-567" r="374" b="567"/>
          <a:stretch>
            <a:fillRect/>
          </a:stretch>
        </p:blipFill>
        <p:spPr>
          <a:xfrm>
            <a:off x="184150" y="605155"/>
            <a:ext cx="1651635" cy="13347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2" cstate="print"/>
          <a:srcRect l="9341" t="22265" r="12403" b="1702"/>
          <a:stretch>
            <a:fillRect/>
          </a:stretch>
        </p:blipFill>
        <p:spPr>
          <a:xfrm>
            <a:off x="2060575" y="635000"/>
            <a:ext cx="1710055" cy="13195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050" y="620395"/>
            <a:ext cx="1525905" cy="133413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2470" y="605155"/>
            <a:ext cx="1604010" cy="13360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图片 3" descr="狗"/>
          <p:cNvPicPr>
            <a:picLocks noChangeAspect="1"/>
          </p:cNvPicPr>
          <p:nvPr/>
        </p:nvPicPr>
        <p:blipFill>
          <a:blip r:embed="rId5" cstate="print"/>
          <a:srcRect l="7672" t="23195" r="6377" b="4789"/>
          <a:stretch>
            <a:fillRect/>
          </a:stretch>
        </p:blipFill>
        <p:spPr>
          <a:xfrm>
            <a:off x="7706995" y="606425"/>
            <a:ext cx="1284605" cy="1348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0" y="1845945"/>
            <a:ext cx="18357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strong</a:t>
            </a:r>
            <a:endParaRPr lang="en-US" altLang="zh-CN" sz="1800"/>
          </a:p>
          <a:p>
            <a:r>
              <a:rPr lang="en-US" altLang="zh-CN" sz="1800"/>
              <a:t>live in Australia</a:t>
            </a:r>
            <a:endParaRPr lang="en-US" altLang="zh-CN" sz="1800"/>
          </a:p>
          <a:p>
            <a:r>
              <a:rPr lang="en-US" altLang="zh-CN" sz="1800"/>
              <a:t>eat grass and leaves</a:t>
            </a:r>
            <a:endParaRPr lang="en-US" altLang="zh-CN" sz="1800"/>
          </a:p>
          <a:p>
            <a:r>
              <a:rPr lang="en-US" altLang="zh-CN" sz="1800"/>
              <a:t>jump far</a:t>
            </a:r>
            <a:endParaRPr lang="en-US" altLang="zh-CN" sz="1800"/>
          </a:p>
          <a:p>
            <a:r>
              <a:rPr lang="en-US" altLang="zh-CN" sz="1800"/>
              <a:t>jump on their back legs</a:t>
            </a:r>
            <a:endParaRPr lang="en-US" altLang="zh-CN" sz="1800"/>
          </a:p>
          <a:p>
            <a:endParaRPr lang="en-US" altLang="zh-CN" sz="1800"/>
          </a:p>
        </p:txBody>
      </p:sp>
      <p:sp>
        <p:nvSpPr>
          <p:cNvPr id="51203" name="Text Box 4"/>
          <p:cNvSpPr txBox="1"/>
          <p:nvPr/>
        </p:nvSpPr>
        <p:spPr>
          <a:xfrm>
            <a:off x="1402080" y="3717925"/>
            <a:ext cx="792289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Helpful Words: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water, on the land, in the trees…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big, small, long, short, thin, fat, strong, clever, cute, lovely, scary…</a:t>
            </a:r>
            <a:endParaRPr lang="en-US" altLang="zh-CN" sz="20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red, green, yellow, white, black, blue, brown, orange, gray, purple…</a:t>
            </a:r>
            <a:endParaRPr lang="en-US" altLang="zh-CN" sz="2000" b="1" dirty="0">
              <a:solidFill>
                <a:srgbClr val="33CC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eyes, ears, nose, mouth, legs, feet,  feather…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swim, run, jump, climb the trees, walk, fly…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grass, meat, fish, bones, bananas, peaches, rice, carrots, bamboo…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1445" y="3599180"/>
            <a:ext cx="7590155" cy="325882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76425" y="1845945"/>
            <a:ext cx="20789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 big\ strong</a:t>
            </a:r>
            <a:endParaRPr lang="en-US" altLang="zh-CN" sz="1800"/>
          </a:p>
          <a:p>
            <a:r>
              <a:rPr lang="en-US" altLang="zh-CN" sz="1800"/>
              <a:t>live in the forest</a:t>
            </a:r>
            <a:endParaRPr lang="en-US" altLang="zh-CN" sz="1800"/>
          </a:p>
          <a:p>
            <a:r>
              <a:rPr lang="en-US" altLang="zh-CN" sz="1800"/>
              <a:t>eat grass \ leaves</a:t>
            </a:r>
            <a:endParaRPr lang="en-US" altLang="zh-CN" sz="1800"/>
          </a:p>
          <a:p>
            <a:r>
              <a:rPr lang="en-US" altLang="zh-CN" sz="1800"/>
              <a:t>carry heavy things spray water(</a:t>
            </a:r>
            <a:r>
              <a:rPr lang="zh-CN" altLang="zh-CN" sz="1800"/>
              <a:t>喷水</a:t>
            </a:r>
            <a:r>
              <a:rPr lang="en-US" altLang="zh-CN" sz="1800"/>
              <a:t>)</a:t>
            </a:r>
            <a:endParaRPr lang="en-US" altLang="zh-CN" sz="1800"/>
          </a:p>
          <a:p>
            <a:endParaRPr lang="en-US" altLang="zh-CN" sz="1800"/>
          </a:p>
        </p:txBody>
      </p:sp>
      <p:sp>
        <p:nvSpPr>
          <p:cNvPr id="8" name="文本框 7"/>
          <p:cNvSpPr txBox="1"/>
          <p:nvPr/>
        </p:nvSpPr>
        <p:spPr>
          <a:xfrm>
            <a:off x="3955415" y="1939925"/>
            <a:ext cx="20789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 cute /beautiful</a:t>
            </a:r>
            <a:endParaRPr lang="en-US" altLang="zh-CN" sz="1800"/>
          </a:p>
          <a:p>
            <a:r>
              <a:rPr lang="en-US" altLang="zh-CN" sz="1800"/>
              <a:t>live in the trees</a:t>
            </a:r>
            <a:endParaRPr lang="en-US" altLang="zh-CN" sz="1800"/>
          </a:p>
          <a:p>
            <a:r>
              <a:rPr lang="en-US" altLang="zh-CN" sz="1800"/>
              <a:t>drink water</a:t>
            </a:r>
            <a:endParaRPr lang="en-US" altLang="zh-CN" sz="1800"/>
          </a:p>
          <a:p>
            <a:r>
              <a:rPr lang="en-US" altLang="zh-CN" sz="1800"/>
              <a:t> fly</a:t>
            </a:r>
            <a:endParaRPr lang="en-US" altLang="zh-CN" sz="1800"/>
          </a:p>
          <a:p>
            <a:r>
              <a:rPr lang="en-US" sz="1800"/>
              <a:t>talk with people</a:t>
            </a:r>
            <a:endParaRPr lang="en-US" altLang="zh-CN" sz="1800"/>
          </a:p>
          <a:p>
            <a:endParaRPr lang="en-US" altLang="zh-CN" sz="1800"/>
          </a:p>
        </p:txBody>
      </p:sp>
      <p:sp>
        <p:nvSpPr>
          <p:cNvPr id="9" name="文本框 8"/>
          <p:cNvSpPr txBox="1"/>
          <p:nvPr/>
        </p:nvSpPr>
        <p:spPr>
          <a:xfrm>
            <a:off x="5628005" y="1954530"/>
            <a:ext cx="20789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   fat /lovely </a:t>
            </a:r>
            <a:endParaRPr lang="en-US" altLang="zh-CN" sz="1800"/>
          </a:p>
          <a:p>
            <a:r>
              <a:rPr lang="en-US" altLang="zh-CN" sz="1800"/>
              <a:t> black and white</a:t>
            </a:r>
            <a:endParaRPr lang="en-US" altLang="zh-CN" sz="1800"/>
          </a:p>
          <a:p>
            <a:r>
              <a:rPr lang="en-US" altLang="zh-CN" sz="1800"/>
              <a:t> live in China</a:t>
            </a:r>
            <a:endParaRPr lang="en-US" altLang="zh-CN" sz="1800"/>
          </a:p>
          <a:p>
            <a:r>
              <a:rPr lang="en-US" altLang="zh-CN" sz="1800"/>
              <a:t> eat bamboo</a:t>
            </a:r>
            <a:endParaRPr lang="en-US" altLang="zh-CN" sz="1800"/>
          </a:p>
          <a:p>
            <a:r>
              <a:rPr lang="en-US" altLang="zh-CN" sz="1800"/>
              <a:t> climb the trees</a:t>
            </a:r>
            <a:endParaRPr lang="en-US" altLang="zh-CN" sz="1800"/>
          </a:p>
          <a:p>
            <a:endParaRPr lang="en-US" altLang="zh-CN" sz="1800"/>
          </a:p>
        </p:txBody>
      </p:sp>
      <p:sp>
        <p:nvSpPr>
          <p:cNvPr id="10" name="文本框 9"/>
          <p:cNvSpPr txBox="1"/>
          <p:nvPr/>
        </p:nvSpPr>
        <p:spPr>
          <a:xfrm>
            <a:off x="7449820" y="1939925"/>
            <a:ext cx="17995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/>
              <a:t>clever/ helpful</a:t>
            </a:r>
            <a:endParaRPr lang="en-US" altLang="zh-CN" sz="1800"/>
          </a:p>
          <a:p>
            <a:r>
              <a:rPr lang="en-US" altLang="zh-CN" sz="1800"/>
              <a:t>eat bones</a:t>
            </a:r>
            <a:endParaRPr lang="en-US" altLang="zh-CN" sz="1800"/>
          </a:p>
          <a:p>
            <a:r>
              <a:rPr lang="en-US" altLang="zh-CN" sz="1800"/>
              <a:t>help people</a:t>
            </a:r>
            <a:endParaRPr lang="en-US" altLang="zh-CN" sz="1800"/>
          </a:p>
          <a:p>
            <a:r>
              <a:rPr lang="en-US" altLang="zh-CN" sz="1800"/>
              <a:t>look after the house </a:t>
            </a:r>
            <a:endParaRPr lang="en-US" altLang="zh-CN" sz="1800"/>
          </a:p>
          <a:p>
            <a:r>
              <a:rPr lang="en-US" altLang="zh-CN" sz="1800"/>
              <a:t>run fast</a:t>
            </a:r>
            <a:endParaRPr lang="en-US" altLang="zh-CN" sz="1800"/>
          </a:p>
        </p:txBody>
      </p:sp>
      <p:pic>
        <p:nvPicPr>
          <p:cNvPr id="11" name="轻音乐+-+安妮的仙境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325" y="58432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123b4abd-2b67-4c24-9464-c62212bfe993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rgbClr val="385D8A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rgbClr val="385D8A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rgbClr val="385D8A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rgbClr val="385D8A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4962</Words>
  <Application>WPS 演示</Application>
  <PresentationFormat>全屏显示(4:3)</PresentationFormat>
  <Paragraphs>277</Paragraphs>
  <Slides>12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Times New Roman</vt:lpstr>
      <vt:lpstr>华文新魏</vt:lpstr>
      <vt:lpstr>Arial Black</vt:lpstr>
      <vt:lpstr>微软雅黑</vt:lpstr>
      <vt:lpstr>Arial Unicode MS</vt:lpstr>
      <vt:lpstr>3_默认设计模板</vt:lpstr>
      <vt:lpstr>4_默认设计模板</vt:lpstr>
      <vt:lpstr>5_默认设计模板</vt:lpstr>
      <vt:lpstr>6_默认设计模板</vt:lpstr>
      <vt:lpstr>PowerPoint 演示文稿</vt:lpstr>
      <vt:lpstr>PowerPoint 演示文稿</vt:lpstr>
      <vt:lpstr>We couldn't go out because of the virus, but please believe that we can defeat it! 由于疫情的原因我们不能走出去， 但请相信我们一定能战胜它！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user</cp:lastModifiedBy>
  <cp:revision>136</cp:revision>
  <dcterms:created xsi:type="dcterms:W3CDTF">2018-05-12T12:43:00Z</dcterms:created>
  <dcterms:modified xsi:type="dcterms:W3CDTF">2020-11-23T01:07:27Z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