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2" r:id="rId2"/>
    <p:sldId id="283" r:id="rId3"/>
    <p:sldId id="284" r:id="rId4"/>
    <p:sldId id="285" r:id="rId5"/>
    <p:sldId id="286" r:id="rId6"/>
    <p:sldId id="287" r:id="rId7"/>
    <p:sldId id="288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3569B-1545-4C8A-B0EB-9C2D66F1E5BE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2170B-1E73-4E1C-950A-0C398E81E62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备注占位符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ea typeface="宋体" charset="-122"/>
            </a:endParaRPr>
          </a:p>
        </p:txBody>
      </p:sp>
      <p:sp>
        <p:nvSpPr>
          <p:cNvPr id="717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3AF57-30E9-4848-98A6-41A04A31A646}" type="slidenum">
              <a:rPr lang="en-US" altLang="zh-CN" smtClean="0">
                <a:ea typeface="宋体" charset="-122"/>
              </a:rPr>
              <a:pPr/>
              <a:t>1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1&#20851;&#20110;&#40723;&#21169;/0&#20851;&#20110;&#40723;&#21169;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&#20851;&#20110;&#40723;&#21169;/0&#20851;&#20110;&#40723;&#21169;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1&#20851;&#20110;&#40723;&#21169;/0&#20851;&#20110;&#40723;&#21169;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1&#20851;&#20110;&#40723;&#21169;/0&#20851;&#20110;&#40723;&#21169;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1&#20851;&#20110;&#40723;&#21169;/0&#20851;&#20110;&#40723;&#21169;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1&#20851;&#20110;&#40723;&#21169;/0&#20851;&#20110;&#40723;&#21169;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椭圆 101"/>
          <p:cNvSpPr>
            <a:spLocks noChangeArrowheads="1"/>
          </p:cNvSpPr>
          <p:nvPr/>
        </p:nvSpPr>
        <p:spPr bwMode="auto">
          <a:xfrm>
            <a:off x="-2438400" y="0"/>
            <a:ext cx="914400" cy="914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/>
            <a:endParaRPr lang="zh-CN" altLang="en-US"/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solidFill>
            <a:srgbClr val="33CC33"/>
          </a:solidFill>
        </p:spPr>
      </p:pic>
      <p:sp>
        <p:nvSpPr>
          <p:cNvPr id="4100" name="TextBox 8"/>
          <p:cNvSpPr txBox="1">
            <a:spLocks noChangeArrowheads="1"/>
          </p:cNvSpPr>
          <p:nvPr/>
        </p:nvSpPr>
        <p:spPr bwMode="auto">
          <a:xfrm>
            <a:off x="304800" y="457200"/>
            <a:ext cx="81534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rgbClr val="00CC00"/>
                </a:solidFill>
                <a:latin typeface="叶根友毛笔行书2.0版" pitchFamily="2" charset="-122"/>
                <a:ea typeface="叶根友毛笔行书2.0版" pitchFamily="2" charset="-122"/>
                <a:cs typeface="hakuyoxingshu7000" pitchFamily="2" charset="-122"/>
              </a:rPr>
              <a:t>“新德育”行动研究专题讲座</a:t>
            </a:r>
            <a:endParaRPr lang="en-US" altLang="zh-CN" sz="4400" b="1" dirty="0">
              <a:solidFill>
                <a:srgbClr val="00CC00"/>
              </a:solidFill>
              <a:latin typeface="叶根友毛笔行书2.0版" pitchFamily="2" charset="-122"/>
              <a:ea typeface="叶根友毛笔行书2.0版" pitchFamily="2" charset="-122"/>
              <a:cs typeface="hakuyoxingshu7000" pitchFamily="2" charset="-122"/>
            </a:endParaRPr>
          </a:p>
          <a:p>
            <a:pPr algn="ctr">
              <a:lnSpc>
                <a:spcPct val="150000"/>
              </a:lnSpc>
            </a:pPr>
            <a:endParaRPr lang="en-US" altLang="zh-CN" sz="3600" dirty="0">
              <a:solidFill>
                <a:srgbClr val="FF0000"/>
              </a:solidFill>
              <a:latin typeface="黑体" pitchFamily="49" charset="-122"/>
              <a:ea typeface="黑体" pitchFamily="49" charset="-122"/>
              <a:cs typeface="hakuyoxingshu7000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000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hakuyoxingshu7000" pitchFamily="2" charset="-122"/>
              </a:rPr>
              <a:t>家庭会议育人模式</a:t>
            </a:r>
            <a:endParaRPr lang="zh-CN" altLang="en-US" sz="4000" dirty="0">
              <a:solidFill>
                <a:srgbClr val="FF0000"/>
              </a:solidFill>
              <a:latin typeface="黑体" pitchFamily="49" charset="-122"/>
              <a:ea typeface="黑体" pitchFamily="49" charset="-122"/>
              <a:cs typeface="hakuyoxingshu7000" pitchFamily="2" charset="-122"/>
            </a:endParaRPr>
          </a:p>
          <a:p>
            <a:pPr algn="ctr">
              <a:lnSpc>
                <a:spcPct val="150000"/>
              </a:lnSpc>
            </a:pPr>
            <a:endParaRPr lang="en-US" altLang="zh-CN" sz="3600" dirty="0">
              <a:latin typeface="仿宋" pitchFamily="49" charset="-122"/>
              <a:ea typeface="仿宋" pitchFamily="49" charset="-122"/>
              <a:cs typeface="hakuyoxingshu7000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仿宋" pitchFamily="49" charset="-122"/>
                <a:ea typeface="仿宋" pitchFamily="49" charset="-122"/>
                <a:cs typeface="hakuyoxingshu7000" pitchFamily="2" charset="-122"/>
              </a:rPr>
              <a:t>主讲教师：朱洪</a:t>
            </a:r>
            <a:r>
              <a:rPr lang="zh-CN" altLang="en-US" sz="3600" b="1" dirty="0" smtClean="0">
                <a:solidFill>
                  <a:srgbClr val="0000FF"/>
                </a:solidFill>
                <a:latin typeface="仿宋" pitchFamily="49" charset="-122"/>
                <a:ea typeface="仿宋" pitchFamily="49" charset="-122"/>
                <a:cs typeface="hakuyoxingshu7000" pitchFamily="2" charset="-122"/>
              </a:rPr>
              <a:t>秋</a:t>
            </a:r>
            <a:endParaRPr lang="en-US" altLang="zh-CN" sz="3600" b="1" dirty="0" smtClean="0">
              <a:solidFill>
                <a:srgbClr val="0000FF"/>
              </a:solidFill>
              <a:latin typeface="仿宋" pitchFamily="49" charset="-122"/>
              <a:ea typeface="仿宋" pitchFamily="49" charset="-122"/>
              <a:cs typeface="hakuyoxingshu7000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hakuyoxingshu7000" pitchFamily="2" charset="-122"/>
              </a:rPr>
              <a:t>新浪博客“北京之秋”</a:t>
            </a:r>
            <a:r>
              <a:rPr lang="en-US" altLang="zh-CN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  <a:cs typeface="hakuyoxingshu7000" pitchFamily="2" charset="-122"/>
              </a:rPr>
              <a:t>http://blog.sina.com.cn/zhongxuedeyuluntan</a:t>
            </a:r>
            <a:endParaRPr lang="en-US" altLang="zh-CN" b="1" dirty="0">
              <a:solidFill>
                <a:srgbClr val="0000FF"/>
              </a:solidFill>
              <a:latin typeface="黑体" pitchFamily="49" charset="-122"/>
              <a:ea typeface="黑体" pitchFamily="49" charset="-122"/>
              <a:cs typeface="hakuyoxingshu7000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hlinkClick r:id="rId2" action="ppaction://hlinkpres?slideindex=1&amp;slidetitle="/>
          </p:cNvPr>
          <p:cNvSpPr/>
          <p:nvPr/>
        </p:nvSpPr>
        <p:spPr>
          <a:xfrm>
            <a:off x="827584" y="476672"/>
            <a:ext cx="7920880" cy="5976664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①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自信是成功的基石。</a:t>
            </a:r>
            <a:endParaRPr lang="en-US" altLang="zh-CN" sz="2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②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归属感和价值感是自信的来源。</a:t>
            </a:r>
            <a:endParaRPr lang="en-US" altLang="zh-CN" sz="2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③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一切有利于孩子获得归属感与价值感的教育都是好的教育，反之，不利于孩子获得归属感与价值感的教育就是相对而言不好的教育。</a:t>
            </a:r>
            <a:endParaRPr lang="en-US" altLang="zh-CN" sz="2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④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鼓励是最好的教育方式，和善而坚定是最好的管理方式。</a:t>
            </a:r>
            <a:endParaRPr lang="en-US" altLang="zh-CN" sz="2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这是正面管教的真谛。                                                       </a:t>
            </a:r>
            <a:endParaRPr lang="en-US" altLang="zh-CN" sz="28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               ---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朱洪秋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hlinkClick r:id="rId2" action="ppaction://hlinkpres?slideindex=1&amp;slidetitle="/>
          </p:cNvPr>
          <p:cNvSpPr/>
          <p:nvPr/>
        </p:nvSpPr>
        <p:spPr>
          <a:xfrm>
            <a:off x="827584" y="476672"/>
            <a:ext cx="7920880" cy="5976664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家庭是孩子生活的主要场所，家长是孩子的第一任老师，原生态家庭对于孩子的健康成长有决定性作用。</a:t>
            </a:r>
            <a:endParaRPr lang="en-US" altLang="zh-CN" sz="2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如何利用正面管教的“工具”之一家庭会议来建构良好的家庭教育生态，解决家庭中的问题，这是一个特别值得探讨和尝试的事情。</a:t>
            </a:r>
            <a:endParaRPr lang="en-US" altLang="zh-CN" sz="24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为了提高家庭会议的效率、效果和操作性，本人将自己提出的“三阶段四环节主题班会模型”迁移到家庭会议的设计组织中来，提出了“三阶段四环节”主题家庭会议模型。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hlinkClick r:id="rId2" action="ppaction://hlinkpres?slideindex=1&amp;slidetitle="/>
          </p:cNvPr>
          <p:cNvSpPr/>
          <p:nvPr/>
        </p:nvSpPr>
        <p:spPr>
          <a:xfrm>
            <a:off x="899592" y="1628800"/>
            <a:ext cx="7704856" cy="324036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家庭会议是全体家庭成员共同参与的，以家风建设、和谐家庭建设为目标的，通过家庭成员之间的有效沟通与合作来实现的，致力于问题解决和共同成长的一种家庭沟通方式。</a:t>
            </a:r>
          </a:p>
        </p:txBody>
      </p:sp>
      <p:sp>
        <p:nvSpPr>
          <p:cNvPr id="3" name="矩形 2"/>
          <p:cNvSpPr/>
          <p:nvPr/>
        </p:nvSpPr>
        <p:spPr>
          <a:xfrm>
            <a:off x="2843808" y="620688"/>
            <a:ext cx="360040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一、什么是家庭会议？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hlinkClick r:id="rId2" action="ppaction://hlinkpres?slideindex=1&amp;slidetitle="/>
          </p:cNvPr>
          <p:cNvSpPr/>
          <p:nvPr/>
        </p:nvSpPr>
        <p:spPr>
          <a:xfrm>
            <a:off x="899592" y="1340768"/>
            <a:ext cx="7704856" cy="4536504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1.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共同探讨一个热点问题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比如，课外辅导班问题、中美关系问题</a:t>
            </a: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这样的主题目的是提高孩子的社会认知与社会情感。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共同分享一个思想观点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比如，分享一本书籍、一篇文章、一个微文等，再比如，共同阅读正面管教，并针对和善而坚定进行分享讨论。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共同解决一个焦点问题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比如，家务劳动的分工问题，家庭作业的流程问题，家庭教育的方式问题</a:t>
            </a: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……</a:t>
            </a:r>
            <a:endParaRPr lang="zh-CN" altLang="en-US" sz="2800" b="1" dirty="0" smtClean="0">
              <a:solidFill>
                <a:srgbClr val="0000FF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71800" y="620688"/>
            <a:ext cx="4536504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二、家庭会议的主题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hlinkClick r:id="rId2" action="ppaction://hlinkpres?slideindex=1&amp;slidetitle="/>
          </p:cNvPr>
          <p:cNvSpPr/>
          <p:nvPr/>
        </p:nvSpPr>
        <p:spPr>
          <a:xfrm>
            <a:off x="827584" y="1340768"/>
            <a:ext cx="7776864" cy="4896544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家庭会议的主持人可以是家长，也可以是孩子，但是，无论谁来主持，都应该坚持以下基本原则。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1.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民主平等原则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主持人和参与人之间是民主平等的关系，要相互尊重、相互理解、相互信任、相互接纳，相互鼓励。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2.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和善坚定原则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在会议过程中，要坚持和善而坚定的原则，其中和善是前提，是关键，是根本。所有参与者不能提高语调，不能讽刺挖苦，不能独裁武断，不能发火发怒，不能责怪训斥、不能任性胡闹、不能指责惩罚。</a:t>
            </a:r>
          </a:p>
        </p:txBody>
      </p:sp>
      <p:sp>
        <p:nvSpPr>
          <p:cNvPr id="3" name="矩形 2"/>
          <p:cNvSpPr/>
          <p:nvPr/>
        </p:nvSpPr>
        <p:spPr>
          <a:xfrm>
            <a:off x="2771800" y="620688"/>
            <a:ext cx="4536504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三、家庭会议的主持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>
            <a:hlinkClick r:id="rId2" action="ppaction://hlinkpres?slideindex=1&amp;slidetitle="/>
          </p:cNvPr>
          <p:cNvSpPr/>
          <p:nvPr/>
        </p:nvSpPr>
        <p:spPr>
          <a:xfrm>
            <a:off x="899592" y="1556792"/>
            <a:ext cx="7272808" cy="4104456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三阶段是指哪三个阶段？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“三阶段”是指“会议前”、“会议中”、“会议后”三个阶段。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四环节是指哪四个环节？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（</a:t>
            </a: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）提出问题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（</a:t>
            </a: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）分享观点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（</a:t>
            </a: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）达成共识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（</a:t>
            </a: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）落实行</a:t>
            </a:r>
            <a:r>
              <a:rPr lang="zh-CN" altLang="en-US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动</a:t>
            </a: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</a:br>
            <a:r>
              <a:rPr lang="en-US" altLang="zh-CN" sz="2000" b="1" dirty="0" smtClean="0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3.</a:t>
            </a:r>
            <a:r>
              <a:rPr lang="zh-CN" altLang="en-US" sz="20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所有家庭会议都要在开始之前先进行相互致谢。</a:t>
            </a:r>
            <a:endParaRPr lang="zh-CN" altLang="en-US" sz="2000" b="1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87624" y="476672"/>
            <a:ext cx="705678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四、“三阶段四环节”主题家庭会议模型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1963</TotalTime>
  <Words>927</Words>
  <Application>Microsoft Office PowerPoint</Application>
  <PresentationFormat>全屏显示(4:3)</PresentationFormat>
  <Paragraphs>39</Paragraphs>
  <Slides>7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265</cp:revision>
  <dcterms:modified xsi:type="dcterms:W3CDTF">2018-04-14T22:17:02Z</dcterms:modified>
</cp:coreProperties>
</file>