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  <p:sldMasterId id="2147483672" r:id="rId4"/>
    <p:sldMasterId id="2147483684" r:id="rId5"/>
  </p:sld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84" r:id="rId14"/>
    <p:sldId id="285" r:id="rId15"/>
    <p:sldId id="266" r:id="rId16"/>
    <p:sldId id="286" r:id="rId17"/>
    <p:sldId id="287" r:id="rId18"/>
    <p:sldId id="288" r:id="rId19"/>
    <p:sldId id="289" r:id="rId20"/>
    <p:sldId id="268" r:id="rId21"/>
    <p:sldId id="290" r:id="rId22"/>
    <p:sldId id="292" r:id="rId23"/>
    <p:sldId id="291" r:id="rId24"/>
    <p:sldId id="270" r:id="rId25"/>
    <p:sldId id="293" r:id="rId26"/>
    <p:sldId id="294" r:id="rId27"/>
    <p:sldId id="295" r:id="rId28"/>
    <p:sldId id="296" r:id="rId29"/>
    <p:sldId id="297" r:id="rId30"/>
    <p:sldId id="298" r:id="rId31"/>
    <p:sldId id="272" r:id="rId32"/>
    <p:sldId id="274" r:id="rId33"/>
    <p:sldId id="275" r:id="rId34"/>
    <p:sldId id="276" r:id="rId35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3300"/>
    <a:srgbClr val="00FF00"/>
    <a:srgbClr val="FFFF00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576" y="-96"/>
      </p:cViewPr>
      <p:guideLst>
        <p:guide orient="horz" pos="211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8" Type="http://schemas.openxmlformats.org/officeDocument/2006/relationships/slide" Target="slides/slide3.xml"/><Relationship Id="rId7" Type="http://schemas.openxmlformats.org/officeDocument/2006/relationships/slide" Target="slides/slide2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4.xml"/><Relationship Id="rId4" Type="http://schemas.openxmlformats.org/officeDocument/2006/relationships/slideMaster" Target="slideMasters/slideMaster3.xml"/><Relationship Id="rId38" Type="http://schemas.openxmlformats.org/officeDocument/2006/relationships/tableStyles" Target="tableStyles.xml"/><Relationship Id="rId37" Type="http://schemas.openxmlformats.org/officeDocument/2006/relationships/viewProps" Target="viewProps.xml"/><Relationship Id="rId36" Type="http://schemas.openxmlformats.org/officeDocument/2006/relationships/presProps" Target="presProps.xml"/><Relationship Id="rId35" Type="http://schemas.openxmlformats.org/officeDocument/2006/relationships/slide" Target="slides/slide30.xml"/><Relationship Id="rId34" Type="http://schemas.openxmlformats.org/officeDocument/2006/relationships/slide" Target="slides/slide29.xml"/><Relationship Id="rId33" Type="http://schemas.openxmlformats.org/officeDocument/2006/relationships/slide" Target="slides/slide28.xml"/><Relationship Id="rId32" Type="http://schemas.openxmlformats.org/officeDocument/2006/relationships/slide" Target="slides/slide27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4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0" Type="http://schemas.openxmlformats.org/officeDocument/2006/relationships/slide" Target="slides/slide15.xml"/><Relationship Id="rId2" Type="http://schemas.openxmlformats.org/officeDocument/2006/relationships/theme" Target="theme/theme1.xml"/><Relationship Id="rId19" Type="http://schemas.openxmlformats.org/officeDocument/2006/relationships/slide" Target="slides/slide14.xml"/><Relationship Id="rId18" Type="http://schemas.openxmlformats.org/officeDocument/2006/relationships/slide" Target="slides/slide13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BB3D7-1E6F-48C8-84DF-E340F4DDA55B}" type="slidenum">
              <a:rPr lang="zh-CN" altLang="en-US"/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7EE0BD-990C-4AC5-93D8-21B73889E931}" type="slidenum">
              <a:rPr lang="zh-CN" altLang="en-US"/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292850" y="115888"/>
            <a:ext cx="2024063" cy="60150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17488" y="115888"/>
            <a:ext cx="5922962" cy="60150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96FB4-3D80-4C5E-9FC2-CDD89CACBE1F}" type="slidenum">
              <a:rPr lang="zh-CN" altLang="en-US"/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5927F-9710-4528-B404-35917375C0E1}" type="slidenum">
              <a:rPr lang="zh-CN" altLang="en-US"/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14570-AEAD-481A-981F-11129652AE40}" type="slidenum">
              <a:rPr lang="zh-CN" altLang="en-US"/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9B81E-DC9F-40B2-90D7-E37C22286883}" type="slidenum">
              <a:rPr lang="zh-CN" altLang="en-US"/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4213" y="908050"/>
            <a:ext cx="374015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6763" y="908050"/>
            <a:ext cx="374015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CC273-A6DF-4E2B-8134-A69809603E67}" type="slidenum">
              <a:rPr lang="zh-CN" altLang="en-US"/>
            </a:fld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AE1CA-33F2-4921-9A6B-BFB86DFC999B}" type="slidenum">
              <a:rPr lang="zh-CN" altLang="en-US"/>
            </a:fld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EEBAF-03F0-4BDD-A64B-3734EBCC2CA1}" type="slidenum">
              <a:rPr lang="zh-CN" altLang="en-US"/>
            </a:fld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6F695-9A9E-4312-9CFB-B47BA386A395}" type="slidenum">
              <a:rPr lang="zh-CN" altLang="en-US"/>
            </a:fld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D646B-A78D-4BFA-ACF1-322F491E93AA}" type="slidenum">
              <a:rPr lang="zh-CN" altLang="en-US"/>
            </a:fld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2DCD6-687C-4193-BDE0-71B397A6ADCA}" type="slidenum">
              <a:rPr lang="zh-CN" altLang="en-US"/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A9B8F-98C5-4EB2-BEF5-594480493127}" type="slidenum">
              <a:rPr lang="zh-CN" altLang="en-US"/>
            </a:fld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13368-E9B6-4B12-AF55-F04AA1439D76}" type="slidenum">
              <a:rPr lang="zh-CN" altLang="en-US"/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292850" y="115888"/>
            <a:ext cx="2024063" cy="60150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17488" y="115888"/>
            <a:ext cx="5922962" cy="60150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9A2EB3-9F5F-481F-B2E0-6869B99A18EA}" type="slidenum">
              <a:rPr lang="zh-CN" altLang="en-US"/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CC32BC-F351-470F-B0C5-0BB0E9ADD48D}" type="slidenum">
              <a:rPr lang="zh-CN" altLang="en-US"/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14863-46DC-49DC-99A9-751818BAAA73}" type="slidenum">
              <a:rPr lang="zh-CN" altLang="en-US"/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3F0EB5-AEC8-43F0-947D-D9B1177577CE}" type="slidenum">
              <a:rPr lang="zh-CN" altLang="en-US"/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4213" y="908050"/>
            <a:ext cx="374015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6763" y="908050"/>
            <a:ext cx="374015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0F98A-9FE8-4F05-9E6C-871377B4717C}" type="slidenum">
              <a:rPr lang="zh-CN" altLang="en-US"/>
            </a:fld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7406D-77BE-4F2C-A85C-ED40B9A18CAB}" type="slidenum">
              <a:rPr lang="zh-CN" altLang="en-US"/>
            </a:fld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261E0-14B9-4B40-97D8-052F8A6D411C}" type="slidenum">
              <a:rPr lang="zh-CN" altLang="en-US"/>
            </a:fld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91606-68C1-4505-B07A-C7165BC8269E}" type="slidenum">
              <a:rPr lang="zh-CN" altLang="en-US"/>
            </a:fld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A1921-54EF-4B6D-9483-F5CD0FC08844}" type="slidenum">
              <a:rPr lang="zh-CN" altLang="en-US"/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DA70E-9579-4965-A157-3810468ECE36}" type="slidenum">
              <a:rPr lang="zh-CN" altLang="en-US"/>
            </a:fld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C8F11-C738-4B59-BD4C-B2C71B784CAD}" type="slidenum">
              <a:rPr lang="zh-CN" altLang="en-US"/>
            </a:fld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D14F5-5C1E-4D8C-86B1-563A2EEAD930}" type="slidenum">
              <a:rPr lang="zh-CN" altLang="en-US"/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292850" y="115888"/>
            <a:ext cx="2024063" cy="60150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17488" y="115888"/>
            <a:ext cx="5922962" cy="60150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C0DD1-C853-4C49-9DA7-FF500BFA827D}" type="slidenum">
              <a:rPr lang="zh-CN" altLang="en-US"/>
            </a:fld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9AD135-F42F-4E02-BF4B-9D8DEF6CA4AC}" type="slidenum">
              <a:rPr lang="zh-CN" altLang="en-US"/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BEBF4-8075-44B5-B826-27AE4857B39C}" type="slidenum">
              <a:rPr lang="zh-CN" altLang="en-US"/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C8531-C935-431E-8935-B59080F023A8}" type="slidenum">
              <a:rPr lang="zh-CN" altLang="en-US"/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4213" y="908050"/>
            <a:ext cx="374015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6763" y="908050"/>
            <a:ext cx="374015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E82A7-A910-460E-911F-FA1750525FC0}" type="slidenum">
              <a:rPr lang="zh-CN" altLang="en-US"/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5D452-DB20-47C6-AD29-1F1BD54161F8}" type="slidenum">
              <a:rPr lang="zh-CN" altLang="en-US"/>
            </a:fld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EAA3D-7292-412E-95DE-D3B6C293E904}" type="slidenum">
              <a:rPr lang="zh-CN" altLang="en-US"/>
            </a:fld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4213" y="908050"/>
            <a:ext cx="374015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6763" y="908050"/>
            <a:ext cx="3740150" cy="5222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3290B-EA21-4079-A016-92951188FD97}" type="slidenum">
              <a:rPr lang="zh-CN" altLang="en-US"/>
            </a:fld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ACD7AB-4CC3-466F-896A-5836B1913D0F}" type="slidenum">
              <a:rPr lang="zh-CN" altLang="en-US"/>
            </a:fld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A3D7F-5A6D-4F10-B4E7-309479E9719A}" type="slidenum">
              <a:rPr lang="zh-CN" altLang="en-US"/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BC9D6-5311-4719-86E4-51B61653886C}" type="slidenum">
              <a:rPr lang="zh-CN" altLang="en-US"/>
            </a:fld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9FB55-DAAF-4B08-A85D-3C109DFA24FA}" type="slidenum">
              <a:rPr lang="zh-CN" altLang="en-US"/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292850" y="115888"/>
            <a:ext cx="2024063" cy="601503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217488" y="115888"/>
            <a:ext cx="5922962" cy="60150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F8094-0B2E-4A7B-B37C-C92F8274E59C}" type="slidenum">
              <a:rPr lang="zh-CN" altLang="en-US"/>
            </a:fld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CC25F9-FB3F-452C-A148-15BD88382A40}" type="slidenum">
              <a:rPr lang="zh-CN" altLang="en-US"/>
            </a:fld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0F5A6E-0456-43A7-9ED3-A5E27934EC61}" type="slidenum">
              <a:rPr lang="zh-CN" altLang="en-US"/>
            </a:fld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DE07D-0355-4466-BC2A-97DEFFA9F732}" type="slidenum">
              <a:rPr lang="zh-CN" altLang="en-US"/>
            </a:fld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F5014-4959-4F05-832C-F59857B9587B}" type="slidenum">
              <a:rPr lang="zh-CN" altLang="en-US"/>
            </a:fld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8FC7E-AA4F-4C73-8022-DB1A394D88D6}" type="slidenum">
              <a:rPr lang="zh-CN" altLang="en-US"/>
            </a:fld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0.xml"/><Relationship Id="rId7" Type="http://schemas.openxmlformats.org/officeDocument/2006/relationships/slideLayout" Target="../slideLayouts/slideLayout29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4.xml"/><Relationship Id="rId13" Type="http://schemas.openxmlformats.org/officeDocument/2006/relationships/theme" Target="../theme/theme3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0.xml"/><Relationship Id="rId6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6.xml"/><Relationship Id="rId2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3.xml"/><Relationship Id="rId1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M62GF&amp;D00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908050"/>
            <a:ext cx="7632700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  <a:endParaRPr lang="zh-CN" smtClean="0"/>
          </a:p>
          <a:p>
            <a:pPr lvl="1"/>
            <a:r>
              <a:rPr lang="zh-CN" smtClean="0"/>
              <a:t>第二级</a:t>
            </a:r>
            <a:endParaRPr lang="zh-CN" smtClean="0"/>
          </a:p>
          <a:p>
            <a:pPr lvl="2"/>
            <a:r>
              <a:rPr lang="zh-CN" smtClean="0"/>
              <a:t>第三级</a:t>
            </a:r>
            <a:endParaRPr lang="zh-CN" smtClean="0"/>
          </a:p>
          <a:p>
            <a:pPr lvl="3"/>
            <a:r>
              <a:rPr lang="zh-CN" smtClean="0"/>
              <a:t>第四级</a:t>
            </a:r>
            <a:endParaRPr lang="zh-CN" smtClean="0"/>
          </a:p>
          <a:p>
            <a:pPr lvl="4"/>
            <a:r>
              <a:rPr lang="zh-CN" smtClean="0"/>
              <a:t>第五级</a:t>
            </a:r>
            <a:endParaRPr lang="zh-CN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86688" y="6383338"/>
            <a:ext cx="1106487" cy="33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>
              <a:defRPr/>
            </a:pPr>
            <a:fld id="{D2A280C6-0070-456E-8F38-F38F15D495B6}" type="slidenum">
              <a:rPr lang="zh-CN" altLang="en-US"/>
            </a:fld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3838" y="6391275"/>
            <a:ext cx="2133600" cy="33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9213" y="6391275"/>
            <a:ext cx="5006975" cy="33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7488" y="115888"/>
            <a:ext cx="7777162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  <a:endParaRPr lang="zh-CN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709613"/>
            <a:ext cx="8101013" cy="0"/>
          </a:xfrm>
          <a:prstGeom prst="line">
            <a:avLst/>
          </a:prstGeom>
          <a:noFill/>
          <a:ln w="25400" cmpd="sng">
            <a:solidFill>
              <a:schemeClr val="bg1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autoUpdateAnimBg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031" grpId="0" autoUpdateAnimBg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M62GF&amp;D00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908050"/>
            <a:ext cx="7632700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Click to edit Master text styles</a:t>
            </a:r>
            <a:endParaRPr lang="zh-CN" altLang="zh-CN" smtClean="0"/>
          </a:p>
          <a:p>
            <a:pPr lvl="1"/>
            <a:r>
              <a:rPr lang="zh-CN" altLang="zh-CN" smtClean="0"/>
              <a:t>Second level</a:t>
            </a:r>
            <a:endParaRPr lang="zh-CN" altLang="zh-CN" smtClean="0"/>
          </a:p>
          <a:p>
            <a:pPr lvl="2"/>
            <a:r>
              <a:rPr lang="zh-CN" altLang="zh-CN" smtClean="0"/>
              <a:t>Third level</a:t>
            </a:r>
            <a:endParaRPr lang="zh-CN" altLang="zh-CN" smtClean="0"/>
          </a:p>
          <a:p>
            <a:pPr lvl="3"/>
            <a:r>
              <a:rPr lang="zh-CN" altLang="zh-CN" smtClean="0"/>
              <a:t>Fourth level</a:t>
            </a:r>
            <a:endParaRPr lang="zh-CN" altLang="zh-CN" smtClean="0"/>
          </a:p>
          <a:p>
            <a:pPr lvl="4"/>
            <a:r>
              <a:rPr lang="zh-CN" altLang="zh-CN" smtClean="0"/>
              <a:t>Fifth level</a:t>
            </a:r>
            <a:endParaRPr lang="zh-CN" altLang="zh-CN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86688" y="6383338"/>
            <a:ext cx="1106487" cy="33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>
              <a:defRPr/>
            </a:pPr>
            <a:fld id="{8BE9E42B-E3EB-4EDD-AA94-D4890FCE4A0F}" type="slidenum">
              <a:rPr lang="zh-CN" altLang="en-US"/>
            </a:fld>
            <a:endParaRPr lang="en-GB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3838" y="6391275"/>
            <a:ext cx="2133600" cy="33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9213" y="6391275"/>
            <a:ext cx="5006975" cy="33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7488" y="115888"/>
            <a:ext cx="7777162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Click to edit Master title style</a:t>
            </a:r>
            <a:endParaRPr lang="zh-CN" altLang="zh-CN" smtClean="0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0" y="709613"/>
            <a:ext cx="8101013" cy="0"/>
          </a:xfrm>
          <a:prstGeom prst="line">
            <a:avLst/>
          </a:prstGeom>
          <a:noFill/>
          <a:ln w="25400" cmpd="sng">
            <a:solidFill>
              <a:schemeClr val="bg1"/>
            </a:solidFill>
            <a:round/>
          </a:ln>
        </p:spPr>
        <p:txBody>
          <a:bodyPr/>
          <a:lstStyle/>
          <a:p>
            <a:pPr>
              <a:defRPr/>
            </a:pPr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5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5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5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5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05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05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M62GF&amp;D00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908050"/>
            <a:ext cx="7632700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zh-CN" smtClean="0"/>
              <a:t>Click to edit Master text styles</a:t>
            </a:r>
            <a:endParaRPr lang="zh-CN" altLang="zh-CN" smtClean="0"/>
          </a:p>
          <a:p>
            <a:pPr lvl="1"/>
            <a:r>
              <a:rPr lang="zh-CN" altLang="zh-CN" smtClean="0"/>
              <a:t>Second level</a:t>
            </a:r>
            <a:endParaRPr lang="zh-CN" altLang="zh-CN" smtClean="0"/>
          </a:p>
          <a:p>
            <a:pPr lvl="2"/>
            <a:r>
              <a:rPr lang="zh-CN" altLang="zh-CN" smtClean="0"/>
              <a:t>Third level</a:t>
            </a:r>
            <a:endParaRPr lang="zh-CN" altLang="zh-CN" smtClean="0"/>
          </a:p>
          <a:p>
            <a:pPr lvl="3"/>
            <a:r>
              <a:rPr lang="zh-CN" altLang="zh-CN" smtClean="0"/>
              <a:t>Fourth level</a:t>
            </a:r>
            <a:endParaRPr lang="zh-CN" altLang="zh-CN" smtClean="0"/>
          </a:p>
          <a:p>
            <a:pPr lvl="4"/>
            <a:r>
              <a:rPr lang="zh-CN" altLang="zh-CN" smtClean="0"/>
              <a:t>Fifth level</a:t>
            </a:r>
            <a:endParaRPr lang="zh-CN" altLang="zh-CN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86688" y="6383338"/>
            <a:ext cx="1106487" cy="33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/>
            </a:lvl1pPr>
          </a:lstStyle>
          <a:p>
            <a:pPr>
              <a:defRPr/>
            </a:pPr>
            <a:fld id="{807B727C-EB2A-4333-B9FF-EC6D7C3B3F26}" type="slidenum">
              <a:rPr lang="zh-CN" altLang="en-US"/>
            </a:fld>
            <a:endParaRPr lang="en-GB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3838" y="6391275"/>
            <a:ext cx="2133600" cy="33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9213" y="6391275"/>
            <a:ext cx="5006975" cy="33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7488" y="115888"/>
            <a:ext cx="7777162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zh-CN" smtClean="0"/>
              <a:t>Click to edit Master title style</a:t>
            </a:r>
            <a:endParaRPr lang="zh-CN" altLang="zh-CN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utoUpdateAnimBg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07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M62GF&amp;D003T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908050"/>
            <a:ext cx="7632700" cy="522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smtClean="0"/>
              <a:t>单击此处编辑母版文本样式</a:t>
            </a:r>
            <a:endParaRPr lang="zh-CN" smtClean="0"/>
          </a:p>
          <a:p>
            <a:pPr lvl="1"/>
            <a:r>
              <a:rPr lang="zh-CN" smtClean="0"/>
              <a:t>第二级</a:t>
            </a:r>
            <a:endParaRPr lang="zh-CN" smtClean="0"/>
          </a:p>
          <a:p>
            <a:pPr lvl="2"/>
            <a:r>
              <a:rPr lang="zh-CN" smtClean="0"/>
              <a:t>第三级</a:t>
            </a:r>
            <a:endParaRPr lang="zh-CN" smtClean="0"/>
          </a:p>
          <a:p>
            <a:pPr lvl="3"/>
            <a:r>
              <a:rPr lang="zh-CN" smtClean="0"/>
              <a:t>第四级</a:t>
            </a:r>
            <a:endParaRPr lang="zh-CN" smtClean="0"/>
          </a:p>
          <a:p>
            <a:pPr lvl="4"/>
            <a:r>
              <a:rPr lang="zh-CN" smtClean="0"/>
              <a:t>第五级</a:t>
            </a:r>
            <a:endParaRPr lang="zh-CN" smtClean="0"/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7488" y="115888"/>
            <a:ext cx="7777162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smtClean="0"/>
              <a:t>单击此处编辑母版标题样式</a:t>
            </a:r>
            <a:endParaRPr lang="zh-CN" smtClean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86688" y="6383338"/>
            <a:ext cx="1106487" cy="33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9BBAFD85-9914-49B6-9CA8-B6C1EF524CCF}" type="slidenum">
              <a:rPr lang="zh-CN" altLang="en-US"/>
            </a:fld>
            <a:endParaRPr lang="en-GB" alt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3838" y="6391275"/>
            <a:ext cx="2133600" cy="33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89213" y="6391275"/>
            <a:ext cx="5006975" cy="3302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14.wmf"/><Relationship Id="rId7" Type="http://schemas.openxmlformats.org/officeDocument/2006/relationships/oleObject" Target="../embeddings/oleObject4.bin"/><Relationship Id="rId6" Type="http://schemas.openxmlformats.org/officeDocument/2006/relationships/image" Target="../media/image1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2.wmf"/><Relationship Id="rId3" Type="http://schemas.openxmlformats.org/officeDocument/2006/relationships/oleObject" Target="../embeddings/oleObject2.bin"/><Relationship Id="rId2" Type="http://schemas.openxmlformats.org/officeDocument/2006/relationships/image" Target="../media/image11.png"/><Relationship Id="rId10" Type="http://schemas.openxmlformats.org/officeDocument/2006/relationships/vmlDrawing" Target="../drawings/vmlDrawing2.vml"/><Relationship Id="rId1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9" Type="http://schemas.openxmlformats.org/officeDocument/2006/relationships/vmlDrawing" Target="../drawings/vmlDrawing3.vml"/><Relationship Id="rId8" Type="http://schemas.openxmlformats.org/officeDocument/2006/relationships/slideLayout" Target="../slideLayouts/slideLayout7.xml"/><Relationship Id="rId7" Type="http://schemas.openxmlformats.org/officeDocument/2006/relationships/image" Target="../media/image24.wmf"/><Relationship Id="rId6" Type="http://schemas.openxmlformats.org/officeDocument/2006/relationships/oleObject" Target="../embeddings/oleObject5.bin"/><Relationship Id="rId5" Type="http://schemas.openxmlformats.org/officeDocument/2006/relationships/image" Target="../media/image23.png"/><Relationship Id="rId4" Type="http://schemas.openxmlformats.org/officeDocument/2006/relationships/image" Target="../media/image22.png"/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4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27.wmf"/><Relationship Id="rId3" Type="http://schemas.openxmlformats.org/officeDocument/2006/relationships/oleObject" Target="../embeddings/oleObject6.bin"/><Relationship Id="rId2" Type="http://schemas.openxmlformats.org/officeDocument/2006/relationships/image" Target="../media/image26.png"/><Relationship Id="rId1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0.png"/><Relationship Id="rId1" Type="http://schemas.openxmlformats.org/officeDocument/2006/relationships/image" Target="../media/image2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2.png"/><Relationship Id="rId1" Type="http://schemas.openxmlformats.org/officeDocument/2006/relationships/image" Target="../media/image31.png"/></Relationships>
</file>

<file path=ppt/slides/_rels/slide18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image" Target="../media/image40.png"/><Relationship Id="rId7" Type="http://schemas.openxmlformats.org/officeDocument/2006/relationships/image" Target="../media/image39.png"/><Relationship Id="rId6" Type="http://schemas.openxmlformats.org/officeDocument/2006/relationships/image" Target="../media/image38.png"/><Relationship Id="rId5" Type="http://schemas.openxmlformats.org/officeDocument/2006/relationships/image" Target="../media/image37.png"/><Relationship Id="rId4" Type="http://schemas.openxmlformats.org/officeDocument/2006/relationships/image" Target="../media/image36.png"/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image" Target="../media/image33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5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43.wmf"/><Relationship Id="rId3" Type="http://schemas.openxmlformats.org/officeDocument/2006/relationships/oleObject" Target="../embeddings/oleObject7.bin"/><Relationship Id="rId2" Type="http://schemas.openxmlformats.org/officeDocument/2006/relationships/image" Target="../media/image42.jpeg"/><Relationship Id="rId1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6.jpeg"/><Relationship Id="rId1" Type="http://schemas.openxmlformats.org/officeDocument/2006/relationships/image" Target="../media/image45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6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50.jpeg"/><Relationship Id="rId5" Type="http://schemas.openxmlformats.org/officeDocument/2006/relationships/image" Target="../media/image49.jpeg"/><Relationship Id="rId4" Type="http://schemas.openxmlformats.org/officeDocument/2006/relationships/image" Target="../media/image48.wmf"/><Relationship Id="rId3" Type="http://schemas.openxmlformats.org/officeDocument/2006/relationships/oleObject" Target="../embeddings/oleObject10.bin"/><Relationship Id="rId2" Type="http://schemas.openxmlformats.org/officeDocument/2006/relationships/image" Target="../media/image47.wmf"/><Relationship Id="rId1" Type="http://schemas.openxmlformats.org/officeDocument/2006/relationships/oleObject" Target="../embeddings/oleObject9.bin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1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53.jpeg"/><Relationship Id="rId1" Type="http://schemas.openxmlformats.org/officeDocument/2006/relationships/image" Target="../media/image52.jpeg"/></Relationships>
</file>

<file path=ppt/slides/_rels/slide2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7.png"/><Relationship Id="rId3" Type="http://schemas.openxmlformats.org/officeDocument/2006/relationships/image" Target="../media/image56.png"/><Relationship Id="rId2" Type="http://schemas.openxmlformats.org/officeDocument/2006/relationships/image" Target="../media/image55.png"/><Relationship Id="rId1" Type="http://schemas.openxmlformats.org/officeDocument/2006/relationships/image" Target="../media/image5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6" Type="http://schemas.openxmlformats.org/officeDocument/2006/relationships/vmlDrawing" Target="../drawings/vmlDrawing7.vml"/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59.jpeg"/><Relationship Id="rId3" Type="http://schemas.openxmlformats.org/officeDocument/2006/relationships/hyperlink" Target="&#30693;&#35782;&#35201;&#28857;&#21450;&#21442;&#32771;&#20363;&#39064;.doc" TargetMode="External"/><Relationship Id="rId2" Type="http://schemas.openxmlformats.org/officeDocument/2006/relationships/image" Target="../media/image58.wmf"/><Relationship Id="rId1" Type="http://schemas.openxmlformats.org/officeDocument/2006/relationships/oleObject" Target="../embeddings/oleObject11.bin"/></Relationships>
</file>

<file path=ppt/slides/_rels/slide28.xml.rels><?xml version="1.0" encoding="UTF-8" standalone="yes"?>
<Relationships xmlns="http://schemas.openxmlformats.org/package/2006/relationships"><Relationship Id="rId7" Type="http://schemas.openxmlformats.org/officeDocument/2006/relationships/vmlDrawing" Target="../drawings/vmlDrawing8.vml"/><Relationship Id="rId6" Type="http://schemas.openxmlformats.org/officeDocument/2006/relationships/slideLayout" Target="../slideLayouts/slideLayout7.xml"/><Relationship Id="rId5" Type="http://schemas.openxmlformats.org/officeDocument/2006/relationships/image" Target="../media/image63.emf"/><Relationship Id="rId4" Type="http://schemas.openxmlformats.org/officeDocument/2006/relationships/image" Target="../media/image62.png"/><Relationship Id="rId3" Type="http://schemas.openxmlformats.org/officeDocument/2006/relationships/image" Target="../media/image61.png"/><Relationship Id="rId2" Type="http://schemas.openxmlformats.org/officeDocument/2006/relationships/image" Target="../media/image60.wmf"/><Relationship Id="rId1" Type="http://schemas.openxmlformats.org/officeDocument/2006/relationships/oleObject" Target="../embeddings/oleObject12.bin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6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vmlDrawing" Target="../drawings/vmlDrawing1.vml"/><Relationship Id="rId7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8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CN" altLang="en-US" smtClean="0">
                <a:ea typeface="宋体" panose="02010600030101010101" pitchFamily="2" charset="-122"/>
              </a:rPr>
              <a:t>实数教材分析</a:t>
            </a:r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284163" y="836613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一.主要内容及地位、作用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23850" y="13398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二.知识结构框图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44488" y="1893888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三.课程学习目标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57188" y="2424113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四.本章中考要求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3" name="Text Box 7">
            <a:hlinkClick r:id="rId1" action="ppaction://hlinksldjump"/>
          </p:cNvPr>
          <p:cNvSpPr txBox="1">
            <a:spLocks noChangeArrowheads="1"/>
          </p:cNvSpPr>
          <p:nvPr/>
        </p:nvSpPr>
        <p:spPr bwMode="auto">
          <a:xfrm>
            <a:off x="384175" y="2943225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五.本章重点、难点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4" name="Text Box 8">
            <a:hlinkClick r:id="rId2" action="ppaction://hlinksldjump"/>
          </p:cNvPr>
          <p:cNvSpPr txBox="1">
            <a:spLocks noChangeArrowheads="1"/>
          </p:cNvSpPr>
          <p:nvPr/>
        </p:nvSpPr>
        <p:spPr bwMode="auto">
          <a:xfrm>
            <a:off x="398463" y="3452813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六.本章课时安排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5" name="Text Box 9">
            <a:hlinkClick r:id="rId3" action="ppaction://hlinksldjump"/>
          </p:cNvPr>
          <p:cNvSpPr txBox="1">
            <a:spLocks noChangeArrowheads="1"/>
          </p:cNvSpPr>
          <p:nvPr/>
        </p:nvSpPr>
        <p:spPr bwMode="auto">
          <a:xfrm>
            <a:off x="393700" y="3997325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七.本章教材内容分析</a:t>
            </a:r>
            <a:endParaRPr lang="zh-CN" altLang="en-US" sz="2400" b="1">
              <a:latin typeface="黑体" panose="02010609060101010101" pitchFamily="49" charset="-122"/>
              <a:sym typeface="黑体" panose="02010609060101010101" pitchFamily="49" charset="-122"/>
            </a:endParaRPr>
          </a:p>
        </p:txBody>
      </p:sp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395288" y="5013325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九.知识要点及参考例题</a:t>
            </a:r>
            <a:endParaRPr lang="zh-CN" altLang="en-US" sz="2400" b="1">
              <a:latin typeface="黑体" panose="02010609060101010101" pitchFamily="49" charset="-122"/>
              <a:sym typeface="黑体" panose="02010609060101010101" pitchFamily="49" charset="-122"/>
            </a:endParaRPr>
          </a:p>
        </p:txBody>
      </p:sp>
      <p:sp>
        <p:nvSpPr>
          <p:cNvPr id="14347" name="Text Box 11"/>
          <p:cNvSpPr txBox="1">
            <a:spLocks noChangeArrowheads="1"/>
          </p:cNvSpPr>
          <p:nvPr/>
        </p:nvSpPr>
        <p:spPr bwMode="auto">
          <a:xfrm>
            <a:off x="395288" y="55181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十.相关课题学习材料</a:t>
            </a:r>
            <a:endParaRPr lang="zh-CN" altLang="en-US" sz="2400" b="1">
              <a:latin typeface="黑体" panose="02010609060101010101" pitchFamily="49" charset="-122"/>
              <a:sym typeface="黑体" panose="02010609060101010101" pitchFamily="49" charset="-122"/>
            </a:endParaRP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395288" y="6021388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十一.备课小贴士</a:t>
            </a:r>
            <a:endParaRPr lang="zh-CN" altLang="en-US" sz="2400" b="1">
              <a:latin typeface="黑体" panose="02010609060101010101" pitchFamily="49" charset="-122"/>
              <a:sym typeface="黑体" panose="02010609060101010101" pitchFamily="49" charset="-122"/>
            </a:endParaRPr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406400" y="4532313"/>
            <a:ext cx="3009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ym typeface="黑体" panose="02010609060101010101" pitchFamily="49" charset="-122"/>
              </a:rPr>
              <a:t>八.具体章节教学建议</a:t>
            </a:r>
            <a:endParaRPr lang="zh-CN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2"/>
          <p:cNvSpPr txBox="1">
            <a:spLocks noChangeArrowheads="1"/>
          </p:cNvSpPr>
          <p:nvPr/>
        </p:nvSpPr>
        <p:spPr bwMode="auto">
          <a:xfrm>
            <a:off x="395288" y="2349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七.</a:t>
            </a:r>
            <a:r>
              <a:rPr lang="zh-CN" altLang="en-US" sz="2400" b="1">
                <a:sym typeface="黑体" panose="02010609060101010101" pitchFamily="49" charset="-122"/>
              </a:rPr>
              <a:t>本章教材内容分析</a:t>
            </a:r>
            <a:endParaRPr lang="zh-CN" altLang="en-US" sz="2400" b="1">
              <a:sym typeface="黑体" panose="02010609060101010101" pitchFamily="49" charset="-122"/>
            </a:endParaRPr>
          </a:p>
        </p:txBody>
      </p:sp>
      <p:sp>
        <p:nvSpPr>
          <p:cNvPr id="2054" name="Text Box 3"/>
          <p:cNvSpPr txBox="1">
            <a:spLocks noChangeArrowheads="1"/>
          </p:cNvSpPr>
          <p:nvPr/>
        </p:nvSpPr>
        <p:spPr bwMode="auto">
          <a:xfrm>
            <a:off x="2032000" y="3397250"/>
            <a:ext cx="5080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 b="1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endParaRPr lang="zh-CN" altLang="en-US"/>
          </a:p>
        </p:txBody>
      </p:sp>
      <p:grpSp>
        <p:nvGrpSpPr>
          <p:cNvPr id="2055" name="Group 4"/>
          <p:cNvGrpSpPr/>
          <p:nvPr/>
        </p:nvGrpSpPr>
        <p:grpSpPr bwMode="auto">
          <a:xfrm>
            <a:off x="395288" y="1123950"/>
            <a:ext cx="7345362" cy="1555750"/>
            <a:chOff x="0" y="0"/>
            <a:chExt cx="11566" cy="2448"/>
          </a:xfrm>
        </p:grpSpPr>
        <p:sp>
          <p:nvSpPr>
            <p:cNvPr id="2058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11567" cy="2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例2.求下列各数的平方根：</a:t>
              </a:r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  <a:p>
              <a:pPr eaLnBrk="1" hangingPunct="1"/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  <a:p>
              <a:pPr eaLnBrk="1" hangingPunct="1"/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（1）0.25  （2）36  （3）    </a:t>
              </a:r>
              <a:r>
                <a:rPr lang="zh-CN" altLang="en-US" sz="2400" b="1">
                  <a:sym typeface="宋体" panose="02010600030101010101" pitchFamily="2" charset="-122"/>
                </a:rPr>
                <a:t>（4）</a:t>
              </a:r>
              <a:endParaRPr lang="zh-CN" altLang="en-US" sz="2400" b="1"/>
            </a:p>
            <a:p>
              <a:pPr eaLnBrk="1" hangingPunct="1"/>
              <a:endParaRPr lang="zh-CN" altLang="en-US" sz="2400" b="1"/>
            </a:p>
          </p:txBody>
        </p:sp>
        <p:pic>
          <p:nvPicPr>
            <p:cNvPr id="2059" name="Picture 6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96" y="1247"/>
              <a:ext cx="887" cy="6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60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4" y="1134"/>
              <a:ext cx="1196" cy="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2032000" y="3881438"/>
            <a:ext cx="5080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 b="1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endParaRPr lang="zh-CN" altLang="en-US"/>
          </a:p>
        </p:txBody>
      </p:sp>
      <p:graphicFrame>
        <p:nvGraphicFramePr>
          <p:cNvPr id="16393" name="Object 9" descr="14358519AAC64eaeB72BD98DF8E1F5DD# #嵌入式对象5"/>
          <p:cNvGraphicFramePr>
            <a:graphicFrameLocks noChangeAspect="1"/>
          </p:cNvGraphicFramePr>
          <p:nvPr/>
        </p:nvGraphicFramePr>
        <p:xfrm>
          <a:off x="1835150" y="2636838"/>
          <a:ext cx="335915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" r:id="rId3" imgW="1524635" imgH="457200" progId="">
                  <p:embed/>
                </p:oleObj>
              </mc:Choice>
              <mc:Fallback>
                <p:oleObj name="" r:id="rId3" imgW="1524635" imgH="457200" progId="">
                  <p:embed/>
                  <p:pic>
                    <p:nvPicPr>
                      <p:cNvPr id="0" name="Object 9" descr="14358519AAC64eaeB72BD98DF8E1F5DD# #嵌入式对象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636838"/>
                        <a:ext cx="3359150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4" name="Object 10" descr="23D308B2D9E946719F6CC9AE24869D88# #嵌入式对象6"/>
          <p:cNvGraphicFramePr>
            <a:graphicFrameLocks noChangeAspect="1"/>
          </p:cNvGraphicFramePr>
          <p:nvPr/>
        </p:nvGraphicFramePr>
        <p:xfrm>
          <a:off x="1809750" y="3933825"/>
          <a:ext cx="3409950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" r:id="rId5" imgW="1524000" imgH="482600" progId="">
                  <p:embed/>
                </p:oleObj>
              </mc:Choice>
              <mc:Fallback>
                <p:oleObj name="" r:id="rId5" imgW="1524000" imgH="482600" progId="">
                  <p:embed/>
                  <p:pic>
                    <p:nvPicPr>
                      <p:cNvPr id="0" name="Object 10" descr="23D308B2D9E946719F6CC9AE24869D88# #嵌入式对象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9750" y="3933825"/>
                        <a:ext cx="3409950" cy="1081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95" name="Object 11" descr="A053135D3916466a83CE7770B32A561F# #嵌入式对象7"/>
          <p:cNvGraphicFramePr>
            <a:graphicFrameLocks noChangeAspect="1"/>
          </p:cNvGraphicFramePr>
          <p:nvPr/>
        </p:nvGraphicFramePr>
        <p:xfrm>
          <a:off x="1755775" y="5373688"/>
          <a:ext cx="28162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" r:id="rId7" imgW="1263015" imgH="485140" progId="">
                  <p:embed/>
                </p:oleObj>
              </mc:Choice>
              <mc:Fallback>
                <p:oleObj name="" r:id="rId7" imgW="1263015" imgH="485140" progId="">
                  <p:embed/>
                  <p:pic>
                    <p:nvPicPr>
                      <p:cNvPr id="0" name="Object 11" descr="A053135D3916466a83CE7770B32A561F# #嵌入式对象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5775" y="5373688"/>
                        <a:ext cx="281622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5364163" y="261938"/>
            <a:ext cx="30972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13.1 平方根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23850" y="1268413"/>
            <a:ext cx="8424863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例3：恰当地运用正反例，让学生判断，是巩固基本概念的一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   个方法．</a:t>
            </a:r>
            <a:endParaRPr lang="zh-CN" altLang="en-US" sz="2400" b="1">
              <a:latin typeface="宋体" panose="02010600030101010101" pitchFamily="2" charset="-122"/>
            </a:endParaRPr>
          </a:p>
        </p:txBody>
      </p:sp>
      <p:grpSp>
        <p:nvGrpSpPr>
          <p:cNvPr id="2" name="Group 3"/>
          <p:cNvGrpSpPr/>
          <p:nvPr/>
        </p:nvGrpSpPr>
        <p:grpSpPr bwMode="auto">
          <a:xfrm>
            <a:off x="466725" y="2492375"/>
            <a:ext cx="8137525" cy="895350"/>
            <a:chOff x="0" y="0"/>
            <a:chExt cx="12814" cy="1409"/>
          </a:xfrm>
        </p:grpSpPr>
        <p:grpSp>
          <p:nvGrpSpPr>
            <p:cNvPr id="22543" name="Group 4"/>
            <p:cNvGrpSpPr/>
            <p:nvPr/>
          </p:nvGrpSpPr>
          <p:grpSpPr bwMode="auto">
            <a:xfrm>
              <a:off x="197" y="0"/>
              <a:ext cx="10576" cy="744"/>
              <a:chOff x="0" y="0"/>
              <a:chExt cx="10576" cy="744"/>
            </a:xfrm>
          </p:grpSpPr>
          <p:sp>
            <p:nvSpPr>
              <p:cNvPr id="22545" name="Text Box 5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10576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 b="1">
                    <a:latin typeface="宋体" panose="02010600030101010101" pitchFamily="2" charset="-122"/>
                    <a:sym typeface="宋体" panose="02010600030101010101" pitchFamily="2" charset="-122"/>
                  </a:rPr>
                  <a:t>64,</a:t>
                </a:r>
                <a:r>
                  <a:rPr lang="zh-CN" altLang="en-US" sz="2400" b="1">
                    <a:sym typeface="宋体" panose="02010600030101010101" pitchFamily="2" charset="-122"/>
                  </a:rPr>
                  <a:t>—</a:t>
                </a:r>
                <a:r>
                  <a:rPr lang="zh-CN" altLang="en-US" sz="2400" b="1">
                    <a:latin typeface="宋体" panose="02010600030101010101" pitchFamily="2" charset="-122"/>
                    <a:sym typeface="宋体" panose="02010600030101010101" pitchFamily="2" charset="-122"/>
                  </a:rPr>
                  <a:t>36，</a:t>
                </a:r>
                <a:endPara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endParaRPr>
              </a:p>
            </p:txBody>
          </p:sp>
          <p:pic>
            <p:nvPicPr>
              <p:cNvPr id="22546" name="Picture 6"/>
              <p:cNvPicPr>
                <a:picLocks noChangeArrowheads="1"/>
              </p:cNvPicPr>
              <p:nvPr/>
            </p:nvPicPr>
            <p:blipFill>
              <a:blip r:embed="rId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072" y="0"/>
                <a:ext cx="662" cy="7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2544" name="Text Box 7"/>
            <p:cNvSpPr txBox="1">
              <a:spLocks noChangeArrowheads="1"/>
            </p:cNvSpPr>
            <p:nvPr/>
          </p:nvSpPr>
          <p:spPr bwMode="auto">
            <a:xfrm>
              <a:off x="0" y="113"/>
              <a:ext cx="12814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            ,0，</a:t>
              </a:r>
              <a:r>
                <a:rPr lang="zh-CN" altLang="en-US" sz="2400" b="1">
                  <a:sym typeface="宋体" panose="02010600030101010101" pitchFamily="2" charset="-122"/>
                </a:rPr>
                <a:t>—</a:t>
              </a:r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9，0．0004等，要学生思考，其中哪些数有平方根?哪些数没有平方根?为什么？</a:t>
              </a:r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</p:grpSp>
      <p:grpSp>
        <p:nvGrpSpPr>
          <p:cNvPr id="4" name="Group 8"/>
          <p:cNvGrpSpPr/>
          <p:nvPr/>
        </p:nvGrpSpPr>
        <p:grpSpPr bwMode="auto">
          <a:xfrm>
            <a:off x="500063" y="3644900"/>
            <a:ext cx="5080000" cy="528638"/>
            <a:chOff x="0" y="0"/>
            <a:chExt cx="8000" cy="832"/>
          </a:xfrm>
        </p:grpSpPr>
        <p:sp>
          <p:nvSpPr>
            <p:cNvPr id="22540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8000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思考：   或     表示什么？</a:t>
              </a:r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pic>
          <p:nvPicPr>
            <p:cNvPr id="22541" name="Picture 1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60" y="114"/>
              <a:ext cx="825" cy="6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42" name="Picture 1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47" y="128"/>
              <a:ext cx="994" cy="7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" name="Group 12"/>
          <p:cNvGrpSpPr/>
          <p:nvPr/>
        </p:nvGrpSpPr>
        <p:grpSpPr bwMode="auto">
          <a:xfrm>
            <a:off x="466725" y="4365625"/>
            <a:ext cx="7200900" cy="1225550"/>
            <a:chOff x="0" y="0"/>
            <a:chExt cx="11340" cy="1929"/>
          </a:xfrm>
        </p:grpSpPr>
        <p:grpSp>
          <p:nvGrpSpPr>
            <p:cNvPr id="22536" name="Group 13"/>
            <p:cNvGrpSpPr/>
            <p:nvPr/>
          </p:nvGrpSpPr>
          <p:grpSpPr bwMode="auto">
            <a:xfrm>
              <a:off x="227" y="0"/>
              <a:ext cx="5556" cy="908"/>
              <a:chOff x="0" y="0"/>
              <a:chExt cx="5556" cy="908"/>
            </a:xfrm>
          </p:grpSpPr>
          <p:pic>
            <p:nvPicPr>
              <p:cNvPr id="22538" name="Picture 14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2"/>
                <a:ext cx="1814" cy="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2539" name="Picture 15"/>
              <p:cNvPicPr>
                <a:picLocks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82" y="0"/>
                <a:ext cx="3175" cy="9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22537" name="Text Box 16"/>
            <p:cNvSpPr txBox="1">
              <a:spLocks noChangeArrowheads="1"/>
            </p:cNvSpPr>
            <p:nvPr/>
          </p:nvSpPr>
          <p:spPr bwMode="auto">
            <a:xfrm>
              <a:off x="0" y="57"/>
              <a:ext cx="11341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                        对不对？</a:t>
              </a:r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  <a:p>
              <a:pPr eaLnBrk="1" hangingPunct="1"/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  <a:p>
              <a:pPr eaLnBrk="1" hangingPunct="1"/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4是16的平方根？16的平方根是4？</a:t>
              </a:r>
              <a:endParaRPr lang="zh-CN" altLang="en-US" sz="2400" b="1"/>
            </a:p>
          </p:txBody>
        </p:sp>
      </p:grpSp>
      <p:sp>
        <p:nvSpPr>
          <p:cNvPr id="22534" name="Text Box 17"/>
          <p:cNvSpPr txBox="1">
            <a:spLocks noChangeArrowheads="1"/>
          </p:cNvSpPr>
          <p:nvPr/>
        </p:nvSpPr>
        <p:spPr bwMode="auto">
          <a:xfrm>
            <a:off x="395288" y="2349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七.</a:t>
            </a:r>
            <a:r>
              <a:rPr lang="zh-CN" altLang="en-US" sz="2400" b="1">
                <a:sym typeface="黑体" panose="02010609060101010101" pitchFamily="49" charset="-122"/>
              </a:rPr>
              <a:t>本章教材内容分析</a:t>
            </a:r>
            <a:endParaRPr lang="zh-CN" altLang="en-US" sz="2400" b="1">
              <a:sym typeface="黑体" panose="02010609060101010101" pitchFamily="49" charset="-122"/>
            </a:endParaRPr>
          </a:p>
        </p:txBody>
      </p:sp>
      <p:sp>
        <p:nvSpPr>
          <p:cNvPr id="22535" name="Text Box 18"/>
          <p:cNvSpPr txBox="1">
            <a:spLocks noChangeArrowheads="1"/>
          </p:cNvSpPr>
          <p:nvPr/>
        </p:nvSpPr>
        <p:spPr bwMode="auto">
          <a:xfrm>
            <a:off x="5364163" y="261938"/>
            <a:ext cx="30972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13.1 平方根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395288" y="2349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七.</a:t>
            </a:r>
            <a:r>
              <a:rPr lang="zh-CN" altLang="en-US" sz="2400" b="1">
                <a:sym typeface="黑体" panose="02010609060101010101" pitchFamily="49" charset="-122"/>
              </a:rPr>
              <a:t>本章教材内容分析</a:t>
            </a:r>
            <a:endParaRPr lang="zh-CN" altLang="en-US" sz="2400" b="1">
              <a:sym typeface="黑体" panose="02010609060101010101" pitchFamily="49" charset="-122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5364163" y="261938"/>
            <a:ext cx="30972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13.1 平方根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396875" y="1125538"/>
            <a:ext cx="6191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2．对于式子                 </a:t>
            </a:r>
            <a:r>
              <a:rPr lang="zh-CN" altLang="en-US" sz="2400" b="1">
                <a:sym typeface="宋体" panose="02010600030101010101" pitchFamily="2" charset="-122"/>
              </a:rPr>
              <a:t>的理解.</a:t>
            </a:r>
            <a:endParaRPr lang="zh-CN" altLang="en-US" sz="2400" b="1">
              <a:sym typeface="宋体" panose="02010600030101010101" pitchFamily="2" charset="-122"/>
            </a:endParaRPr>
          </a:p>
        </p:txBody>
      </p:sp>
      <p:grpSp>
        <p:nvGrpSpPr>
          <p:cNvPr id="2" name="Group 5"/>
          <p:cNvGrpSpPr/>
          <p:nvPr/>
        </p:nvGrpSpPr>
        <p:grpSpPr bwMode="auto">
          <a:xfrm>
            <a:off x="539750" y="1844675"/>
            <a:ext cx="7559675" cy="1554163"/>
            <a:chOff x="0" y="0"/>
            <a:chExt cx="11906" cy="2448"/>
          </a:xfrm>
        </p:grpSpPr>
        <p:sp>
          <p:nvSpPr>
            <p:cNvPr id="3083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11907" cy="24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例4.求下列各式的值:</a:t>
              </a:r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  <a:p>
              <a:pPr eaLnBrk="1" hangingPunct="1"/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  <a:p>
              <a:pPr eaLnBrk="1" hangingPunct="1"/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（1）       (2)         (3)          (4)</a:t>
              </a:r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pic>
          <p:nvPicPr>
            <p:cNvPr id="3084" name="Picture 7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10" y="1188"/>
              <a:ext cx="907" cy="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5" name="Picture 8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54" y="1098"/>
              <a:ext cx="1474" cy="9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6" name="Picture 9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32" y="1051"/>
              <a:ext cx="1187" cy="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87" name="Picture 10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904" y="1134"/>
              <a:ext cx="1435" cy="7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11"/>
          <p:cNvGrpSpPr/>
          <p:nvPr/>
        </p:nvGrpSpPr>
        <p:grpSpPr bwMode="auto">
          <a:xfrm>
            <a:off x="396875" y="3717925"/>
            <a:ext cx="5080000" cy="649288"/>
            <a:chOff x="0" y="0"/>
            <a:chExt cx="8000" cy="1024"/>
          </a:xfrm>
        </p:grpSpPr>
        <p:sp>
          <p:nvSpPr>
            <p:cNvPr id="3081" name="Text Box 12"/>
            <p:cNvSpPr txBox="1">
              <a:spLocks noChangeArrowheads="1"/>
            </p:cNvSpPr>
            <p:nvPr/>
          </p:nvSpPr>
          <p:spPr bwMode="auto">
            <a:xfrm>
              <a:off x="0" y="0"/>
              <a:ext cx="8000" cy="10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12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  <a:p>
              <a:pPr eaLnBrk="1" hangingPunct="1"/>
              <a:r>
                <a:rPr lang="zh-CN" altLang="en-US" sz="2400" b="1">
                  <a:solidFill>
                    <a:srgbClr val="FF0000"/>
                  </a:solidFill>
                  <a:latin typeface="宋体" panose="02010600030101010101" pitchFamily="2" charset="-122"/>
                  <a:sym typeface="宋体" panose="02010600030101010101" pitchFamily="2" charset="-122"/>
                </a:rPr>
                <a:t>  注意：</a:t>
              </a:r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①书写形式:</a:t>
              </a:r>
              <a:endParaRPr lang="zh-CN" altLang="en-US" sz="2400" b="1"/>
            </a:p>
          </p:txBody>
        </p:sp>
        <p:pic>
          <p:nvPicPr>
            <p:cNvPr id="3082" name="Picture 13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6" y="114"/>
              <a:ext cx="1925" cy="9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571625" y="4700588"/>
            <a:ext cx="574675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②</a:t>
            </a:r>
            <a:r>
              <a:rPr lang="zh-CN" altLang="en-US" sz="2400" b="1"/>
              <a:t>在解决每个题时，可以先读题，</a:t>
            </a:r>
            <a:br>
              <a:rPr lang="en-US" sz="2400" b="1"/>
            </a:br>
            <a:r>
              <a:rPr lang="en-US" sz="2400" b="1"/>
              <a:t>        </a:t>
            </a:r>
            <a:r>
              <a:rPr lang="zh-CN" altLang="en-US" sz="2400" b="1"/>
              <a:t>再说出式子含义，最后再求值。</a:t>
            </a:r>
            <a:endParaRPr lang="zh-CN" altLang="en-US" sz="2400" b="1"/>
          </a:p>
        </p:txBody>
      </p:sp>
      <p:graphicFrame>
        <p:nvGraphicFramePr>
          <p:cNvPr id="3074" name="Object 15"/>
          <p:cNvGraphicFramePr>
            <a:graphicFrameLocks noChangeAspect="1"/>
          </p:cNvGraphicFramePr>
          <p:nvPr/>
        </p:nvGraphicFramePr>
        <p:xfrm>
          <a:off x="2298700" y="1162050"/>
          <a:ext cx="2282825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6" imgW="1310005" imgH="241300" progId="Equation.3">
                  <p:embed/>
                </p:oleObj>
              </mc:Choice>
              <mc:Fallback>
                <p:oleObj name="" r:id="rId6" imgW="1310005" imgH="24130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8700" y="1162050"/>
                        <a:ext cx="2282825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6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395288" y="2349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七.</a:t>
            </a:r>
            <a:r>
              <a:rPr lang="zh-CN" altLang="en-US" sz="2400" b="1">
                <a:sym typeface="黑体" panose="02010609060101010101" pitchFamily="49" charset="-122"/>
              </a:rPr>
              <a:t>本章教材内容分析</a:t>
            </a:r>
            <a:endParaRPr lang="zh-CN" altLang="en-US" sz="2400" b="1">
              <a:sym typeface="黑体" panose="02010609060101010101" pitchFamily="49" charset="-122"/>
            </a:endParaRPr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5364163" y="261938"/>
            <a:ext cx="30972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13.1 平方根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96875" y="1196975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3．及时总结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三种重要非负数：</a:t>
            </a:r>
            <a:endParaRPr lang="zh-CN" altLang="en-US" sz="2400" b="1">
              <a:solidFill>
                <a:srgbClr val="FF00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23850" y="2852738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4. 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两个重要公式 ：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19462" name="Picture 6"/>
          <p:cNvPicPr>
            <a:picLocks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3644900"/>
            <a:ext cx="3095625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2025" y="3789363"/>
            <a:ext cx="21764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395288" y="4794250"/>
            <a:ext cx="83534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 b="1">
                <a:latin typeface="宋体" panose="02010600030101010101" pitchFamily="2" charset="-122"/>
                <a:sym typeface="宋体" panose="02010600030101010101" pitchFamily="2" charset="-122"/>
              </a:rPr>
              <a:t>.</a:t>
            </a:r>
            <a:endParaRPr lang="zh-CN" altLang="en-US" sz="12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5. 落实一个基本功：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让学生熟练掌握1到20的平方，便于求常用数的平方根。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1333500" y="1844675"/>
          <a:ext cx="4051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" r:id="rId3" imgW="1664335" imgH="266700" progId="Equation.3">
                  <p:embed/>
                </p:oleObj>
              </mc:Choice>
              <mc:Fallback>
                <p:oleObj name="" r:id="rId3" imgW="1664335" imgH="2667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3500" y="1844675"/>
                        <a:ext cx="40513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ldLvl="0" autoUpdateAnimBg="0"/>
      <p:bldP spid="19461" grpId="0" bldLvl="0" autoUpdateAnimBg="0"/>
      <p:bldP spid="19464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2"/>
          <p:cNvGrpSpPr/>
          <p:nvPr/>
        </p:nvGrpSpPr>
        <p:grpSpPr bwMode="auto">
          <a:xfrm>
            <a:off x="395288" y="1052513"/>
            <a:ext cx="7993062" cy="4664075"/>
            <a:chOff x="0" y="0"/>
            <a:chExt cx="12586" cy="7344"/>
          </a:xfrm>
        </p:grpSpPr>
        <p:sp>
          <p:nvSpPr>
            <p:cNvPr id="23557" name="Text Box 3"/>
            <p:cNvSpPr txBox="1">
              <a:spLocks noChangeArrowheads="1"/>
            </p:cNvSpPr>
            <p:nvPr/>
          </p:nvSpPr>
          <p:spPr bwMode="auto">
            <a:xfrm>
              <a:off x="0" y="0"/>
              <a:ext cx="12587" cy="73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6. 初步了解无限不循环小数.</a:t>
              </a:r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(1)让学生经历用夹逼的办法估计   </a:t>
              </a:r>
              <a:r>
                <a:rPr lang="zh-CN" altLang="en-US" sz="2400" b="1">
                  <a:sym typeface="宋体" panose="02010600030101010101" pitchFamily="2" charset="-122"/>
                </a:rPr>
                <a:t>的大小，感受</a:t>
              </a:r>
              <a:endParaRPr lang="zh-CN" altLang="en-US" sz="2400" b="1">
                <a:sym typeface="宋体" panose="02010600030101010101" pitchFamily="2" charset="-122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zh-CN" altLang="en-US" sz="2400" b="1">
                  <a:sym typeface="宋体" panose="02010600030101010101" pitchFamily="2" charset="-122"/>
                </a:rPr>
                <a:t>    是无限不循环小数.</a:t>
              </a:r>
              <a:endParaRPr lang="zh-CN" altLang="en-US" sz="2400" b="1">
                <a:sym typeface="宋体" panose="02010600030101010101" pitchFamily="2" charset="-122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zh-CN" altLang="en-US" sz="2400" b="1">
                  <a:sym typeface="宋体" panose="02010600030101010101" pitchFamily="2" charset="-122"/>
                </a:rPr>
                <a:t>(2)在具体实例中,了解无限不循环小数的特征.</a:t>
              </a:r>
              <a:endParaRPr lang="zh-CN" altLang="en-US" sz="2400" b="1">
                <a:sym typeface="宋体" panose="02010600030101010101" pitchFamily="2" charset="-122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zh-CN" altLang="en-US" sz="2400" b="1">
                  <a:sym typeface="宋体" panose="02010600030101010101" pitchFamily="2" charset="-122"/>
                </a:rPr>
                <a:t>(3)会使用计算器求数的平方根.(利用计算器求平方根,较多</a:t>
              </a:r>
              <a:endParaRPr lang="zh-CN" altLang="en-US" sz="2400" b="1">
                <a:sym typeface="宋体" panose="02010600030101010101" pitchFamily="2" charset="-122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zh-CN" altLang="en-US" sz="2400" b="1">
                  <a:sym typeface="宋体" panose="02010600030101010101" pitchFamily="2" charset="-122"/>
                </a:rPr>
                <a:t>    感受无理数的近似值)</a:t>
              </a:r>
              <a:endParaRPr lang="zh-CN" altLang="en-US" sz="2400" b="1">
                <a:sym typeface="宋体" panose="02010600030101010101" pitchFamily="2" charset="-122"/>
              </a:endParaRPr>
            </a:p>
            <a:p>
              <a:pPr eaLnBrk="1" hangingPunct="1">
                <a:lnSpc>
                  <a:spcPct val="150000"/>
                </a:lnSpc>
              </a:pPr>
              <a:r>
                <a:rPr lang="zh-CN" altLang="en-US" sz="2400" b="1">
                  <a:sym typeface="宋体" panose="02010600030101010101" pitchFamily="2" charset="-122"/>
                </a:rPr>
                <a:t>(4) 会用有理数估计无理数的大小.</a:t>
              </a:r>
              <a:endParaRPr lang="zh-CN" altLang="en-US" sz="2400" b="1"/>
            </a:p>
            <a:p>
              <a:pPr eaLnBrk="1" hangingPunct="1"/>
              <a:endParaRPr lang="zh-CN" altLang="en-US" sz="2400" b="1"/>
            </a:p>
            <a:p>
              <a:pPr eaLnBrk="1" hangingPunct="1"/>
              <a:endParaRPr lang="zh-CN" altLang="en-US" sz="2400" b="1"/>
            </a:p>
          </p:txBody>
        </p:sp>
        <p:pic>
          <p:nvPicPr>
            <p:cNvPr id="23558" name="Picture 4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2" y="1251"/>
              <a:ext cx="812" cy="5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5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74" y="1248"/>
              <a:ext cx="700" cy="5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555" name="Text Box 6"/>
          <p:cNvSpPr txBox="1">
            <a:spLocks noChangeArrowheads="1"/>
          </p:cNvSpPr>
          <p:nvPr/>
        </p:nvSpPr>
        <p:spPr bwMode="auto">
          <a:xfrm>
            <a:off x="395288" y="2349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七.</a:t>
            </a:r>
            <a:r>
              <a:rPr lang="zh-CN" altLang="en-US" sz="2400" b="1">
                <a:sym typeface="黑体" panose="02010609060101010101" pitchFamily="49" charset="-122"/>
              </a:rPr>
              <a:t>本章教材内容分析</a:t>
            </a:r>
            <a:endParaRPr lang="zh-CN" altLang="en-US" sz="2400" b="1">
              <a:sym typeface="黑体" panose="02010609060101010101" pitchFamily="49" charset="-122"/>
            </a:endParaRPr>
          </a:p>
        </p:txBody>
      </p:sp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5364163" y="261938"/>
            <a:ext cx="30972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13.1 平方根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032000" y="3433763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2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1200" b="1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endParaRPr lang="zh-CN" altLang="en-US"/>
          </a:p>
        </p:txBody>
      </p:sp>
      <p:grpSp>
        <p:nvGrpSpPr>
          <p:cNvPr id="24579" name="Group 3"/>
          <p:cNvGrpSpPr/>
          <p:nvPr/>
        </p:nvGrpSpPr>
        <p:grpSpPr bwMode="auto">
          <a:xfrm>
            <a:off x="250825" y="1268413"/>
            <a:ext cx="7473950" cy="1485900"/>
            <a:chOff x="0" y="0"/>
            <a:chExt cx="11768" cy="2340"/>
          </a:xfrm>
        </p:grpSpPr>
        <p:sp>
          <p:nvSpPr>
            <p:cNvPr id="24583" name="Text Box 4"/>
            <p:cNvSpPr txBox="1">
              <a:spLocks noChangeArrowheads="1"/>
            </p:cNvSpPr>
            <p:nvPr/>
          </p:nvSpPr>
          <p:spPr bwMode="auto">
            <a:xfrm>
              <a:off x="0" y="185"/>
              <a:ext cx="8000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例5．(1)</a:t>
              </a:r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  <a:p>
              <a:pPr eaLnBrk="1" hangingPunct="1"/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  <a:p>
              <a:pPr eaLnBrk="1" hangingPunct="1"/>
              <a:r>
                <a:rPr lang="zh-CN" altLang="en-US" sz="2400" b="1">
                  <a:sym typeface="宋体" panose="02010600030101010101" pitchFamily="2" charset="-122"/>
                </a:rPr>
                <a:t>          (2)</a:t>
              </a:r>
              <a:endParaRPr lang="zh-CN" altLang="en-US" sz="2400" b="1">
                <a:sym typeface="宋体" panose="02010600030101010101" pitchFamily="2" charset="-122"/>
              </a:endParaRPr>
            </a:p>
          </p:txBody>
        </p:sp>
        <p:pic>
          <p:nvPicPr>
            <p:cNvPr id="24584" name="Picture 5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08" y="0"/>
              <a:ext cx="9161" cy="1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4585" name="Picture 6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10" y="1206"/>
              <a:ext cx="8617" cy="1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23850" y="3213100"/>
            <a:ext cx="82804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7. 理解平方与开平方互为逆运算，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    明确三级运算中的互逆关系．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395288" y="2349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七.</a:t>
            </a:r>
            <a:r>
              <a:rPr lang="zh-CN" altLang="en-US" sz="2400" b="1">
                <a:sym typeface="黑体" panose="02010609060101010101" pitchFamily="49" charset="-122"/>
              </a:rPr>
              <a:t>本章教材内容分析</a:t>
            </a:r>
            <a:endParaRPr lang="zh-CN" altLang="en-US" sz="2400" b="1">
              <a:sym typeface="黑体" panose="02010609060101010101" pitchFamily="49" charset="-122"/>
            </a:endParaRPr>
          </a:p>
        </p:txBody>
      </p:sp>
      <p:sp>
        <p:nvSpPr>
          <p:cNvPr id="24582" name="Text Box 9"/>
          <p:cNvSpPr txBox="1">
            <a:spLocks noChangeArrowheads="1"/>
          </p:cNvSpPr>
          <p:nvPr/>
        </p:nvSpPr>
        <p:spPr bwMode="auto">
          <a:xfrm>
            <a:off x="5364163" y="261938"/>
            <a:ext cx="30972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13.1 平方根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396875" y="836613"/>
            <a:ext cx="31670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13.2 立方根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395288" y="2349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七.</a:t>
            </a:r>
            <a:r>
              <a:rPr lang="zh-CN" altLang="en-US" sz="2400" b="1">
                <a:sym typeface="黑体" panose="02010609060101010101" pitchFamily="49" charset="-122"/>
              </a:rPr>
              <a:t>本章教材内容分析</a:t>
            </a:r>
            <a:endParaRPr lang="zh-CN" altLang="en-US" b="1">
              <a:sym typeface="黑体" panose="02010609060101010101" pitchFamily="49" charset="-122"/>
            </a:endParaRP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52413" y="1387475"/>
            <a:ext cx="82089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1.在类比思想的引导下,学习立方根的概念与性质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50825" y="2060575"/>
            <a:ext cx="828198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  例如:概念教学可以从问题入手: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（1）什么数有平方根,只有非负数才有立方根吗?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（2）平方根如何表示,猜想一下立方根可以怎样表示?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（3）回顾平方根的特征,能试着总结一下立方根的特征吗?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   它们有什么异同?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（4）求一个数的立方根的运算与什么运算互为逆运算？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28625" y="4572000"/>
            <a:ext cx="8494713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2. 会用计算器求立方根．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3. 落实一个基本功：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 让学生熟练掌握1到10的立方，便于求常用数的立方根。</a:t>
            </a:r>
            <a:endParaRPr lang="zh-CN" altLang="en-US" sz="24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5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5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25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ldLvl="0" autoUpdateAnimBg="0"/>
      <p:bldP spid="22533" grpId="0" bldLvl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68313" y="909638"/>
            <a:ext cx="5080000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例6.求下列各数的立方根.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       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(1) -8   (2)-0.001   (3) 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26627" name="Picture 3"/>
          <p:cNvPicPr>
            <a:picLocks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1557338"/>
            <a:ext cx="6254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323850" y="2276475"/>
            <a:ext cx="5080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2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注: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①强调书写格式,切忌：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23557" name="Picture 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492375"/>
            <a:ext cx="10604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1292225" y="3213100"/>
            <a:ext cx="5080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2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②认准被开方数.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5148263" y="246063"/>
            <a:ext cx="31686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13.2 立方根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95288" y="2349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七.</a:t>
            </a:r>
            <a:r>
              <a:rPr lang="zh-CN" altLang="en-US" sz="2400" b="1">
                <a:sym typeface="黑体" panose="02010609060101010101" pitchFamily="49" charset="-122"/>
              </a:rPr>
              <a:t>本章教材内容分析</a:t>
            </a:r>
            <a:endParaRPr lang="zh-CN" altLang="en-US" b="1">
              <a:sym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ldLvl="0" autoUpdateAnimBg="0"/>
      <p:bldP spid="23558" grpId="0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5148263" y="246063"/>
            <a:ext cx="31686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13.2 立方根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95288" y="2349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七.</a:t>
            </a:r>
            <a:r>
              <a:rPr lang="zh-CN" altLang="en-US" sz="2400" b="1">
                <a:sym typeface="黑体" panose="02010609060101010101" pitchFamily="49" charset="-122"/>
              </a:rPr>
              <a:t>本章教材内容分析</a:t>
            </a:r>
            <a:endParaRPr lang="zh-CN" altLang="en-US" b="1">
              <a:sym typeface="黑体" panose="02010609060101010101" pitchFamily="49" charset="-122"/>
            </a:endParaRP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252413" y="1052513"/>
            <a:ext cx="7920037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例7.求下列各式的值： 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(1)      (2)       (3)        (4)        (5)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27653" name="Picture 5"/>
          <p:cNvPicPr>
            <a:picLocks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1773238"/>
            <a:ext cx="730250" cy="45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4" name="Picture 6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1844675"/>
            <a:ext cx="8255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5" name="Picture 7"/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1804988"/>
            <a:ext cx="754063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6" name="Picture 8"/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773238"/>
            <a:ext cx="892175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7" name="Picture 9"/>
          <p:cNvPicPr>
            <a:picLocks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773238"/>
            <a:ext cx="898525" cy="48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468313" y="2420938"/>
            <a:ext cx="871378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2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注: 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①读准各式的符号;并用文字语言说明各式的含义.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   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  ②借助课本</a:t>
            </a:r>
            <a:r>
              <a:rPr lang="zh-CN" altLang="en-US" sz="2400" b="1">
                <a:sym typeface="宋体" panose="02010600030101010101" pitchFamily="2" charset="-122"/>
              </a:rPr>
              <a:t>习题9归纳重要结论:</a:t>
            </a:r>
            <a:endParaRPr lang="zh-CN" altLang="en-US" sz="2400" b="1">
              <a:sym typeface="宋体" panose="02010600030101010101" pitchFamily="2" charset="-122"/>
            </a:endParaRPr>
          </a:p>
        </p:txBody>
      </p:sp>
      <p:sp>
        <p:nvSpPr>
          <p:cNvPr id="27659" name="Text Box 11"/>
          <p:cNvSpPr txBox="1">
            <a:spLocks noChangeArrowheads="1"/>
          </p:cNvSpPr>
          <p:nvPr/>
        </p:nvSpPr>
        <p:spPr bwMode="auto">
          <a:xfrm>
            <a:off x="2032000" y="41465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2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1200" b="1">
                <a:latin typeface="宋体" panose="02010600030101010101" pitchFamily="2" charset="-122"/>
                <a:sym typeface="宋体" panose="02010600030101010101" pitchFamily="2" charset="-122"/>
              </a:rPr>
              <a:t>             </a:t>
            </a:r>
            <a:endParaRPr lang="zh-CN" altLang="en-US"/>
          </a:p>
        </p:txBody>
      </p:sp>
      <p:pic>
        <p:nvPicPr>
          <p:cNvPr id="24588" name="Picture 12"/>
          <p:cNvPicPr>
            <a:picLocks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4076700"/>
            <a:ext cx="1377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Picture 13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4149725"/>
            <a:ext cx="13684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0" name="Picture 14"/>
          <p:cNvPicPr>
            <a:picLocks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4149725"/>
            <a:ext cx="1203325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39750" y="5013325"/>
            <a:ext cx="90011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2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1200" b="1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③结合立方根的重要结论,与平方根中的重要结论相比较.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45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4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5148263" y="246063"/>
            <a:ext cx="31686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13.2 立方根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395288" y="2349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七.</a:t>
            </a:r>
            <a:r>
              <a:rPr lang="zh-CN" altLang="en-US" sz="2400" b="1">
                <a:sym typeface="黑体" panose="02010609060101010101" pitchFamily="49" charset="-122"/>
              </a:rPr>
              <a:t>本章教材内容分析</a:t>
            </a:r>
            <a:endParaRPr lang="zh-CN" altLang="en-US" b="1">
              <a:sym typeface="黑体" panose="02010609060101010101" pitchFamily="49" charset="-122"/>
            </a:endParaRPr>
          </a:p>
        </p:txBody>
      </p:sp>
      <p:sp>
        <p:nvSpPr>
          <p:cNvPr id="5126" name="Text Box 4"/>
          <p:cNvSpPr txBox="1">
            <a:spLocks noChangeArrowheads="1"/>
          </p:cNvSpPr>
          <p:nvPr/>
        </p:nvSpPr>
        <p:spPr bwMode="auto">
          <a:xfrm>
            <a:off x="323850" y="981075"/>
            <a:ext cx="83534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例8.解方程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(1)                </a:t>
            </a:r>
            <a:r>
              <a:rPr lang="zh-CN" altLang="en-US" sz="2400" b="1">
                <a:sym typeface="宋体" panose="02010600030101010101" pitchFamily="2" charset="-122"/>
              </a:rPr>
              <a:t> (2)                            (3)</a:t>
            </a:r>
            <a:endParaRPr lang="zh-CN" altLang="en-US" sz="2400" b="1"/>
          </a:p>
          <a:p>
            <a:pPr eaLnBrk="1" hangingPunct="1"/>
            <a:endParaRPr lang="zh-CN" altLang="en-US" sz="2400" b="1"/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2032000" y="3182938"/>
            <a:ext cx="5080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 b="1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endParaRPr lang="zh-CN" altLang="en-US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032000" y="3857625"/>
            <a:ext cx="5080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 b="1">
                <a:latin typeface="宋体" panose="02010600030101010101" pitchFamily="2" charset="-122"/>
                <a:sym typeface="宋体" panose="02010600030101010101" pitchFamily="2" charset="-122"/>
              </a:rPr>
              <a:t>   </a:t>
            </a:r>
            <a:endParaRPr lang="zh-CN" altLang="en-US"/>
          </a:p>
        </p:txBody>
      </p:sp>
      <p:pic>
        <p:nvPicPr>
          <p:cNvPr id="5129" name="Picture 9"/>
          <p:cNvPicPr>
            <a:picLocks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687513"/>
            <a:ext cx="19700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10" name="Picture 10" descr="未命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3213100"/>
            <a:ext cx="7789863" cy="338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519113" y="2565400"/>
            <a:ext cx="35480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>
                <a:sym typeface="宋体" panose="02010600030101010101" pitchFamily="2" charset="-122"/>
              </a:rPr>
              <a:t> </a:t>
            </a:r>
            <a:r>
              <a:rPr lang="zh-CN" altLang="en-US" sz="2400" b="1">
                <a:sym typeface="宋体" panose="02010600030101010101" pitchFamily="2" charset="-122"/>
              </a:rPr>
              <a:t>例9.求下列代数式的值：</a:t>
            </a:r>
            <a:endParaRPr lang="zh-CN" altLang="en-US" sz="2400" b="1">
              <a:sym typeface="宋体" panose="02010600030101010101" pitchFamily="2" charset="-122"/>
            </a:endParaRPr>
          </a:p>
        </p:txBody>
      </p:sp>
      <p:sp>
        <p:nvSpPr>
          <p:cNvPr id="513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122" name="Object 12"/>
          <p:cNvGraphicFramePr>
            <a:graphicFrameLocks noChangeAspect="1"/>
          </p:cNvGraphicFramePr>
          <p:nvPr/>
        </p:nvGraphicFramePr>
        <p:xfrm>
          <a:off x="928688" y="1571625"/>
          <a:ext cx="1652587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公式" r:id="rId3" imgW="520700" imgH="203200" progId="Equation.3">
                  <p:embed/>
                </p:oleObj>
              </mc:Choice>
              <mc:Fallback>
                <p:oleObj name="公式" r:id="rId3" imgW="520700" imgH="203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1571625"/>
                        <a:ext cx="1652587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5123" name="Object 14"/>
          <p:cNvGraphicFramePr>
            <a:graphicFrameLocks noChangeAspect="1"/>
          </p:cNvGraphicFramePr>
          <p:nvPr/>
        </p:nvGraphicFramePr>
        <p:xfrm>
          <a:off x="3833813" y="1643063"/>
          <a:ext cx="1738312" cy="50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公式" r:id="rId5" imgW="698500" imgH="203200" progId="Equation.3">
                  <p:embed/>
                </p:oleObj>
              </mc:Choice>
              <mc:Fallback>
                <p:oleObj name="公式" r:id="rId5" imgW="698500" imgH="2032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33813" y="1643063"/>
                        <a:ext cx="1738312" cy="500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1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23850" y="1309688"/>
            <a:ext cx="7920038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Times New Roman" panose="02020603050405020304" pitchFamily="18" charset="0"/>
                <a:sym typeface="Times New Roman" panose="02020603050405020304" pitchFamily="18" charset="0"/>
              </a:rPr>
              <a:t>        本章的主要内容是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sym typeface="Times New Roman" panose="02020603050405020304" pitchFamily="18" charset="0"/>
              </a:rPr>
              <a:t>平方根、立方根的概念和求法，实数的有关概念和运算．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23850" y="2565400"/>
            <a:ext cx="7775575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04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Times New Roman" panose="02020603050405020304" pitchFamily="18" charset="0"/>
                <a:sym typeface="Times New Roman" panose="02020603050405020304" pitchFamily="18" charset="0"/>
              </a:rPr>
              <a:t>    本章内容不仅是后面学习二次根式、一元二次方程以及解三角形等知识的基础，也为学习高中数学中不等式、函数以及解析几何等的大部分知识作好准备．</a:t>
            </a:r>
            <a:endParaRPr lang="zh-CN" altLang="en-US" sz="2400" b="1">
              <a:latin typeface="Times New Roman" panose="02020603050405020304" pitchFamily="18" charset="0"/>
              <a:sym typeface="Times New Roman" panose="02020603050405020304" pitchFamily="18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7950" y="2349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一.主要内容及地位、作用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ldLvl="0" autoUpdateAnimBg="0"/>
      <p:bldP spid="8194" grpId="1" bldLvl="0" autoUpdateAnimBg="0"/>
      <p:bldP spid="8195" grpId="0" bldLvl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252413" y="836613"/>
            <a:ext cx="25590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13.3 实数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395288" y="2349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七.</a:t>
            </a:r>
            <a:r>
              <a:rPr lang="zh-CN" altLang="en-US" sz="2400" b="1">
                <a:sym typeface="黑体" panose="02010609060101010101" pitchFamily="49" charset="-122"/>
              </a:rPr>
              <a:t>本章教材内容分析</a:t>
            </a:r>
            <a:endParaRPr lang="zh-CN" altLang="en-US" sz="2400" b="1">
              <a:sym typeface="黑体" panose="02010609060101010101" pitchFamily="49" charset="-122"/>
            </a:endParaRP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52413" y="1412875"/>
            <a:ext cx="8497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1. 在数系扩充的原则指导下把有理数过渡到实数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539750" y="2273300"/>
            <a:ext cx="81375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(1)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概念扩充：相反数，绝对值, 倒数等等;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(2)数系扩充后原有的运算法则仍然成立.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bldLvl="0" autoUpdateAnimBg="0"/>
      <p:bldP spid="26629" grpId="0" bldLvl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5148263" y="246063"/>
            <a:ext cx="31686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13.3  实数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95288" y="2349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七.</a:t>
            </a:r>
            <a:r>
              <a:rPr lang="zh-CN" altLang="en-US" sz="2400" b="1">
                <a:sym typeface="黑体" panose="02010609060101010101" pitchFamily="49" charset="-122"/>
              </a:rPr>
              <a:t>本章教材内容分析</a:t>
            </a:r>
            <a:endParaRPr lang="zh-CN" altLang="en-US" b="1">
              <a:sym typeface="黑体" panose="02010609060101010101" pitchFamily="49" charset="-122"/>
            </a:endParaRPr>
          </a:p>
        </p:txBody>
      </p:sp>
      <p:pic>
        <p:nvPicPr>
          <p:cNvPr id="29700" name="Picture 4" descr="未命名0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867275"/>
            <a:ext cx="6599238" cy="187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 descr="未命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13" y="815975"/>
            <a:ext cx="7127875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5148263" y="246063"/>
            <a:ext cx="31686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13.3  实数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95288" y="2349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七.</a:t>
            </a:r>
            <a:r>
              <a:rPr lang="zh-CN" altLang="en-US" sz="2400" b="1">
                <a:sym typeface="黑体" panose="02010609060101010101" pitchFamily="49" charset="-122"/>
              </a:rPr>
              <a:t>本章教材内容分析</a:t>
            </a:r>
            <a:endParaRPr lang="zh-CN" altLang="en-US" b="1">
              <a:sym typeface="黑体" panose="02010609060101010101" pitchFamily="49" charset="-122"/>
            </a:endParaRPr>
          </a:p>
        </p:txBody>
      </p:sp>
      <p:sp>
        <p:nvSpPr>
          <p:cNvPr id="6150" name="Text Box 4"/>
          <p:cNvSpPr txBox="1">
            <a:spLocks noChangeArrowheads="1"/>
          </p:cNvSpPr>
          <p:nvPr/>
        </p:nvSpPr>
        <p:spPr bwMode="auto">
          <a:xfrm>
            <a:off x="179388" y="1052513"/>
            <a:ext cx="76533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2.类比有理数的分类，认识实数的分类：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250825" y="1628775"/>
          <a:ext cx="4041775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" r:id="rId1" imgW="1777365" imgH="1548765" progId="Equation.3">
                  <p:embed/>
                </p:oleObj>
              </mc:Choice>
              <mc:Fallback>
                <p:oleObj name="" r:id="rId1" imgW="1777365" imgH="154876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628775"/>
                        <a:ext cx="4041775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6"/>
          <p:cNvGraphicFramePr>
            <a:graphicFrameLocks noChangeAspect="1"/>
          </p:cNvGraphicFramePr>
          <p:nvPr/>
        </p:nvGraphicFramePr>
        <p:xfrm>
          <a:off x="4572000" y="1700213"/>
          <a:ext cx="3811588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" r:id="rId3" imgW="2094865" imgH="1269365" progId="Equation.3">
                  <p:embed/>
                </p:oleObj>
              </mc:Choice>
              <mc:Fallback>
                <p:oleObj name="" r:id="rId3" imgW="2094865" imgH="1269365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700213"/>
                        <a:ext cx="3811588" cy="230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7"/>
          <p:cNvGrpSpPr>
            <a:grpSpLocks noChangeAspect="1"/>
          </p:cNvGrpSpPr>
          <p:nvPr/>
        </p:nvGrpSpPr>
        <p:grpSpPr bwMode="auto">
          <a:xfrm>
            <a:off x="466725" y="4149725"/>
            <a:ext cx="7796213" cy="2644775"/>
            <a:chOff x="0" y="0"/>
            <a:chExt cx="12276" cy="4166"/>
          </a:xfrm>
        </p:grpSpPr>
        <p:pic>
          <p:nvPicPr>
            <p:cNvPr id="6152" name="Picture 8" descr="未命名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2276" cy="2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153" name="Picture 9" descr="未命名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7" y="2268"/>
              <a:ext cx="10870" cy="1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5148263" y="246063"/>
            <a:ext cx="31686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13.3  实数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95288" y="2349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七.</a:t>
            </a:r>
            <a:r>
              <a:rPr lang="zh-CN" altLang="en-US" sz="2400" b="1">
                <a:sym typeface="黑体" panose="02010609060101010101" pitchFamily="49" charset="-122"/>
              </a:rPr>
              <a:t>本章教材内容分析</a:t>
            </a:r>
            <a:endParaRPr lang="zh-CN" altLang="en-US" b="1">
              <a:sym typeface="黑体" panose="02010609060101010101" pitchFamily="49" charset="-122"/>
            </a:endParaRP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07950" y="1052513"/>
            <a:ext cx="8712200" cy="301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3.适当介绍勾股定理，尝试着让学生在数轴上找一些无理点. 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（将数学活动1提前。）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endParaRPr lang="zh-CN" altLang="en-US" sz="2400" b="1" i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4.在实际操作的基础上，让学生体会实数与数轴上的点的一一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对应关系 .及平面直角坐标系中的点与有序实数对的一一对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应关系.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5.有关实数计算的教学,需要掌控好尺度.</a:t>
            </a:r>
            <a:endParaRPr lang="zh-CN" altLang="en-US" sz="2400" b="1"/>
          </a:p>
        </p:txBody>
      </p:sp>
      <p:pic>
        <p:nvPicPr>
          <p:cNvPr id="29701" name="Picture 5" descr="00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200" y="4221163"/>
            <a:ext cx="5170488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97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97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97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7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7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5148263" y="246063"/>
            <a:ext cx="31686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13.3  实数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95288" y="2349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七.</a:t>
            </a:r>
            <a:r>
              <a:rPr lang="zh-CN" altLang="en-US" sz="2400" b="1">
                <a:sym typeface="黑体" panose="02010609060101010101" pitchFamily="49" charset="-122"/>
              </a:rPr>
              <a:t>本章教材内容分析</a:t>
            </a:r>
            <a:endParaRPr lang="zh-CN" altLang="en-US" b="1">
              <a:sym typeface="黑体" panose="02010609060101010101" pitchFamily="49" charset="-122"/>
            </a:endParaRPr>
          </a:p>
        </p:txBody>
      </p:sp>
      <p:pic>
        <p:nvPicPr>
          <p:cNvPr id="30724" name="Picture 4" descr="未命名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127125"/>
            <a:ext cx="8721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5" descr="未命名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19350"/>
            <a:ext cx="7054850" cy="331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382588" y="2730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八.几点教学建议</a:t>
            </a:r>
            <a:endParaRPr lang="zh-CN" altLang="en-US"/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95288" y="908050"/>
            <a:ext cx="5080000" cy="118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1.加强与实际的联系</a:t>
            </a:r>
            <a:endParaRPr lang="zh-CN" altLang="en-US" sz="2400" b="1" i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2.加强知识间的联系</a:t>
            </a:r>
            <a:endParaRPr lang="zh-CN" altLang="en-US" sz="2400" b="1"/>
          </a:p>
        </p:txBody>
      </p:sp>
      <p:graphicFrame>
        <p:nvGraphicFramePr>
          <p:cNvPr id="31748" name="Group 4"/>
          <p:cNvGraphicFramePr>
            <a:graphicFrameLocks noGrp="1"/>
          </p:cNvGraphicFramePr>
          <p:nvPr/>
        </p:nvGraphicFramePr>
        <p:xfrm>
          <a:off x="755650" y="2276475"/>
          <a:ext cx="7316788" cy="4257675"/>
        </p:xfrm>
        <a:graphic>
          <a:graphicData uri="http://schemas.openxmlformats.org/drawingml/2006/table">
            <a:tbl>
              <a:tblPr/>
              <a:tblGrid>
                <a:gridCol w="1622425"/>
                <a:gridCol w="2943225"/>
                <a:gridCol w="2751138"/>
              </a:tblGrid>
              <a:tr h="72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        类型</a:t>
                      </a:r>
                      <a:endParaRPr kumimoji="0" lang="zh-CN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项目</a:t>
                      </a: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平方根</a:t>
                      </a:r>
                      <a:endParaRPr kumimoji="0" 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立方根</a:t>
                      </a:r>
                      <a:endParaRPr kumimoji="0" 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被开方数</a:t>
                      </a:r>
                      <a:endParaRPr kumimoji="0" 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非负数</a:t>
                      </a:r>
                      <a:endParaRPr kumimoji="0" 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任意实数</a:t>
                      </a:r>
                      <a:endParaRPr kumimoji="0" 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符号表示</a:t>
                      </a:r>
                      <a:endParaRPr kumimoji="0" 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7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性质</a:t>
                      </a:r>
                      <a:endParaRPr kumimoji="0" 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一个正数有两个平方根，且互为相反数；</a:t>
                      </a:r>
                      <a:endParaRPr kumimoji="0" 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零的平方根为零；</a:t>
                      </a:r>
                      <a:endParaRPr kumimoji="0" 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负数没有平方根；</a:t>
                      </a:r>
                      <a:endParaRPr kumimoji="0" 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一个正数有一个正的立方根；</a:t>
                      </a:r>
                      <a:endParaRPr kumimoji="0" 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一个负数有一个负的立方根；</a:t>
                      </a:r>
                      <a:endParaRPr kumimoji="0" 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零的立方根是零；</a:t>
                      </a:r>
                      <a:endParaRPr kumimoji="0" 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430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重要结论</a:t>
                      </a:r>
                      <a:endParaRPr kumimoji="0" lang="zh-CN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2" name="Group 30"/>
          <p:cNvGrpSpPr/>
          <p:nvPr/>
        </p:nvGrpSpPr>
        <p:grpSpPr bwMode="auto">
          <a:xfrm>
            <a:off x="2555875" y="3573463"/>
            <a:ext cx="4895850" cy="2951162"/>
            <a:chOff x="0" y="0"/>
            <a:chExt cx="7710" cy="4648"/>
          </a:xfrm>
        </p:grpSpPr>
        <p:pic>
          <p:nvPicPr>
            <p:cNvPr id="32799" name="Picture 59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43" y="78"/>
              <a:ext cx="1137" cy="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800" name="Picture 60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58" y="0"/>
              <a:ext cx="1159" cy="8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801" name="Picture 6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722"/>
              <a:ext cx="3742" cy="19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802" name="Picture 62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2" y="2496"/>
              <a:ext cx="2409" cy="18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250825" y="981075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76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3.留给学生探索交流的空间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50825" y="1557338"/>
            <a:ext cx="6769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76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4.适当发挥计算器的作用，加强估算能力的培养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23850" y="2133600"/>
            <a:ext cx="8640763" cy="447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76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5.把握好教学要求</a:t>
            </a:r>
            <a:endParaRPr lang="zh-CN" altLang="en-US" sz="2400" b="1">
              <a:latin typeface="Times New Roman" panose="02020603050405020304" pitchFamily="18" charset="0"/>
              <a:cs typeface="Times New Roman" panose="02020603050405020304" pitchFamily="18" charset="0"/>
              <a:sym typeface="Times New Roman" panose="02020603050405020304" pitchFamily="18" charset="0"/>
            </a:endParaRPr>
          </a:p>
          <a:p>
            <a:pPr eaLnBrk="1" hangingPunct="1"/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本章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对于某些内容采用提前渗透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逐步提高的编写方式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: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 (1)本章将点的坐标扩展到实数范围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建立点与有序实数对的一一对应关系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为后续学习函数的图像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函数与方程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不等式的关系等打下了基础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 (2)本章通过一个例题学习实数的简单运算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.(p85,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例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2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）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为说明有理数的运算法则和运算性质等在实数范围内仍成立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而关于实数的运算在后面的二次根式一章中还要继续研究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此处不必过难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 (3)为了让学生更好地理解数轴上表示无理数的点的存在性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本章涉及到了勾股定理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这个内容后面还会专门再学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,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此处仅让学生了解即可</a:t>
            </a:r>
            <a:r>
              <a:rPr lang="zh-CN" altLang="en-US" sz="2400" b="1"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.</a:t>
            </a:r>
            <a:endParaRPr lang="zh-CN" altLang="en-US" sz="2400" b="1"/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82588" y="2730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八.几点教学建议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ldLvl="0" autoUpdateAnimBg="0"/>
      <p:bldP spid="32772" grpId="0" bldLvl="0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382588" y="2730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九.知识要点及参考例题</a:t>
            </a:r>
            <a:endParaRPr lang="zh-CN" altLang="en-US" sz="2400" b="1">
              <a:latin typeface="黑体" panose="02010609060101010101" pitchFamily="49" charset="-122"/>
              <a:sym typeface="黑体" panose="02010609060101010101" pitchFamily="49" charset="-122"/>
            </a:endParaRPr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755650" y="1268413"/>
            <a:ext cx="5080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每个小节分三个部分进行：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知识要点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ym typeface="宋体" panose="02010600030101010101" pitchFamily="2" charset="-122"/>
              </a:rPr>
              <a:t>参考例题</a:t>
            </a:r>
            <a:endParaRPr lang="zh-CN" altLang="en-US" sz="2400" b="1">
              <a:sym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sym typeface="宋体" panose="02010600030101010101" pitchFamily="2" charset="-122"/>
              </a:rPr>
              <a:t>拓展练习</a:t>
            </a:r>
            <a:endParaRPr lang="zh-CN" altLang="en-US" sz="2400" b="1">
              <a:sym typeface="宋体" panose="02010600030101010101" pitchFamily="2" charset="-122"/>
            </a:endParaRP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411480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" r:id="rId1" imgW="916305" imgH="215900" progId="Equation.3">
                  <p:embed/>
                </p:oleObj>
              </mc:Choice>
              <mc:Fallback>
                <p:oleObj name="" r:id="rId1" imgW="916305" imgH="2159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173" name="Picture 5" descr="China_bjx_445">
            <a:hlinkClick r:id="rId3" action="ppaction://hlinkfile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3100" y="6032500"/>
            <a:ext cx="758825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ldLvl="0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460375" y="2603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十.相关课题学习材料</a:t>
            </a:r>
            <a:endParaRPr lang="zh-CN" altLang="en-US" sz="2400" b="1">
              <a:latin typeface="黑体" panose="02010609060101010101" pitchFamily="49" charset="-122"/>
              <a:sym typeface="黑体" panose="02010609060101010101" pitchFamily="49" charset="-122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250825" y="836613"/>
            <a:ext cx="50800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sz="2400" b="1">
                <a:latin typeface="宋体" panose="02010600030101010101" pitchFamily="2" charset="-122"/>
                <a:sym typeface="黑体" panose="02010609060101010101" pitchFamily="49" charset="-122"/>
              </a:rPr>
              <a:t>专题一 数形结合思想的应用</a:t>
            </a:r>
            <a:endParaRPr lang="zh-CN" sz="2400" b="1">
              <a:latin typeface="宋体" panose="02010600030101010101" pitchFamily="2" charset="-122"/>
            </a:endParaRPr>
          </a:p>
        </p:txBody>
      </p:sp>
      <p:grpSp>
        <p:nvGrpSpPr>
          <p:cNvPr id="2" name="Group 4"/>
          <p:cNvGrpSpPr/>
          <p:nvPr/>
        </p:nvGrpSpPr>
        <p:grpSpPr bwMode="auto">
          <a:xfrm>
            <a:off x="250825" y="1557338"/>
            <a:ext cx="7927975" cy="508000"/>
            <a:chOff x="0" y="0"/>
            <a:chExt cx="12483" cy="800"/>
          </a:xfrm>
        </p:grpSpPr>
        <p:sp>
          <p:nvSpPr>
            <p:cNvPr id="8203" name="Text Box 5"/>
            <p:cNvSpPr txBox="1">
              <a:spLocks noChangeArrowheads="1"/>
            </p:cNvSpPr>
            <p:nvPr/>
          </p:nvSpPr>
          <p:spPr bwMode="auto">
            <a:xfrm>
              <a:off x="0" y="59"/>
              <a:ext cx="11825" cy="7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1.实数a,b在数轴上的位置如图所示，请化简：</a:t>
              </a:r>
              <a:endParaRPr lang="zh-CN" altLang="en-US" sz="2400" b="1"/>
            </a:p>
          </p:txBody>
        </p:sp>
        <p:graphicFrame>
          <p:nvGraphicFramePr>
            <p:cNvPr id="8194" name="Object 6" descr="AA93B2FD0A424d0d81EAA859EF85598F# #嵌入式对象97"/>
            <p:cNvGraphicFramePr>
              <a:graphicFrameLocks noChangeAspect="1"/>
            </p:cNvGraphicFramePr>
            <p:nvPr/>
          </p:nvGraphicFramePr>
          <p:xfrm>
            <a:off x="9735" y="0"/>
            <a:ext cx="2749" cy="80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04" name="" r:id="rId1" imgW="1007745" imgH="293370" progId="Equation.3">
                    <p:embed/>
                  </p:oleObj>
                </mc:Choice>
                <mc:Fallback>
                  <p:oleObj name="" r:id="rId1" imgW="1007745" imgH="293370" progId="Equation.3">
                    <p:embed/>
                    <p:pic>
                      <p:nvPicPr>
                        <p:cNvPr id="0" name="Object 6" descr="AA93B2FD0A424d0d81EAA859EF85598F# #嵌入式对象9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735" y="0"/>
                          <a:ext cx="2749" cy="80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pic>
        <p:nvPicPr>
          <p:cNvPr id="34823" name="Picture 7" descr="3579AFDE093A42059F868214F9CD3ABA# #嵌入式对象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2420938"/>
            <a:ext cx="4283075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8"/>
          <p:cNvGrpSpPr/>
          <p:nvPr/>
        </p:nvGrpSpPr>
        <p:grpSpPr bwMode="auto">
          <a:xfrm>
            <a:off x="323850" y="3357563"/>
            <a:ext cx="8929688" cy="1322387"/>
            <a:chOff x="0" y="0"/>
            <a:chExt cx="14062" cy="2081"/>
          </a:xfrm>
        </p:grpSpPr>
        <p:sp>
          <p:nvSpPr>
            <p:cNvPr id="8201" name="Text Box 9"/>
            <p:cNvSpPr txBox="1">
              <a:spLocks noChangeArrowheads="1"/>
            </p:cNvSpPr>
            <p:nvPr/>
          </p:nvSpPr>
          <p:spPr bwMode="auto">
            <a:xfrm>
              <a:off x="0" y="209"/>
              <a:ext cx="14063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2．实数a在数轴上的位置如图所示，则            的大小</a:t>
              </a:r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  <a:p>
              <a:pPr eaLnBrk="1" hangingPunct="1"/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  <a:p>
              <a:pPr eaLnBrk="1" hangingPunct="1"/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  关系是：</a:t>
              </a:r>
              <a:r>
                <a:rPr lang="zh-CN" altLang="en-US" sz="2400" b="1" u="sng">
                  <a:latin typeface="宋体" panose="02010600030101010101" pitchFamily="2" charset="-122"/>
                  <a:sym typeface="宋体" panose="02010600030101010101" pitchFamily="2" charset="-122"/>
                </a:rPr>
                <a:t>               </a:t>
              </a:r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；</a:t>
              </a:r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pic>
          <p:nvPicPr>
            <p:cNvPr id="8202" name="Picture 10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03" y="0"/>
              <a:ext cx="2609" cy="1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34827" name="Picture 11" descr="981451D38B7B4841A0CD508ED6D0D3D2# #嵌入式对象10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5086350"/>
            <a:ext cx="4319588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ldLvl="0" autoUpdateAnimBg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396875" y="1052513"/>
            <a:ext cx="3535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</a:rPr>
              <a:t>专题二  非负数及其应用</a:t>
            </a:r>
            <a:endParaRPr lang="zh-CN" altLang="en-US" sz="2400">
              <a:latin typeface="宋体" panose="02010600030101010101" pitchFamily="2" charset="-122"/>
            </a:endParaRP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4448175" y="3246438"/>
            <a:ext cx="2476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 </a:t>
            </a:r>
            <a:endParaRPr lang="zh-CN" altLang="en-US"/>
          </a:p>
        </p:txBody>
      </p:sp>
      <p:pic>
        <p:nvPicPr>
          <p:cNvPr id="35844" name="Picture 4" descr="未命名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773238"/>
            <a:ext cx="9117013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460375" y="2603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十.相关课题学习材料</a:t>
            </a:r>
            <a:endParaRPr lang="zh-CN" altLang="en-US" sz="2400" b="1">
              <a:latin typeface="黑体" panose="02010609060101010101" pitchFamily="49" charset="-122"/>
              <a:sym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79388" y="1125538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1．本章知识的内在结构如下图所示：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179388" y="2603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二.知识结构框图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9220" name="Picture 4" descr="7EA479BFF5D349a38AAE00338CB6AEE7# #嵌入式对象1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851025"/>
            <a:ext cx="4679950" cy="150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23850" y="3573463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2．本章知识的展开顺序如下图所示：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pic>
        <p:nvPicPr>
          <p:cNvPr id="9222" name="Picture 6" descr="5E548092B8F34bdc82388BD52C6F167F# #嵌入式对象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4294188"/>
            <a:ext cx="5480050" cy="18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 autoUpdateAnimBg="0"/>
      <p:bldP spid="9221" grpId="0" bldLvl="0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252413" y="909638"/>
            <a:ext cx="3230562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宋体" panose="02010600030101010101" pitchFamily="2" charset="-122"/>
              </a:rPr>
              <a:t>专题三  方根性质探究</a:t>
            </a:r>
            <a:endParaRPr lang="zh-CN" altLang="en-US" sz="2400" b="1">
              <a:latin typeface="宋体" panose="02010600030101010101" pitchFamily="2" charset="-122"/>
            </a:endParaRPr>
          </a:p>
        </p:txBody>
      </p:sp>
      <p:pic>
        <p:nvPicPr>
          <p:cNvPr id="36867" name="Picture 3" descr="未命名0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0" y="1989138"/>
            <a:ext cx="8863013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460375" y="2603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十.相关课题学习材料</a:t>
            </a:r>
            <a:endParaRPr lang="zh-CN" altLang="en-US" sz="2400" b="1">
              <a:latin typeface="黑体" panose="02010609060101010101" pitchFamily="49" charset="-122"/>
              <a:sym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44488" y="2603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三.课程学习目标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50825" y="1196975"/>
            <a:ext cx="8353425" cy="374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en-US" sz="2400" b="1">
                <a:latin typeface="宋体" panose="02010600030101010101" pitchFamily="2" charset="-122"/>
                <a:sym typeface="Times New Roman" panose="02020603050405020304" pitchFamily="18" charset="0"/>
              </a:rPr>
              <a:t>1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．了解算术平方根、平方根、立方根的概念，会用根号表   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  示数的平方根、立方根；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en-US" sz="2400" b="1">
                <a:latin typeface="宋体" panose="02010600030101010101" pitchFamily="2" charset="-122"/>
                <a:sym typeface="Times New Roman" panose="02020603050405020304" pitchFamily="18" charset="0"/>
              </a:rPr>
              <a:t>2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．了解开方与乘方互为逆运算，会用平方运算求某些非负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  数的平方根，会用立方运算求某些数的立方根，会用计    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  算器求平方根和立方根；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r>
              <a:rPr lang="zh-CN" altLang="en-US" sz="2400" b="1">
                <a:latin typeface="宋体" panose="02010600030101010101" pitchFamily="2" charset="-122"/>
                <a:sym typeface="Times New Roman" panose="02020603050405020304" pitchFamily="18" charset="0"/>
              </a:rPr>
              <a:t>3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．了解无理数和实数的概念，知道实数与数轴上的点一一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  对应，有序实数对与平面上的点一一对应；了解数的范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  围由有理数扩大到实数后，概念、运算等的一致性及其  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   发展变化；</a:t>
            </a:r>
            <a:endParaRPr lang="zh-CN" altLang="en-US" sz="2400" b="1">
              <a:latin typeface="宋体" panose="02010600030101010101" pitchFamily="2" charset="-122"/>
              <a:sym typeface="Times New Roman" panose="02020603050405020304" pitchFamily="18" charset="0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Times New Roman" panose="02020603050405020304" pitchFamily="18" charset="0"/>
              </a:rPr>
              <a:t> 4．能用有理数估计一个无理数的大致范围．</a:t>
            </a:r>
            <a:endParaRPr lang="zh-CN" altLang="en-US" sz="24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95288" y="260350"/>
            <a:ext cx="2400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ym typeface="宋体" panose="02010600030101010101" pitchFamily="2" charset="-122"/>
              </a:rPr>
              <a:t>四.本章中考要求</a:t>
            </a:r>
            <a:endParaRPr lang="zh-CN" altLang="en-US" sz="2400" b="1">
              <a:sym typeface="宋体" panose="02010600030101010101" pitchFamily="2" charset="-122"/>
            </a:endParaRPr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-23813" y="681038"/>
          <a:ext cx="9337676" cy="6203950"/>
        </p:xfrm>
        <a:graphic>
          <a:graphicData uri="http://schemas.openxmlformats.org/drawingml/2006/table">
            <a:tbl>
              <a:tblPr/>
              <a:tblGrid>
                <a:gridCol w="2357438"/>
                <a:gridCol w="2312988"/>
                <a:gridCol w="2314575"/>
                <a:gridCol w="2352675"/>
              </a:tblGrid>
              <a:tr h="347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知识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考试水平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cPr/>
                </a:tc>
                <a:tc hMerge="1">
                  <a:tcPr/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基本要求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略高要求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较高要求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无理数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了解无理数的概念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会用有理数估计一个无理数的大致范围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15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平方根及算术平方根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了解平方根及算术平方根的概念，会用根号表示非负数的平方根及算术平方根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会用平方运算求某些非负数的平方根，会用计算器求平方根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27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立方根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会用根号表示数的立方根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会用立方运算求某些数的立方根，会用计算器求立方根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实数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了解实数的概念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会进行简单的实数运算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6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二次根式及其性质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了解二次根式的概念，会确定二次根式有意义的条件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会利用二次根式的性质进行化简；能根据二次根式的性质对代数式作简单变形，在特定条件下，确定字母的值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60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二次根式的化简和运算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理解二次根式加、减、乘、除运算法则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宋体" panose="02010600030101010101" pitchFamily="2" charset="-122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会进行二次根式的化简，会进行二次根式的混合运算（二次根式的个数不超过三个；不要求分母有理化）</a:t>
                      </a:r>
                      <a:endParaRPr kumimoji="0" lang="zh-CN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宋体" panose="02010600030101010101" pitchFamily="2" charset="-122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12" name="椭圆 105"/>
          <p:cNvSpPr>
            <a:spLocks noChangeArrowheads="1"/>
          </p:cNvSpPr>
          <p:nvPr/>
        </p:nvSpPr>
        <p:spPr bwMode="auto">
          <a:xfrm>
            <a:off x="2428875" y="785813"/>
            <a:ext cx="4643438" cy="714375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lang="zh-CN" altLang="en-US" sz="4400">
              <a:solidFill>
                <a:srgbClr val="FFFFD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五.本章重点、难点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42875" y="1928813"/>
            <a:ext cx="835183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1</a:t>
            </a:r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．本章的重点是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sym typeface="Times New Roman" panose="02020603050405020304" pitchFamily="18" charset="0"/>
              </a:rPr>
              <a:t>算术平方根和平方根的概念和求法.</a:t>
            </a:r>
            <a:endParaRPr lang="zh-CN" altLang="en-US" sz="2800" b="1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14313" y="3143250"/>
            <a:ext cx="8208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2</a:t>
            </a:r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．本章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的</a:t>
            </a:r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难点是</a:t>
            </a:r>
            <a:r>
              <a:rPr lang="zh-CN" altLang="en-US" sz="2800" b="1">
                <a:solidFill>
                  <a:srgbClr val="FF0000"/>
                </a:solidFill>
                <a:latin typeface="宋体" panose="02010600030101010101" pitchFamily="2" charset="-122"/>
                <a:sym typeface="Times New Roman" panose="02020603050405020304" pitchFamily="18" charset="0"/>
              </a:rPr>
              <a:t>平方根和实数的概念．</a:t>
            </a:r>
            <a:endParaRPr lang="zh-CN" altLang="en-US" sz="2800" b="1">
              <a:solidFill>
                <a:srgbClr val="FF0000"/>
              </a:solidFill>
              <a:latin typeface="宋体" panose="02010600030101010101" pitchFamily="2" charset="-122"/>
              <a:sym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ldLvl="0" autoUpdateAnimBg="0"/>
      <p:bldP spid="12292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398463" y="2603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六.本章课时安排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50825" y="1339850"/>
            <a:ext cx="8786813" cy="2652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本章教学时间约需8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课时，具体分配如下（仅供参考）：</a:t>
            </a:r>
            <a:endParaRPr lang="zh-CN" altLang="en-US" sz="2800" b="1">
              <a:latin typeface="宋体" panose="02010600030101010101" pitchFamily="2" charset="-122"/>
              <a:sym typeface="Times New Roman" panose="02020603050405020304" pitchFamily="18" charset="0"/>
            </a:endParaRPr>
          </a:p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3</a:t>
            </a:r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．1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　平方根　　　</a:t>
            </a:r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      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     </a:t>
            </a:r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3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课时</a:t>
            </a:r>
            <a:endParaRPr lang="zh-CN" altLang="en-US" sz="2800" b="1">
              <a:latin typeface="宋体" panose="02010600030101010101" pitchFamily="2" charset="-122"/>
              <a:sym typeface="Times New Roman" panose="02020603050405020304" pitchFamily="18" charset="0"/>
            </a:endParaRPr>
          </a:p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3</a:t>
            </a:r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．2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 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立方根                </a:t>
            </a:r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课时</a:t>
            </a:r>
            <a:endParaRPr lang="zh-CN" altLang="en-US" sz="2800" b="1">
              <a:latin typeface="宋体" panose="02010600030101010101" pitchFamily="2" charset="-122"/>
              <a:sym typeface="Times New Roman" panose="02020603050405020304" pitchFamily="18" charset="0"/>
            </a:endParaRPr>
          </a:p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1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3</a:t>
            </a:r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．3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　实数</a:t>
            </a:r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 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　　　　　　　　　</a:t>
            </a:r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2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课时</a:t>
            </a:r>
            <a:endParaRPr lang="zh-CN" altLang="en-US" sz="2800" b="1">
              <a:latin typeface="宋体" panose="02010600030101010101" pitchFamily="2" charset="-122"/>
              <a:sym typeface="Times New Roman" panose="02020603050405020304" pitchFamily="18" charset="0"/>
            </a:endParaRPr>
          </a:p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数学活动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小</a:t>
            </a:r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结             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            </a:t>
            </a:r>
            <a:r>
              <a:rPr lang="zh-CN" altLang="en-US" sz="2800" b="1">
                <a:latin typeface="宋体" panose="02010600030101010101" pitchFamily="2" charset="-122"/>
                <a:sym typeface="Times New Roman" panose="02020603050405020304" pitchFamily="18" charset="0"/>
              </a:rPr>
              <a:t> 1</a:t>
            </a:r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课时　</a:t>
            </a:r>
            <a:endParaRPr lang="zh-CN" altLang="en-US" sz="2800" b="1">
              <a:latin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395288" y="2349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七.</a:t>
            </a:r>
            <a:r>
              <a:rPr lang="zh-CN" altLang="en-US" sz="2400" b="1">
                <a:sym typeface="黑体" panose="02010609060101010101" pitchFamily="49" charset="-122"/>
              </a:rPr>
              <a:t>本章教材内容分析</a:t>
            </a:r>
            <a:endParaRPr lang="zh-CN" altLang="en-US" sz="2400" b="1">
              <a:sym typeface="黑体" panose="02010609060101010101" pitchFamily="49" charset="-122"/>
            </a:endParaRP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79388" y="909638"/>
            <a:ext cx="30972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13.1 平方根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250825" y="1849438"/>
            <a:ext cx="864235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1．平方根与算术平方根的区别和联系：</a:t>
            </a:r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endParaRPr lang="zh-CN" altLang="en-US" sz="24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区别：</a:t>
            </a:r>
            <a:r>
              <a:rPr lang="zh-CN" altLang="en-US" sz="2400" b="1">
                <a:solidFill>
                  <a:srgbClr val="0000FF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(1)定义不同；(2)个数不同；(3)表示方法不同.</a:t>
            </a:r>
            <a:endParaRPr lang="zh-CN" altLang="en-US" sz="2400" b="1">
              <a:solidFill>
                <a:srgbClr val="0000FF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endParaRPr lang="zh-CN" altLang="en-US" sz="2400" b="1">
              <a:solidFill>
                <a:srgbClr val="FFFF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 联系：</a:t>
            </a:r>
            <a:r>
              <a:rPr lang="zh-CN" altLang="en-US" sz="2400" b="1">
                <a:solidFill>
                  <a:srgbClr val="CC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(1)具有包含关系；(2)存在条件相同；(3)0的平方根、</a:t>
            </a:r>
            <a:endParaRPr lang="zh-CN" altLang="en-US" sz="2400" b="1">
              <a:solidFill>
                <a:srgbClr val="CC33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solidFill>
                  <a:srgbClr val="CC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</a:t>
            </a:r>
            <a:endParaRPr lang="zh-CN" altLang="en-US" sz="2400" b="1">
              <a:solidFill>
                <a:srgbClr val="CC33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solidFill>
                  <a:srgbClr val="CC33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          算术平方根均为0.</a:t>
            </a:r>
            <a:endParaRPr lang="zh-CN" altLang="en-US" sz="2400" b="1">
              <a:solidFill>
                <a:srgbClr val="CC3300"/>
              </a:solidFill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4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395288" y="234950"/>
            <a:ext cx="508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黑体" panose="02010609060101010101" pitchFamily="49" charset="-122"/>
                <a:sym typeface="黑体" panose="02010609060101010101" pitchFamily="49" charset="-122"/>
              </a:rPr>
              <a:t>七.</a:t>
            </a:r>
            <a:r>
              <a:rPr lang="zh-CN" altLang="en-US" sz="2400" b="1">
                <a:sym typeface="黑体" panose="02010609060101010101" pitchFamily="49" charset="-122"/>
              </a:rPr>
              <a:t>本章教材内容分析</a:t>
            </a:r>
            <a:endParaRPr lang="zh-CN" altLang="en-US" sz="2400" b="1">
              <a:sym typeface="黑体" panose="02010609060101010101" pitchFamily="49" charset="-122"/>
            </a:endParaRP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2032000" y="2678113"/>
            <a:ext cx="5080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1200" b="1">
                <a:latin typeface="宋体" panose="02010600030101010101" pitchFamily="2" charset="-122"/>
                <a:sym typeface="宋体" panose="02010600030101010101" pitchFamily="2" charset="-122"/>
              </a:rPr>
              <a:t>  </a:t>
            </a:r>
            <a:endParaRPr lang="zh-CN" altLang="en-US"/>
          </a:p>
        </p:txBody>
      </p:sp>
      <p:grpSp>
        <p:nvGrpSpPr>
          <p:cNvPr id="2" name="Group 4"/>
          <p:cNvGrpSpPr/>
          <p:nvPr/>
        </p:nvGrpSpPr>
        <p:grpSpPr bwMode="auto">
          <a:xfrm>
            <a:off x="179388" y="1374775"/>
            <a:ext cx="8137525" cy="1189038"/>
            <a:chOff x="0" y="0"/>
            <a:chExt cx="12814" cy="1872"/>
          </a:xfrm>
        </p:grpSpPr>
        <p:sp>
          <p:nvSpPr>
            <p:cNvPr id="1040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12814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例1.求下列各数的算术平方根：</a:t>
              </a:r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  <a:p>
              <a:pPr eaLnBrk="1" hangingPunct="1"/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  <a:p>
              <a:pPr eaLnBrk="1" hangingPunct="1"/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（1）100  （2）0.0001  （3）     </a:t>
              </a:r>
              <a:r>
                <a:rPr lang="zh-CN" altLang="en-US" sz="2400" b="1">
                  <a:sym typeface="宋体" panose="02010600030101010101" pitchFamily="2" charset="-122"/>
                </a:rPr>
                <a:t>（4）</a:t>
              </a:r>
              <a:endParaRPr lang="zh-CN" altLang="en-US" sz="2400" b="1">
                <a:sym typeface="宋体" panose="02010600030101010101" pitchFamily="2" charset="-122"/>
              </a:endParaRPr>
            </a:p>
          </p:txBody>
        </p:sp>
        <p:pic>
          <p:nvPicPr>
            <p:cNvPr id="1041" name="Picture 6"/>
            <p:cNvPicPr>
              <a:picLocks noChangeArrowheads="1"/>
            </p:cNvPicPr>
            <p:nvPr/>
          </p:nvPicPr>
          <p:blipFill>
            <a:blip r:embed="rId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90" y="1169"/>
              <a:ext cx="907" cy="6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42" name="Picture 7"/>
            <p:cNvPicPr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73" y="1039"/>
              <a:ext cx="1247" cy="7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250825" y="2636838"/>
            <a:ext cx="381635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 sz="1200" b="1">
              <a:latin typeface="宋体" panose="02010600030101010101" pitchFamily="2" charset="-122"/>
              <a:sym typeface="宋体" panose="02010600030101010101" pitchFamily="2" charset="-122"/>
            </a:endParaRPr>
          </a:p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宋体" panose="02010600030101010101" pitchFamily="2" charset="-122"/>
                <a:sym typeface="宋体" panose="02010600030101010101" pitchFamily="2" charset="-122"/>
              </a:rPr>
              <a:t>注意：</a:t>
            </a:r>
            <a:r>
              <a:rPr lang="zh-CN" altLang="en-US" sz="2400" b="1">
                <a:latin typeface="宋体" panose="02010600030101010101" pitchFamily="2" charset="-122"/>
                <a:sym typeface="宋体" panose="02010600030101010101" pitchFamily="2" charset="-122"/>
              </a:rPr>
              <a:t>①指出书写形式：</a:t>
            </a:r>
            <a:endParaRPr lang="zh-CN" altLang="en-US" sz="2400" b="1"/>
          </a:p>
        </p:txBody>
      </p:sp>
      <p:grpSp>
        <p:nvGrpSpPr>
          <p:cNvPr id="3" name="Group 9"/>
          <p:cNvGrpSpPr/>
          <p:nvPr/>
        </p:nvGrpSpPr>
        <p:grpSpPr bwMode="auto">
          <a:xfrm>
            <a:off x="3924300" y="2852738"/>
            <a:ext cx="3959225" cy="1584325"/>
            <a:chOff x="0" y="0"/>
            <a:chExt cx="6236" cy="2494"/>
          </a:xfrm>
        </p:grpSpPr>
        <p:pic>
          <p:nvPicPr>
            <p:cNvPr id="1036" name="Picture 11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34" y="1247"/>
              <a:ext cx="2302" cy="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037" name="Group 11"/>
            <p:cNvGrpSpPr/>
            <p:nvPr/>
          </p:nvGrpSpPr>
          <p:grpSpPr bwMode="auto">
            <a:xfrm>
              <a:off x="0" y="0"/>
              <a:ext cx="6236" cy="2494"/>
              <a:chOff x="0" y="0"/>
              <a:chExt cx="6236" cy="2494"/>
            </a:xfrm>
          </p:grpSpPr>
          <p:pic>
            <p:nvPicPr>
              <p:cNvPr id="1038" name="Picture 13"/>
              <p:cNvPicPr>
                <a:picLocks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35" y="0"/>
                <a:ext cx="1020" cy="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39" name="Text Box 14"/>
              <p:cNvSpPr txBox="1">
                <a:spLocks noChangeArrowheads="1"/>
              </p:cNvSpPr>
              <p:nvPr/>
            </p:nvSpPr>
            <p:spPr bwMode="auto">
              <a:xfrm>
                <a:off x="0" y="46"/>
                <a:ext cx="6237" cy="244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400" b="1">
                    <a:sym typeface="宋体" panose="02010600030101010101" pitchFamily="2" charset="-122"/>
                  </a:rPr>
                  <a:t>切忌：100=           =10</a:t>
                </a:r>
                <a:endParaRPr lang="zh-CN" altLang="en-US" sz="2400" b="1">
                  <a:sym typeface="宋体" panose="02010600030101010101" pitchFamily="2" charset="-122"/>
                </a:endParaRPr>
              </a:p>
              <a:p>
                <a:pPr eaLnBrk="1" hangingPunct="1"/>
                <a:endParaRPr lang="zh-CN" altLang="en-US" sz="2400" b="1">
                  <a:sym typeface="宋体" panose="02010600030101010101" pitchFamily="2" charset="-122"/>
                </a:endParaRPr>
              </a:p>
              <a:p>
                <a:pPr eaLnBrk="1" hangingPunct="1"/>
                <a:r>
                  <a:rPr lang="zh-CN" altLang="en-US" sz="2400" b="1">
                    <a:sym typeface="宋体" panose="02010600030101010101" pitchFamily="2" charset="-122"/>
                  </a:rPr>
                  <a:t>或：</a:t>
                </a:r>
                <a:endParaRPr lang="zh-CN" altLang="en-US" sz="2400" b="1">
                  <a:sym typeface="宋体" panose="02010600030101010101" pitchFamily="2" charset="-122"/>
                </a:endParaRPr>
              </a:p>
              <a:p>
                <a:pPr eaLnBrk="1" hangingPunct="1"/>
                <a:endParaRPr lang="zh-CN" altLang="en-US" sz="2400"/>
              </a:p>
            </p:txBody>
          </p:sp>
        </p:grpSp>
      </p:grpSp>
      <p:sp>
        <p:nvSpPr>
          <p:cNvPr id="1032" name="Text Box 15"/>
          <p:cNvSpPr txBox="1">
            <a:spLocks noChangeArrowheads="1"/>
          </p:cNvSpPr>
          <p:nvPr/>
        </p:nvSpPr>
        <p:spPr bwMode="auto">
          <a:xfrm>
            <a:off x="5364163" y="261938"/>
            <a:ext cx="3097212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宋体" panose="02010600030101010101" pitchFamily="2" charset="-122"/>
                <a:sym typeface="宋体" panose="02010600030101010101" pitchFamily="2" charset="-122"/>
              </a:rPr>
              <a:t>13.1 平方根</a:t>
            </a:r>
            <a:endParaRPr lang="zh-CN" altLang="en-US" sz="2800" b="1">
              <a:latin typeface="宋体" panose="02010600030101010101" pitchFamily="2" charset="-122"/>
              <a:sym typeface="宋体" panose="02010600030101010101" pitchFamily="2" charset="-122"/>
            </a:endParaRPr>
          </a:p>
        </p:txBody>
      </p:sp>
      <p:sp>
        <p:nvSpPr>
          <p:cNvPr id="1033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grpSp>
        <p:nvGrpSpPr>
          <p:cNvPr id="5" name="Group 16"/>
          <p:cNvGrpSpPr/>
          <p:nvPr/>
        </p:nvGrpSpPr>
        <p:grpSpPr bwMode="auto">
          <a:xfrm>
            <a:off x="827088" y="4581525"/>
            <a:ext cx="6840537" cy="1200150"/>
            <a:chOff x="0" y="0"/>
            <a:chExt cx="6840537" cy="1200329"/>
          </a:xfrm>
        </p:grpSpPr>
        <p:sp>
          <p:nvSpPr>
            <p:cNvPr id="1035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6840537" cy="12003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indent="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  <a:p>
              <a:pPr eaLnBrk="1" hangingPunct="1"/>
              <a:r>
                <a:rPr lang="zh-CN" altLang="en-US" sz="2400" b="1">
                  <a:latin typeface="宋体" panose="02010600030101010101" pitchFamily="2" charset="-122"/>
                  <a:sym typeface="宋体" panose="02010600030101010101" pitchFamily="2" charset="-122"/>
                </a:rPr>
                <a:t>  ②</a:t>
              </a:r>
              <a:r>
                <a:rPr lang="en-US" altLang="zh-CN" sz="2400" b="1">
                  <a:latin typeface="宋体" panose="02010600030101010101" pitchFamily="2" charset="-122"/>
                  <a:sym typeface="宋体" panose="02010600030101010101" pitchFamily="2" charset="-122"/>
                </a:rPr>
                <a:t>    </a:t>
              </a:r>
              <a:r>
                <a:rPr lang="zh-CN" altLang="en-US" sz="2400"/>
                <a:t> 的算术平方根学生容易出错，认为是</a:t>
              </a:r>
              <a:r>
                <a:rPr lang="en-US" altLang="zh-CN" sz="2400"/>
                <a:t>4</a:t>
              </a:r>
              <a:r>
                <a:rPr lang="zh-CN" altLang="en-US" sz="2400"/>
                <a:t>，应该认清楚被开方数</a:t>
              </a:r>
              <a:r>
                <a:rPr lang="en-US" altLang="zh-CN" sz="2400"/>
                <a:t>.</a:t>
              </a:r>
              <a:endParaRPr lang="zh-CN" altLang="en-US" sz="2400" b="1">
                <a:latin typeface="宋体" panose="02010600030101010101" pitchFamily="2" charset="-122"/>
                <a:sym typeface="宋体" panose="02010600030101010101" pitchFamily="2" charset="-122"/>
              </a:endParaRPr>
            </a:p>
          </p:txBody>
        </p:sp>
        <p:graphicFrame>
          <p:nvGraphicFramePr>
            <p:cNvPr id="1026" name="Object 18"/>
            <p:cNvGraphicFramePr>
              <a:graphicFrameLocks noChangeAspect="1"/>
            </p:cNvGraphicFramePr>
            <p:nvPr/>
          </p:nvGraphicFramePr>
          <p:xfrm>
            <a:off x="946924" y="347673"/>
            <a:ext cx="583410" cy="45167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3" name="" r:id="rId5" imgW="297815" imgH="233045" progId="Equation.DSMT4">
                    <p:embed/>
                  </p:oleObj>
                </mc:Choice>
                <mc:Fallback>
                  <p:oleObj name="" r:id="rId5" imgW="297815" imgH="233045" progId="Equation.DSMT4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6924" y="347673"/>
                          <a:ext cx="583410" cy="45167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utoUpdateAnimBg="0"/>
    </p:bldLst>
  </p:timing>
</p:sld>
</file>

<file path=ppt/theme/theme1.xml><?xml version="1.0" encoding="utf-8"?>
<a:theme xmlns:a="http://schemas.openxmlformats.org/drawingml/2006/main" name="glasses">
  <a:themeElements>
    <a:clrScheme name="">
      <a:dk1>
        <a:srgbClr val="000000"/>
      </a:dk1>
      <a:lt1>
        <a:srgbClr val="FFFFD9"/>
      </a:lt1>
      <a:dk2>
        <a:srgbClr val="000000"/>
      </a:dk2>
      <a:lt2>
        <a:srgbClr val="B2B2B2"/>
      </a:lt2>
      <a:accent1>
        <a:srgbClr val="4A89AF"/>
      </a:accent1>
      <a:accent2>
        <a:srgbClr val="2E566E"/>
      </a:accent2>
      <a:accent3>
        <a:srgbClr val="FFFFE9"/>
      </a:accent3>
      <a:accent4>
        <a:srgbClr val="000000"/>
      </a:accent4>
      <a:accent5>
        <a:srgbClr val="B1C4D4"/>
      </a:accent5>
      <a:accent6>
        <a:srgbClr val="294D63"/>
      </a:accent6>
      <a:hlink>
        <a:srgbClr val="777777"/>
      </a:hlink>
      <a:folHlink>
        <a:srgbClr val="69C3F9"/>
      </a:folHlink>
    </a:clrScheme>
    <a:fontScheme name="glass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glass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es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A5384"/>
        </a:accent1>
        <a:accent2>
          <a:srgbClr val="A1B8CA"/>
        </a:accent2>
        <a:accent3>
          <a:srgbClr val="FFFFFF"/>
        </a:accent3>
        <a:accent4>
          <a:srgbClr val="000000"/>
        </a:accent4>
        <a:accent5>
          <a:srgbClr val="ACB3C2"/>
        </a:accent5>
        <a:accent6>
          <a:srgbClr val="91A6B7"/>
        </a:accent6>
        <a:hlink>
          <a:srgbClr val="2A96C0"/>
        </a:hlink>
        <a:folHlink>
          <a:srgbClr val="3E78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es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35C97"/>
        </a:accent1>
        <a:accent2>
          <a:srgbClr val="7295B9"/>
        </a:accent2>
        <a:accent3>
          <a:srgbClr val="FFFFFF"/>
        </a:accent3>
        <a:accent4>
          <a:srgbClr val="000000"/>
        </a:accent4>
        <a:accent5>
          <a:srgbClr val="ACB5C9"/>
        </a:accent5>
        <a:accent6>
          <a:srgbClr val="6787A7"/>
        </a:accent6>
        <a:hlink>
          <a:srgbClr val="2A96C0"/>
        </a:hlink>
        <a:folHlink>
          <a:srgbClr val="707F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es 15">
        <a:dk1>
          <a:srgbClr val="000000"/>
        </a:dk1>
        <a:lt1>
          <a:srgbClr val="FFFFFF"/>
        </a:lt1>
        <a:dk2>
          <a:srgbClr val="FFFFFF"/>
        </a:dk2>
        <a:lt2>
          <a:srgbClr val="C0C0C0"/>
        </a:lt2>
        <a:accent1>
          <a:srgbClr val="3E7AB2"/>
        </a:accent1>
        <a:accent2>
          <a:srgbClr val="7497AB"/>
        </a:accent2>
        <a:accent3>
          <a:srgbClr val="FFFFFF"/>
        </a:accent3>
        <a:accent4>
          <a:srgbClr val="000000"/>
        </a:accent4>
        <a:accent5>
          <a:srgbClr val="AFBED5"/>
        </a:accent5>
        <a:accent6>
          <a:srgbClr val="68889B"/>
        </a:accent6>
        <a:hlink>
          <a:srgbClr val="9EC9EA"/>
        </a:hlink>
        <a:folHlink>
          <a:srgbClr val="E9EA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es 16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FF0000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E70000"/>
        </a:accent6>
        <a:hlink>
          <a:srgbClr val="FF9966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62GF&amp;D003">
  <a:themeElements>
    <a:clrScheme name="">
      <a:dk1>
        <a:srgbClr val="000000"/>
      </a:dk1>
      <a:lt1>
        <a:srgbClr val="FFFFD9"/>
      </a:lt1>
      <a:dk2>
        <a:srgbClr val="000000"/>
      </a:dk2>
      <a:lt2>
        <a:srgbClr val="B2B2B2"/>
      </a:lt2>
      <a:accent1>
        <a:srgbClr val="4A89AF"/>
      </a:accent1>
      <a:accent2>
        <a:srgbClr val="2E566E"/>
      </a:accent2>
      <a:accent3>
        <a:srgbClr val="FFFFE9"/>
      </a:accent3>
      <a:accent4>
        <a:srgbClr val="000000"/>
      </a:accent4>
      <a:accent5>
        <a:srgbClr val="B1C4D4"/>
      </a:accent5>
      <a:accent6>
        <a:srgbClr val="294D63"/>
      </a:accent6>
      <a:hlink>
        <a:srgbClr val="777777"/>
      </a:hlink>
      <a:folHlink>
        <a:srgbClr val="69C3F9"/>
      </a:folHlink>
    </a:clrScheme>
    <a:fontScheme name="1_M62GF&amp;D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M62GF&amp;D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62GF&amp;D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62GF&amp;D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62GF&amp;D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62GF&amp;D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62GF&amp;D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62GF&amp;D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62GF&amp;D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62GF&amp;D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62GF&amp;D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62GF&amp;D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62GF&amp;D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M62GF&amp;D00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A5384"/>
        </a:accent1>
        <a:accent2>
          <a:srgbClr val="A1B8CA"/>
        </a:accent2>
        <a:accent3>
          <a:srgbClr val="FFFFFF"/>
        </a:accent3>
        <a:accent4>
          <a:srgbClr val="000000"/>
        </a:accent4>
        <a:accent5>
          <a:srgbClr val="ACB3C2"/>
        </a:accent5>
        <a:accent6>
          <a:srgbClr val="91A6B7"/>
        </a:accent6>
        <a:hlink>
          <a:srgbClr val="2A96C0"/>
        </a:hlink>
        <a:folHlink>
          <a:srgbClr val="3E78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62GF&amp;D003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35C97"/>
        </a:accent1>
        <a:accent2>
          <a:srgbClr val="7295B9"/>
        </a:accent2>
        <a:accent3>
          <a:srgbClr val="FFFFFF"/>
        </a:accent3>
        <a:accent4>
          <a:srgbClr val="000000"/>
        </a:accent4>
        <a:accent5>
          <a:srgbClr val="ACB5C9"/>
        </a:accent5>
        <a:accent6>
          <a:srgbClr val="6787A7"/>
        </a:accent6>
        <a:hlink>
          <a:srgbClr val="2A96C0"/>
        </a:hlink>
        <a:folHlink>
          <a:srgbClr val="707F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62GF&amp;D003 15">
        <a:dk1>
          <a:srgbClr val="000000"/>
        </a:dk1>
        <a:lt1>
          <a:srgbClr val="FFFFFF"/>
        </a:lt1>
        <a:dk2>
          <a:srgbClr val="FFFFFF"/>
        </a:dk2>
        <a:lt2>
          <a:srgbClr val="C0C0C0"/>
        </a:lt2>
        <a:accent1>
          <a:srgbClr val="3E7AB2"/>
        </a:accent1>
        <a:accent2>
          <a:srgbClr val="7497AB"/>
        </a:accent2>
        <a:accent3>
          <a:srgbClr val="FFFFFF"/>
        </a:accent3>
        <a:accent4>
          <a:srgbClr val="000000"/>
        </a:accent4>
        <a:accent5>
          <a:srgbClr val="AFBED5"/>
        </a:accent5>
        <a:accent6>
          <a:srgbClr val="68889B"/>
        </a:accent6>
        <a:hlink>
          <a:srgbClr val="9EC9EA"/>
        </a:hlink>
        <a:folHlink>
          <a:srgbClr val="E9EA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M62GF&amp;D003 16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FF0000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E70000"/>
        </a:accent6>
        <a:hlink>
          <a:srgbClr val="FF9966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M62GF&amp;D003">
  <a:themeElements>
    <a:clrScheme name="">
      <a:dk1>
        <a:srgbClr val="000000"/>
      </a:dk1>
      <a:lt1>
        <a:srgbClr val="FFFFD9"/>
      </a:lt1>
      <a:dk2>
        <a:srgbClr val="000000"/>
      </a:dk2>
      <a:lt2>
        <a:srgbClr val="B2B2B2"/>
      </a:lt2>
      <a:accent1>
        <a:srgbClr val="4A89AF"/>
      </a:accent1>
      <a:accent2>
        <a:srgbClr val="2E566E"/>
      </a:accent2>
      <a:accent3>
        <a:srgbClr val="FFFFE9"/>
      </a:accent3>
      <a:accent4>
        <a:srgbClr val="000000"/>
      </a:accent4>
      <a:accent5>
        <a:srgbClr val="B1C4D4"/>
      </a:accent5>
      <a:accent6>
        <a:srgbClr val="294D63"/>
      </a:accent6>
      <a:hlink>
        <a:srgbClr val="777777"/>
      </a:hlink>
      <a:folHlink>
        <a:srgbClr val="69C3F9"/>
      </a:folHlink>
    </a:clrScheme>
    <a:fontScheme name="2_M62GF&amp;D00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2_M62GF&amp;D00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62GF&amp;D00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62GF&amp;D00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62GF&amp;D00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62GF&amp;D00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62GF&amp;D00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62GF&amp;D00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62GF&amp;D00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62GF&amp;D00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62GF&amp;D00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62GF&amp;D00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62GF&amp;D00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62GF&amp;D00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A5384"/>
        </a:accent1>
        <a:accent2>
          <a:srgbClr val="A1B8CA"/>
        </a:accent2>
        <a:accent3>
          <a:srgbClr val="FFFFFF"/>
        </a:accent3>
        <a:accent4>
          <a:srgbClr val="000000"/>
        </a:accent4>
        <a:accent5>
          <a:srgbClr val="ACB3C2"/>
        </a:accent5>
        <a:accent6>
          <a:srgbClr val="91A6B7"/>
        </a:accent6>
        <a:hlink>
          <a:srgbClr val="2A96C0"/>
        </a:hlink>
        <a:folHlink>
          <a:srgbClr val="3E78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62GF&amp;D003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35C97"/>
        </a:accent1>
        <a:accent2>
          <a:srgbClr val="7295B9"/>
        </a:accent2>
        <a:accent3>
          <a:srgbClr val="FFFFFF"/>
        </a:accent3>
        <a:accent4>
          <a:srgbClr val="000000"/>
        </a:accent4>
        <a:accent5>
          <a:srgbClr val="ACB5C9"/>
        </a:accent5>
        <a:accent6>
          <a:srgbClr val="6787A7"/>
        </a:accent6>
        <a:hlink>
          <a:srgbClr val="2A96C0"/>
        </a:hlink>
        <a:folHlink>
          <a:srgbClr val="707F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62GF&amp;D003 15">
        <a:dk1>
          <a:srgbClr val="000000"/>
        </a:dk1>
        <a:lt1>
          <a:srgbClr val="FFFFFF"/>
        </a:lt1>
        <a:dk2>
          <a:srgbClr val="FFFFFF"/>
        </a:dk2>
        <a:lt2>
          <a:srgbClr val="C0C0C0"/>
        </a:lt2>
        <a:accent1>
          <a:srgbClr val="3E7AB2"/>
        </a:accent1>
        <a:accent2>
          <a:srgbClr val="7497AB"/>
        </a:accent2>
        <a:accent3>
          <a:srgbClr val="FFFFFF"/>
        </a:accent3>
        <a:accent4>
          <a:srgbClr val="000000"/>
        </a:accent4>
        <a:accent5>
          <a:srgbClr val="AFBED5"/>
        </a:accent5>
        <a:accent6>
          <a:srgbClr val="68889B"/>
        </a:accent6>
        <a:hlink>
          <a:srgbClr val="9EC9EA"/>
        </a:hlink>
        <a:folHlink>
          <a:srgbClr val="E9EA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62GF&amp;D003 16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FF0000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E70000"/>
        </a:accent6>
        <a:hlink>
          <a:srgbClr val="FF9966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glasses">
  <a:themeElements>
    <a:clrScheme name="">
      <a:dk1>
        <a:srgbClr val="000000"/>
      </a:dk1>
      <a:lt1>
        <a:srgbClr val="FFFFD9"/>
      </a:lt1>
      <a:dk2>
        <a:srgbClr val="000000"/>
      </a:dk2>
      <a:lt2>
        <a:srgbClr val="B2B2B2"/>
      </a:lt2>
      <a:accent1>
        <a:srgbClr val="4A89AF"/>
      </a:accent1>
      <a:accent2>
        <a:srgbClr val="2E566E"/>
      </a:accent2>
      <a:accent3>
        <a:srgbClr val="FFFFE9"/>
      </a:accent3>
      <a:accent4>
        <a:srgbClr val="000000"/>
      </a:accent4>
      <a:accent5>
        <a:srgbClr val="B1C4D4"/>
      </a:accent5>
      <a:accent6>
        <a:srgbClr val="294D63"/>
      </a:accent6>
      <a:hlink>
        <a:srgbClr val="777777"/>
      </a:hlink>
      <a:folHlink>
        <a:srgbClr val="69C3F9"/>
      </a:folHlink>
    </a:clrScheme>
    <a:fontScheme name="1_glass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1_glass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ass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ass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ass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ass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ass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glasses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A5384"/>
        </a:accent1>
        <a:accent2>
          <a:srgbClr val="A1B8CA"/>
        </a:accent2>
        <a:accent3>
          <a:srgbClr val="FFFFFF"/>
        </a:accent3>
        <a:accent4>
          <a:srgbClr val="000000"/>
        </a:accent4>
        <a:accent5>
          <a:srgbClr val="ACB3C2"/>
        </a:accent5>
        <a:accent6>
          <a:srgbClr val="91A6B7"/>
        </a:accent6>
        <a:hlink>
          <a:srgbClr val="2A96C0"/>
        </a:hlink>
        <a:folHlink>
          <a:srgbClr val="3E78A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asses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235C97"/>
        </a:accent1>
        <a:accent2>
          <a:srgbClr val="7295B9"/>
        </a:accent2>
        <a:accent3>
          <a:srgbClr val="FFFFFF"/>
        </a:accent3>
        <a:accent4>
          <a:srgbClr val="000000"/>
        </a:accent4>
        <a:accent5>
          <a:srgbClr val="ACB5C9"/>
        </a:accent5>
        <a:accent6>
          <a:srgbClr val="6787A7"/>
        </a:accent6>
        <a:hlink>
          <a:srgbClr val="2A96C0"/>
        </a:hlink>
        <a:folHlink>
          <a:srgbClr val="707F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asses 15">
        <a:dk1>
          <a:srgbClr val="000000"/>
        </a:dk1>
        <a:lt1>
          <a:srgbClr val="FFFFFF"/>
        </a:lt1>
        <a:dk2>
          <a:srgbClr val="FFFFFF"/>
        </a:dk2>
        <a:lt2>
          <a:srgbClr val="C0C0C0"/>
        </a:lt2>
        <a:accent1>
          <a:srgbClr val="3E7AB2"/>
        </a:accent1>
        <a:accent2>
          <a:srgbClr val="7497AB"/>
        </a:accent2>
        <a:accent3>
          <a:srgbClr val="FFFFFF"/>
        </a:accent3>
        <a:accent4>
          <a:srgbClr val="000000"/>
        </a:accent4>
        <a:accent5>
          <a:srgbClr val="AFBED5"/>
        </a:accent5>
        <a:accent6>
          <a:srgbClr val="68889B"/>
        </a:accent6>
        <a:hlink>
          <a:srgbClr val="9EC9EA"/>
        </a:hlink>
        <a:folHlink>
          <a:srgbClr val="E9EAE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glasses 16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FF0000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E70000"/>
        </a:accent6>
        <a:hlink>
          <a:srgbClr val="FF9966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3511</Words>
  <Application>WPS 演示</Application>
  <PresentationFormat>全屏显示(4:3)</PresentationFormat>
  <Paragraphs>406</Paragraphs>
  <Slides>30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8</vt:i4>
      </vt:variant>
      <vt:variant>
        <vt:lpstr>主题</vt:lpstr>
      </vt:variant>
      <vt:variant>
        <vt:i4>4</vt:i4>
      </vt:variant>
      <vt:variant>
        <vt:lpstr>嵌入 OLE 服务器</vt:lpstr>
      </vt:variant>
      <vt:variant>
        <vt:i4>9</vt:i4>
      </vt:variant>
      <vt:variant>
        <vt:lpstr>幻灯片标题</vt:lpstr>
      </vt:variant>
      <vt:variant>
        <vt:i4>30</vt:i4>
      </vt:variant>
    </vt:vector>
  </HeadingPairs>
  <TitlesOfParts>
    <vt:vector size="51" baseType="lpstr">
      <vt:lpstr>Arial</vt:lpstr>
      <vt:lpstr>宋体</vt:lpstr>
      <vt:lpstr>Wingdings</vt:lpstr>
      <vt:lpstr>黑体</vt:lpstr>
      <vt:lpstr>Times New Roman</vt:lpstr>
      <vt:lpstr>微软雅黑</vt:lpstr>
      <vt:lpstr>Arial Unicode MS</vt:lpstr>
      <vt:lpstr>Calibri</vt:lpstr>
      <vt:lpstr>glasses</vt:lpstr>
      <vt:lpstr>1_M62GF&amp;D003</vt:lpstr>
      <vt:lpstr>2_M62GF&amp;D003</vt:lpstr>
      <vt:lpstr>1_glasses</vt:lpstr>
      <vt:lpstr>Equation.DSMT4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实数教材分析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实数教材分析</dc:title>
  <dc:creator>佟铭</dc:creator>
  <cp:lastModifiedBy>似水年华</cp:lastModifiedBy>
  <cp:revision>9</cp:revision>
  <cp:lastPrinted>2411-12-30T00:00:00Z</cp:lastPrinted>
  <dcterms:created xsi:type="dcterms:W3CDTF">2011-07-27T10:32:00Z</dcterms:created>
  <dcterms:modified xsi:type="dcterms:W3CDTF">2020-03-03T04:59:30Z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</Properties>
</file>