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84" r:id="rId14"/>
    <p:sldId id="285" r:id="rId15"/>
    <p:sldId id="266" r:id="rId16"/>
    <p:sldId id="286" r:id="rId17"/>
    <p:sldId id="287" r:id="rId18"/>
    <p:sldId id="288" r:id="rId19"/>
    <p:sldId id="289" r:id="rId20"/>
    <p:sldId id="268" r:id="rId21"/>
    <p:sldId id="290" r:id="rId22"/>
    <p:sldId id="292" r:id="rId23"/>
    <p:sldId id="291" r:id="rId24"/>
    <p:sldId id="270" r:id="rId25"/>
    <p:sldId id="293" r:id="rId26"/>
    <p:sldId id="294" r:id="rId27"/>
    <p:sldId id="295" r:id="rId28"/>
    <p:sldId id="296" r:id="rId29"/>
    <p:sldId id="297" r:id="rId30"/>
    <p:sldId id="298" r:id="rId31"/>
    <p:sldId id="272" r:id="rId32"/>
    <p:sldId id="274" r:id="rId33"/>
    <p:sldId id="275" r:id="rId34"/>
    <p:sldId id="276" r:id="rId3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00FF00"/>
    <a:srgbClr val="FFFF00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76" y="-96"/>
      </p:cViewPr>
      <p:guideLst>
        <p:guide orient="horz" pos="211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BB3D7-1E6F-48C8-84DF-E340F4DDA55B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EE0BD-990C-4AC5-93D8-21B73889E931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292850" y="115888"/>
            <a:ext cx="2024063" cy="60150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17488" y="115888"/>
            <a:ext cx="5922962" cy="60150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96FB4-3D80-4C5E-9FC2-CDD89CACBE1F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5927F-9710-4528-B404-35917375C0E1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14570-AEAD-481A-981F-11129652AE40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9B81E-DC9F-40B2-90D7-E37C22286883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4213" y="908050"/>
            <a:ext cx="374015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6763" y="908050"/>
            <a:ext cx="374015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C273-A6DF-4E2B-8134-A69809603E67}" type="slidenum">
              <a:rPr lang="zh-CN" altLang="en-US"/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AE1CA-33F2-4921-9A6B-BFB86DFC999B}" type="slidenum">
              <a:rPr lang="zh-CN" altLang="en-US"/>
            </a:fld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EEBAF-03F0-4BDD-A64B-3734EBCC2CA1}" type="slidenum">
              <a:rPr lang="zh-CN" altLang="en-US"/>
            </a:fld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6F695-9A9E-4312-9CFB-B47BA386A395}" type="slidenum">
              <a:rPr lang="zh-CN" altLang="en-US"/>
            </a:fld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D646B-A78D-4BFA-ACF1-322F491E93AA}" type="slidenum">
              <a:rPr lang="zh-CN" altLang="en-US"/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2DCD6-687C-4193-BDE0-71B397A6ADCA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A9B8F-98C5-4EB2-BEF5-594480493127}" type="slidenum">
              <a:rPr lang="zh-CN" altLang="en-US"/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13368-E9B6-4B12-AF55-F04AA1439D76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292850" y="115888"/>
            <a:ext cx="2024063" cy="60150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17488" y="115888"/>
            <a:ext cx="5922962" cy="60150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A2EB3-9F5F-481F-B2E0-6869B99A18EA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C32BC-F351-470F-B0C5-0BB0E9ADD48D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14863-46DC-49DC-99A9-751818BAAA73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F0EB5-AEC8-43F0-947D-D9B1177577CE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4213" y="908050"/>
            <a:ext cx="374015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6763" y="908050"/>
            <a:ext cx="374015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0F98A-9FE8-4F05-9E6C-871377B4717C}" type="slidenum">
              <a:rPr lang="zh-CN" altLang="en-US"/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7406D-77BE-4F2C-A85C-ED40B9A18CAB}" type="slidenum">
              <a:rPr lang="zh-CN" altLang="en-US"/>
            </a:fld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261E0-14B9-4B40-97D8-052F8A6D411C}" type="slidenum">
              <a:rPr lang="zh-CN" altLang="en-US"/>
            </a:fld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91606-68C1-4505-B07A-C7165BC8269E}" type="slidenum">
              <a:rPr lang="zh-CN" altLang="en-US"/>
            </a:fld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A1921-54EF-4B6D-9483-F5CD0FC08844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DA70E-9579-4965-A157-3810468ECE36}" type="slidenum">
              <a:rPr lang="zh-CN" altLang="en-US"/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C8F11-C738-4B59-BD4C-B2C71B784CAD}" type="slidenum">
              <a:rPr lang="zh-CN" altLang="en-US"/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D14F5-5C1E-4D8C-86B1-563A2EEAD930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292850" y="115888"/>
            <a:ext cx="2024063" cy="60150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17488" y="115888"/>
            <a:ext cx="5922962" cy="60150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C0DD1-C853-4C49-9DA7-FF500BFA827D}" type="slidenum">
              <a:rPr lang="zh-CN" altLang="en-US"/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AD135-F42F-4E02-BF4B-9D8DEF6CA4AC}" type="slidenum">
              <a:rPr lang="zh-CN" altLang="en-US"/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BEBF4-8075-44B5-B826-27AE4857B39C}" type="slidenum">
              <a:rPr lang="zh-CN" altLang="en-US"/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C8531-C935-431E-8935-B59080F023A8}" type="slidenum">
              <a:rPr lang="zh-CN" altLang="en-US"/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4213" y="908050"/>
            <a:ext cx="374015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6763" y="908050"/>
            <a:ext cx="374015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E82A7-A910-460E-911F-FA1750525FC0}" type="slidenum">
              <a:rPr lang="zh-CN" altLang="en-US"/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5D452-DB20-47C6-AD29-1F1BD54161F8}" type="slidenum">
              <a:rPr lang="zh-CN" altLang="en-US"/>
            </a:fld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EAA3D-7292-412E-95DE-D3B6C293E904}" type="slidenum">
              <a:rPr lang="zh-CN" altLang="en-US"/>
            </a:fld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4213" y="908050"/>
            <a:ext cx="374015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6763" y="908050"/>
            <a:ext cx="374015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290B-EA21-4079-A016-92951188FD97}" type="slidenum">
              <a:rPr lang="zh-CN" altLang="en-US"/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CD7AB-4CC3-466F-896A-5836B1913D0F}" type="slidenum">
              <a:rPr lang="zh-CN" altLang="en-US"/>
            </a:fld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A3D7F-5A6D-4F10-B4E7-309479E9719A}" type="slidenum">
              <a:rPr lang="zh-CN" altLang="en-US"/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BC9D6-5311-4719-86E4-51B61653886C}" type="slidenum">
              <a:rPr lang="zh-CN" altLang="en-US"/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FB55-DAAF-4B08-A85D-3C109DFA24FA}" type="slidenum">
              <a:rPr lang="zh-CN" altLang="en-US"/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292850" y="115888"/>
            <a:ext cx="2024063" cy="60150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17488" y="115888"/>
            <a:ext cx="5922962" cy="60150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F8094-0B2E-4A7B-B37C-C92F8274E59C}" type="slidenum">
              <a:rPr lang="zh-CN" altLang="en-US"/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C25F9-FB3F-452C-A148-15BD88382A40}" type="slidenum">
              <a:rPr lang="zh-CN" altLang="en-US"/>
            </a:fld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F5A6E-0456-43A7-9ED3-A5E27934EC61}" type="slidenum">
              <a:rPr lang="zh-CN" altLang="en-US"/>
            </a:fld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DE07D-0355-4466-BC2A-97DEFFA9F732}" type="slidenum">
              <a:rPr lang="zh-CN" altLang="en-US"/>
            </a:fld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F5014-4959-4F05-832C-F59857B9587B}" type="slidenum">
              <a:rPr lang="zh-CN" altLang="en-US"/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8FC7E-AA4F-4C73-8022-DB1A394D88D6}" type="slidenum">
              <a:rPr lang="zh-CN" altLang="en-US"/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62GF&amp;D00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908050"/>
            <a:ext cx="763270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  <a:endParaRPr lang="zh-CN" smtClean="0"/>
          </a:p>
          <a:p>
            <a:pPr lvl="1"/>
            <a:r>
              <a:rPr lang="zh-CN" smtClean="0"/>
              <a:t>第二级</a:t>
            </a:r>
            <a:endParaRPr lang="zh-CN" smtClean="0"/>
          </a:p>
          <a:p>
            <a:pPr lvl="2"/>
            <a:r>
              <a:rPr lang="zh-CN" smtClean="0"/>
              <a:t>第三级</a:t>
            </a:r>
            <a:endParaRPr lang="zh-CN" smtClean="0"/>
          </a:p>
          <a:p>
            <a:pPr lvl="3"/>
            <a:r>
              <a:rPr lang="zh-CN" smtClean="0"/>
              <a:t>第四级</a:t>
            </a:r>
            <a:endParaRPr lang="zh-CN" smtClean="0"/>
          </a:p>
          <a:p>
            <a:pPr lvl="4"/>
            <a:r>
              <a:rPr lang="zh-CN" smtClean="0"/>
              <a:t>第五级</a:t>
            </a:r>
            <a:endParaRPr 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86688" y="6383338"/>
            <a:ext cx="1106487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/>
            </a:lvl1pPr>
          </a:lstStyle>
          <a:p>
            <a:pPr>
              <a:defRPr/>
            </a:pPr>
            <a:fld id="{D2A280C6-0070-456E-8F38-F38F15D495B6}" type="slidenum">
              <a:rPr lang="zh-CN" altLang="en-US"/>
            </a:fld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3838" y="6391275"/>
            <a:ext cx="2133600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9213" y="6391275"/>
            <a:ext cx="5006975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115888"/>
            <a:ext cx="777716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  <a:endParaRPr lang="zh-CN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709613"/>
            <a:ext cx="8101013" cy="0"/>
          </a:xfrm>
          <a:prstGeom prst="line">
            <a:avLst/>
          </a:prstGeom>
          <a:noFill/>
          <a:ln w="25400" cmpd="sng">
            <a:solidFill>
              <a:schemeClr val="bg1"/>
            </a:solidFill>
            <a:round/>
          </a:ln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utoUpdateAnimBg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31" grpId="0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62GF&amp;D00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908050"/>
            <a:ext cx="763270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Click to edit Master text styles</a:t>
            </a:r>
            <a:endParaRPr lang="zh-CN" altLang="zh-CN" smtClean="0"/>
          </a:p>
          <a:p>
            <a:pPr lvl="1"/>
            <a:r>
              <a:rPr lang="zh-CN" altLang="zh-CN" smtClean="0"/>
              <a:t>Second level</a:t>
            </a:r>
            <a:endParaRPr lang="zh-CN" altLang="zh-CN" smtClean="0"/>
          </a:p>
          <a:p>
            <a:pPr lvl="2"/>
            <a:r>
              <a:rPr lang="zh-CN" altLang="zh-CN" smtClean="0"/>
              <a:t>Third level</a:t>
            </a:r>
            <a:endParaRPr lang="zh-CN" altLang="zh-CN" smtClean="0"/>
          </a:p>
          <a:p>
            <a:pPr lvl="3"/>
            <a:r>
              <a:rPr lang="zh-CN" altLang="zh-CN" smtClean="0"/>
              <a:t>Fourth level</a:t>
            </a:r>
            <a:endParaRPr lang="zh-CN" altLang="zh-CN" smtClean="0"/>
          </a:p>
          <a:p>
            <a:pPr lvl="4"/>
            <a:r>
              <a:rPr lang="zh-CN" altLang="zh-CN" smtClean="0"/>
              <a:t>Fifth level</a:t>
            </a:r>
            <a:endParaRPr lang="zh-CN" altLang="zh-CN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86688" y="6383338"/>
            <a:ext cx="1106487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/>
            </a:lvl1pPr>
          </a:lstStyle>
          <a:p>
            <a:pPr>
              <a:defRPr/>
            </a:pPr>
            <a:fld id="{8BE9E42B-E3EB-4EDD-AA94-D4890FCE4A0F}" type="slidenum">
              <a:rPr lang="zh-CN" altLang="en-US"/>
            </a:fld>
            <a:endParaRPr lang="en-GB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3838" y="6391275"/>
            <a:ext cx="2133600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9213" y="6391275"/>
            <a:ext cx="5006975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115888"/>
            <a:ext cx="777716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Click to edit Master title style</a:t>
            </a:r>
            <a:endParaRPr lang="zh-CN" altLang="zh-CN" smtClean="0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0" y="709613"/>
            <a:ext cx="8101013" cy="0"/>
          </a:xfrm>
          <a:prstGeom prst="line">
            <a:avLst/>
          </a:prstGeom>
          <a:noFill/>
          <a:ln w="25400" cmpd="sng">
            <a:solidFill>
              <a:schemeClr val="bg1"/>
            </a:solidFill>
            <a:round/>
          </a:ln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5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5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5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5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5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62GF&amp;D00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908050"/>
            <a:ext cx="763270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Click to edit Master text styles</a:t>
            </a:r>
            <a:endParaRPr lang="zh-CN" altLang="zh-CN" smtClean="0"/>
          </a:p>
          <a:p>
            <a:pPr lvl="1"/>
            <a:r>
              <a:rPr lang="zh-CN" altLang="zh-CN" smtClean="0"/>
              <a:t>Second level</a:t>
            </a:r>
            <a:endParaRPr lang="zh-CN" altLang="zh-CN" smtClean="0"/>
          </a:p>
          <a:p>
            <a:pPr lvl="2"/>
            <a:r>
              <a:rPr lang="zh-CN" altLang="zh-CN" smtClean="0"/>
              <a:t>Third level</a:t>
            </a:r>
            <a:endParaRPr lang="zh-CN" altLang="zh-CN" smtClean="0"/>
          </a:p>
          <a:p>
            <a:pPr lvl="3"/>
            <a:r>
              <a:rPr lang="zh-CN" altLang="zh-CN" smtClean="0"/>
              <a:t>Fourth level</a:t>
            </a:r>
            <a:endParaRPr lang="zh-CN" altLang="zh-CN" smtClean="0"/>
          </a:p>
          <a:p>
            <a:pPr lvl="4"/>
            <a:r>
              <a:rPr lang="zh-CN" altLang="zh-CN" smtClean="0"/>
              <a:t>Fifth level</a:t>
            </a:r>
            <a:endParaRPr lang="zh-CN" altLang="zh-CN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86688" y="6383338"/>
            <a:ext cx="1106487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/>
            </a:lvl1pPr>
          </a:lstStyle>
          <a:p>
            <a:pPr>
              <a:defRPr/>
            </a:pPr>
            <a:fld id="{807B727C-EB2A-4333-B9FF-EC6D7C3B3F26}" type="slidenum">
              <a:rPr lang="zh-CN" altLang="en-US"/>
            </a:fld>
            <a:endParaRPr lang="en-GB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3838" y="6391275"/>
            <a:ext cx="2133600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9213" y="6391275"/>
            <a:ext cx="5006975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115888"/>
            <a:ext cx="777716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Click to edit Master title style</a:t>
            </a:r>
            <a:endParaRPr lang="zh-CN" altLang="zh-C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62GF&amp;D003T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908050"/>
            <a:ext cx="763270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  <a:endParaRPr lang="zh-CN" smtClean="0"/>
          </a:p>
          <a:p>
            <a:pPr lvl="1"/>
            <a:r>
              <a:rPr lang="zh-CN" smtClean="0"/>
              <a:t>第二级</a:t>
            </a:r>
            <a:endParaRPr lang="zh-CN" smtClean="0"/>
          </a:p>
          <a:p>
            <a:pPr lvl="2"/>
            <a:r>
              <a:rPr lang="zh-CN" smtClean="0"/>
              <a:t>第三级</a:t>
            </a:r>
            <a:endParaRPr lang="zh-CN" smtClean="0"/>
          </a:p>
          <a:p>
            <a:pPr lvl="3"/>
            <a:r>
              <a:rPr lang="zh-CN" smtClean="0"/>
              <a:t>第四级</a:t>
            </a:r>
            <a:endParaRPr lang="zh-CN" smtClean="0"/>
          </a:p>
          <a:p>
            <a:pPr lvl="4"/>
            <a:r>
              <a:rPr lang="zh-CN" smtClean="0"/>
              <a:t>第五级</a:t>
            </a:r>
            <a:endParaRPr lang="zh-CN" smtClean="0"/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115888"/>
            <a:ext cx="777716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  <a:endParaRPr lang="zh-CN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86688" y="6383338"/>
            <a:ext cx="1106487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BAFD85-9914-49B6-9CA8-B6C1EF524CCF}" type="slidenum">
              <a:rPr lang="zh-CN" altLang="en-US"/>
            </a:fld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3838" y="6391275"/>
            <a:ext cx="2133600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9213" y="6391275"/>
            <a:ext cx="5006975" cy="33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1.png"/><Relationship Id="rId10" Type="http://schemas.openxmlformats.org/officeDocument/2006/relationships/vmlDrawing" Target="../drawings/vmlDrawing2.v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24.wmf"/><Relationship Id="rId6" Type="http://schemas.openxmlformats.org/officeDocument/2006/relationships/oleObject" Target="../embeddings/oleObject5.bin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7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0.png"/><Relationship Id="rId1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2.png"/><Relationship Id="rId1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0.png"/><Relationship Id="rId7" Type="http://schemas.openxmlformats.org/officeDocument/2006/relationships/image" Target="../media/image39.png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3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42.jpeg"/><Relationship Id="rId1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6.jpeg"/><Relationship Id="rId1" Type="http://schemas.openxmlformats.org/officeDocument/2006/relationships/image" Target="../media/image45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50.jpeg"/><Relationship Id="rId5" Type="http://schemas.openxmlformats.org/officeDocument/2006/relationships/image" Target="../media/image49.jpeg"/><Relationship Id="rId4" Type="http://schemas.openxmlformats.org/officeDocument/2006/relationships/image" Target="../media/image48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47.wmf"/><Relationship Id="rId1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3.jpeg"/><Relationship Id="rId1" Type="http://schemas.openxmlformats.org/officeDocument/2006/relationships/image" Target="../media/image52.jpeg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7.png"/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image" Target="../media/image5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9.jpeg"/><Relationship Id="rId3" Type="http://schemas.openxmlformats.org/officeDocument/2006/relationships/hyperlink" Target="&#30693;&#35782;&#35201;&#28857;&#21450;&#21442;&#32771;&#20363;&#39064;.doc" TargetMode="External"/><Relationship Id="rId2" Type="http://schemas.openxmlformats.org/officeDocument/2006/relationships/image" Target="../media/image58.wmf"/><Relationship Id="rId1" Type="http://schemas.openxmlformats.org/officeDocument/2006/relationships/oleObject" Target="../embeddings/oleObject11.bin"/></Relationships>
</file>

<file path=ppt/slides/_rels/slide2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8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3.emf"/><Relationship Id="rId4" Type="http://schemas.openxmlformats.org/officeDocument/2006/relationships/image" Target="../media/image62.png"/><Relationship Id="rId3" Type="http://schemas.openxmlformats.org/officeDocument/2006/relationships/image" Target="../media/image61.png"/><Relationship Id="rId2" Type="http://schemas.openxmlformats.org/officeDocument/2006/relationships/image" Target="../media/image60.wmf"/><Relationship Id="rId1" Type="http://schemas.openxmlformats.org/officeDocument/2006/relationships/oleObject" Target="../embeddings/oleObject12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ea typeface="宋体" panose="02010600030101010101" pitchFamily="2" charset="-122"/>
              </a:rPr>
              <a:t>实数教材分析</a:t>
            </a:r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84163" y="836613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一.主要内容及地位、作用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3850" y="13398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二.知识结构框图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4488" y="1893888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三.课程学习目标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57188" y="2424113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四.本章中考要求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3" name="Text Box 7">
            <a:hlinkClick r:id="rId1" action="ppaction://hlinksldjump"/>
          </p:cNvPr>
          <p:cNvSpPr txBox="1">
            <a:spLocks noChangeArrowheads="1"/>
          </p:cNvSpPr>
          <p:nvPr/>
        </p:nvSpPr>
        <p:spPr bwMode="auto">
          <a:xfrm>
            <a:off x="384175" y="2943225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五.本章重点、难点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98463" y="3452813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六.本章课时安排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5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93700" y="3997325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七.本章教材内容分析</a:t>
            </a:r>
            <a:endParaRPr lang="zh-CN" altLang="en-US" sz="2400" b="1"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95288" y="5013325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九.知识要点及参考例题</a:t>
            </a:r>
            <a:endParaRPr lang="zh-CN" altLang="en-US" sz="2400" b="1"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95288" y="55181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十.相关课题学习材料</a:t>
            </a:r>
            <a:endParaRPr lang="zh-CN" altLang="en-US" sz="2400" b="1"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95288" y="6021388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十一.备课小贴士</a:t>
            </a:r>
            <a:endParaRPr lang="zh-CN" altLang="en-US" sz="2400" b="1"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06400" y="4532313"/>
            <a:ext cx="3009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ym typeface="黑体" panose="02010609060101010101" pitchFamily="49" charset="-122"/>
              </a:rPr>
              <a:t>八.具体章节教学建议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sz="2400" b="1">
              <a:sym typeface="黑体" panose="02010609060101010101" pitchFamily="49" charset="-122"/>
            </a:endParaRP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2032000" y="3397250"/>
            <a:ext cx="5080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b="1"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endParaRPr lang="zh-CN" altLang="en-US"/>
          </a:p>
        </p:txBody>
      </p:sp>
      <p:grpSp>
        <p:nvGrpSpPr>
          <p:cNvPr id="2055" name="Group 4"/>
          <p:cNvGrpSpPr/>
          <p:nvPr/>
        </p:nvGrpSpPr>
        <p:grpSpPr bwMode="auto">
          <a:xfrm>
            <a:off x="395288" y="1123950"/>
            <a:ext cx="7345362" cy="1555750"/>
            <a:chOff x="0" y="0"/>
            <a:chExt cx="11566" cy="2448"/>
          </a:xfrm>
        </p:grpSpPr>
        <p:sp>
          <p:nvSpPr>
            <p:cNvPr id="2058" name="Text Box 5"/>
            <p:cNvSpPr txBox="1">
              <a:spLocks noChangeArrowheads="1"/>
            </p:cNvSpPr>
            <p:nvPr/>
          </p:nvSpPr>
          <p:spPr bwMode="auto">
            <a:xfrm>
              <a:off x="0" y="0"/>
              <a:ext cx="11567" cy="2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例2.求下列各数的平方根：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（1）0.25  （2）36  （3）    </a:t>
              </a:r>
              <a:r>
                <a:rPr lang="zh-CN" altLang="en-US" sz="2400" b="1">
                  <a:sym typeface="宋体" panose="02010600030101010101" pitchFamily="2" charset="-122"/>
                </a:rPr>
                <a:t>（4）</a:t>
              </a:r>
              <a:endParaRPr lang="zh-CN" altLang="en-US" sz="2400" b="1"/>
            </a:p>
            <a:p>
              <a:pPr eaLnBrk="1" hangingPunct="1"/>
              <a:endParaRPr lang="zh-CN" altLang="en-US" sz="2400" b="1"/>
            </a:p>
          </p:txBody>
        </p:sp>
        <p:pic>
          <p:nvPicPr>
            <p:cNvPr id="2059" name="Picture 6"/>
            <p:cNvPicPr>
              <a:picLocks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6" y="1247"/>
              <a:ext cx="887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4" y="1134"/>
              <a:ext cx="1196" cy="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032000" y="3881438"/>
            <a:ext cx="5080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b="1"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endParaRPr lang="zh-CN" altLang="en-US"/>
          </a:p>
        </p:txBody>
      </p:sp>
      <p:graphicFrame>
        <p:nvGraphicFramePr>
          <p:cNvPr id="16393" name="Object 9" descr="14358519AAC64eaeB72BD98DF8E1F5DD# #嵌入式对象5"/>
          <p:cNvGraphicFramePr>
            <a:graphicFrameLocks noChangeAspect="1"/>
          </p:cNvGraphicFramePr>
          <p:nvPr/>
        </p:nvGraphicFramePr>
        <p:xfrm>
          <a:off x="1835150" y="2636838"/>
          <a:ext cx="335915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" r:id="rId3" imgW="1524635" imgH="457200" progId="">
                  <p:embed/>
                </p:oleObj>
              </mc:Choice>
              <mc:Fallback>
                <p:oleObj name="" r:id="rId3" imgW="1524635" imgH="457200" progId="">
                  <p:embed/>
                  <p:pic>
                    <p:nvPicPr>
                      <p:cNvPr id="0" name="Object 9" descr="14358519AAC64eaeB72BD98DF8E1F5DD# #嵌入式对象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636838"/>
                        <a:ext cx="335915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 descr="23D308B2D9E946719F6CC9AE24869D88# #嵌入式对象6"/>
          <p:cNvGraphicFramePr>
            <a:graphicFrameLocks noChangeAspect="1"/>
          </p:cNvGraphicFramePr>
          <p:nvPr/>
        </p:nvGraphicFramePr>
        <p:xfrm>
          <a:off x="1809750" y="3933825"/>
          <a:ext cx="34099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" r:id="rId5" imgW="1524000" imgH="482600" progId="">
                  <p:embed/>
                </p:oleObj>
              </mc:Choice>
              <mc:Fallback>
                <p:oleObj name="" r:id="rId5" imgW="1524000" imgH="482600" progId="">
                  <p:embed/>
                  <p:pic>
                    <p:nvPicPr>
                      <p:cNvPr id="0" name="Object 10" descr="23D308B2D9E946719F6CC9AE24869D88# #嵌入式对象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3933825"/>
                        <a:ext cx="3409950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 descr="A053135D3916466a83CE7770B32A561F# #嵌入式对象7"/>
          <p:cNvGraphicFramePr>
            <a:graphicFrameLocks noChangeAspect="1"/>
          </p:cNvGraphicFramePr>
          <p:nvPr/>
        </p:nvGraphicFramePr>
        <p:xfrm>
          <a:off x="1755775" y="5373688"/>
          <a:ext cx="28162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" r:id="rId7" imgW="1263015" imgH="485140" progId="">
                  <p:embed/>
                </p:oleObj>
              </mc:Choice>
              <mc:Fallback>
                <p:oleObj name="" r:id="rId7" imgW="1263015" imgH="485140" progId="">
                  <p:embed/>
                  <p:pic>
                    <p:nvPicPr>
                      <p:cNvPr id="0" name="Object 11" descr="A053135D3916466a83CE7770B32A561F# #嵌入式对象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5373688"/>
                        <a:ext cx="281622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5364163" y="261938"/>
            <a:ext cx="30972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13.1 平方根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842486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例3：恰当地运用正反例，让学生判断，是巩固基本概念的一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 个方法．</a:t>
            </a:r>
            <a:endParaRPr lang="zh-CN" altLang="en-US" sz="2400" b="1">
              <a:latin typeface="宋体" panose="02010600030101010101" pitchFamily="2" charset="-122"/>
            </a:endParaRPr>
          </a:p>
        </p:txBody>
      </p:sp>
      <p:grpSp>
        <p:nvGrpSpPr>
          <p:cNvPr id="2" name="Group 3"/>
          <p:cNvGrpSpPr/>
          <p:nvPr/>
        </p:nvGrpSpPr>
        <p:grpSpPr bwMode="auto">
          <a:xfrm>
            <a:off x="466725" y="2492375"/>
            <a:ext cx="8137525" cy="895350"/>
            <a:chOff x="0" y="0"/>
            <a:chExt cx="12814" cy="1409"/>
          </a:xfrm>
        </p:grpSpPr>
        <p:grpSp>
          <p:nvGrpSpPr>
            <p:cNvPr id="22543" name="Group 4"/>
            <p:cNvGrpSpPr/>
            <p:nvPr/>
          </p:nvGrpSpPr>
          <p:grpSpPr bwMode="auto">
            <a:xfrm>
              <a:off x="197" y="0"/>
              <a:ext cx="10576" cy="744"/>
              <a:chOff x="0" y="0"/>
              <a:chExt cx="10576" cy="744"/>
            </a:xfrm>
          </p:grpSpPr>
          <p:sp>
            <p:nvSpPr>
              <p:cNvPr id="22545" name="Text Box 5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0576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2400" b="1">
                    <a:latin typeface="宋体" panose="02010600030101010101" pitchFamily="2" charset="-122"/>
                    <a:sym typeface="宋体" panose="02010600030101010101" pitchFamily="2" charset="-122"/>
                  </a:rPr>
                  <a:t>64,</a:t>
                </a:r>
                <a:r>
                  <a:rPr lang="zh-CN" altLang="en-US" sz="2400" b="1">
                    <a:sym typeface="宋体" panose="02010600030101010101" pitchFamily="2" charset="-122"/>
                  </a:rPr>
                  <a:t>—</a:t>
                </a:r>
                <a:r>
                  <a:rPr lang="zh-CN" altLang="en-US" sz="2400" b="1">
                    <a:latin typeface="宋体" panose="02010600030101010101" pitchFamily="2" charset="-122"/>
                    <a:sym typeface="宋体" panose="02010600030101010101" pitchFamily="2" charset="-122"/>
                  </a:rPr>
                  <a:t>36，</a:t>
                </a:r>
                <a:endPara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pic>
            <p:nvPicPr>
              <p:cNvPr id="22546" name="Picture 6"/>
              <p:cNvPicPr>
                <a:picLocks noChangeArrowheads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2" y="0"/>
                <a:ext cx="662" cy="7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2544" name="Text Box 7"/>
            <p:cNvSpPr txBox="1">
              <a:spLocks noChangeArrowheads="1"/>
            </p:cNvSpPr>
            <p:nvPr/>
          </p:nvSpPr>
          <p:spPr bwMode="auto">
            <a:xfrm>
              <a:off x="0" y="113"/>
              <a:ext cx="12814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            ,0，</a:t>
              </a:r>
              <a:r>
                <a:rPr lang="zh-CN" altLang="en-US" sz="2400" b="1">
                  <a:sym typeface="宋体" panose="02010600030101010101" pitchFamily="2" charset="-122"/>
                </a:rPr>
                <a:t>—</a:t>
              </a:r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9，0．0004等，要学生思考，其中哪些数有平方根?哪些数没有平方根?为什么？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4" name="Group 8"/>
          <p:cNvGrpSpPr/>
          <p:nvPr/>
        </p:nvGrpSpPr>
        <p:grpSpPr bwMode="auto">
          <a:xfrm>
            <a:off x="500063" y="3644900"/>
            <a:ext cx="5080000" cy="528638"/>
            <a:chOff x="0" y="0"/>
            <a:chExt cx="8000" cy="832"/>
          </a:xfrm>
        </p:grpSpPr>
        <p:sp>
          <p:nvSpPr>
            <p:cNvPr id="22540" name="Text Box 9"/>
            <p:cNvSpPr txBox="1">
              <a:spLocks noChangeArrowheads="1"/>
            </p:cNvSpPr>
            <p:nvPr/>
          </p:nvSpPr>
          <p:spPr bwMode="auto">
            <a:xfrm>
              <a:off x="0" y="0"/>
              <a:ext cx="80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思考：   或     表示什么？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pic>
          <p:nvPicPr>
            <p:cNvPr id="22541" name="Picture 1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0" y="114"/>
              <a:ext cx="825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42" name="Picture 1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7" y="128"/>
              <a:ext cx="994" cy="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2"/>
          <p:cNvGrpSpPr/>
          <p:nvPr/>
        </p:nvGrpSpPr>
        <p:grpSpPr bwMode="auto">
          <a:xfrm>
            <a:off x="466725" y="4365625"/>
            <a:ext cx="7200900" cy="1225550"/>
            <a:chOff x="0" y="0"/>
            <a:chExt cx="11340" cy="1929"/>
          </a:xfrm>
        </p:grpSpPr>
        <p:grpSp>
          <p:nvGrpSpPr>
            <p:cNvPr id="22536" name="Group 13"/>
            <p:cNvGrpSpPr/>
            <p:nvPr/>
          </p:nvGrpSpPr>
          <p:grpSpPr bwMode="auto">
            <a:xfrm>
              <a:off x="227" y="0"/>
              <a:ext cx="5556" cy="908"/>
              <a:chOff x="0" y="0"/>
              <a:chExt cx="5556" cy="908"/>
            </a:xfrm>
          </p:grpSpPr>
          <p:pic>
            <p:nvPicPr>
              <p:cNvPr id="22538" name="Picture 14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"/>
                <a:ext cx="1814" cy="7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39" name="Picture 15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2" y="0"/>
                <a:ext cx="3175" cy="9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2537" name="Text Box 16"/>
            <p:cNvSpPr txBox="1">
              <a:spLocks noChangeArrowheads="1"/>
            </p:cNvSpPr>
            <p:nvPr/>
          </p:nvSpPr>
          <p:spPr bwMode="auto">
            <a:xfrm>
              <a:off x="0" y="57"/>
              <a:ext cx="11341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                        对不对？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4是16的平方根？16的平方根是4？</a:t>
              </a:r>
              <a:endParaRPr lang="zh-CN" altLang="en-US" sz="2400" b="1"/>
            </a:p>
          </p:txBody>
        </p:sp>
      </p:grpSp>
      <p:sp>
        <p:nvSpPr>
          <p:cNvPr id="22534" name="Text Box 17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sz="2400" b="1">
              <a:sym typeface="黑体" panose="02010609060101010101" pitchFamily="49" charset="-122"/>
            </a:endParaRPr>
          </a:p>
        </p:txBody>
      </p:sp>
      <p:sp>
        <p:nvSpPr>
          <p:cNvPr id="22535" name="Text Box 18"/>
          <p:cNvSpPr txBox="1">
            <a:spLocks noChangeArrowheads="1"/>
          </p:cNvSpPr>
          <p:nvPr/>
        </p:nvSpPr>
        <p:spPr bwMode="auto">
          <a:xfrm>
            <a:off x="5364163" y="261938"/>
            <a:ext cx="30972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13.1 平方根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sz="2400" b="1">
              <a:sym typeface="黑体" panose="02010609060101010101" pitchFamily="49" charset="-122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5364163" y="261938"/>
            <a:ext cx="30972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13.1 平方根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96875" y="1125538"/>
            <a:ext cx="6191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2．对于式子                 </a:t>
            </a:r>
            <a:r>
              <a:rPr lang="zh-CN" altLang="en-US" sz="2400" b="1">
                <a:sym typeface="宋体" panose="02010600030101010101" pitchFamily="2" charset="-122"/>
              </a:rPr>
              <a:t>的理解.</a:t>
            </a:r>
            <a:endParaRPr lang="zh-CN" altLang="en-US" sz="2400" b="1">
              <a:sym typeface="宋体" panose="02010600030101010101" pitchFamily="2" charset="-122"/>
            </a:endParaRPr>
          </a:p>
        </p:txBody>
      </p:sp>
      <p:grpSp>
        <p:nvGrpSpPr>
          <p:cNvPr id="2" name="Group 5"/>
          <p:cNvGrpSpPr/>
          <p:nvPr/>
        </p:nvGrpSpPr>
        <p:grpSpPr bwMode="auto">
          <a:xfrm>
            <a:off x="539750" y="1844675"/>
            <a:ext cx="7559675" cy="1554163"/>
            <a:chOff x="0" y="0"/>
            <a:chExt cx="11906" cy="2448"/>
          </a:xfrm>
        </p:grpSpPr>
        <p:sp>
          <p:nvSpPr>
            <p:cNvPr id="3083" name="Text Box 6"/>
            <p:cNvSpPr txBox="1">
              <a:spLocks noChangeArrowheads="1"/>
            </p:cNvSpPr>
            <p:nvPr/>
          </p:nvSpPr>
          <p:spPr bwMode="auto">
            <a:xfrm>
              <a:off x="0" y="0"/>
              <a:ext cx="11907" cy="2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例4.求下列各式的值: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（1）       (2)         (3)          (4)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pic>
          <p:nvPicPr>
            <p:cNvPr id="3084" name="Picture 7"/>
            <p:cNvPicPr>
              <a:picLocks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0" y="1188"/>
              <a:ext cx="907" cy="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4" y="1098"/>
              <a:ext cx="1474" cy="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9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" y="1051"/>
              <a:ext cx="1187" cy="9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10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4" y="1134"/>
              <a:ext cx="1435" cy="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1"/>
          <p:cNvGrpSpPr/>
          <p:nvPr/>
        </p:nvGrpSpPr>
        <p:grpSpPr bwMode="auto">
          <a:xfrm>
            <a:off x="396875" y="3717925"/>
            <a:ext cx="5080000" cy="649288"/>
            <a:chOff x="0" y="0"/>
            <a:chExt cx="8000" cy="1024"/>
          </a:xfrm>
        </p:grpSpPr>
        <p:sp>
          <p:nvSpPr>
            <p:cNvPr id="3081" name="Text Box 12"/>
            <p:cNvSpPr txBox="1">
              <a:spLocks noChangeArrowheads="1"/>
            </p:cNvSpPr>
            <p:nvPr/>
          </p:nvSpPr>
          <p:spPr bwMode="auto">
            <a:xfrm>
              <a:off x="0" y="0"/>
              <a:ext cx="8000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sz="12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r>
                <a:rPr lang="zh-CN" altLang="en-US" sz="2400" b="1">
                  <a:solidFill>
                    <a:srgbClr val="FF0000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  注意：</a:t>
              </a:r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①书写形式:</a:t>
              </a:r>
              <a:endParaRPr lang="zh-CN" altLang="en-US" sz="2400" b="1"/>
            </a:p>
          </p:txBody>
        </p:sp>
        <p:pic>
          <p:nvPicPr>
            <p:cNvPr id="3082" name="Picture 13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" y="114"/>
              <a:ext cx="1925" cy="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571625" y="4700588"/>
            <a:ext cx="5746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②</a:t>
            </a:r>
            <a:r>
              <a:rPr lang="zh-CN" altLang="en-US" sz="2400" b="1"/>
              <a:t>在解决每个题时，可以先读题，</a:t>
            </a:r>
            <a:br>
              <a:rPr lang="en-US" sz="2400" b="1"/>
            </a:br>
            <a:r>
              <a:rPr lang="en-US" sz="2400" b="1"/>
              <a:t>        </a:t>
            </a:r>
            <a:r>
              <a:rPr lang="zh-CN" altLang="en-US" sz="2400" b="1"/>
              <a:t>再说出式子含义，最后再求值。</a:t>
            </a:r>
            <a:endParaRPr lang="zh-CN" altLang="en-US" sz="2400" b="1"/>
          </a:p>
        </p:txBody>
      </p:sp>
      <p:graphicFrame>
        <p:nvGraphicFramePr>
          <p:cNvPr id="3074" name="Object 15"/>
          <p:cNvGraphicFramePr>
            <a:graphicFrameLocks noChangeAspect="1"/>
          </p:cNvGraphicFramePr>
          <p:nvPr/>
        </p:nvGraphicFramePr>
        <p:xfrm>
          <a:off x="2298700" y="1162050"/>
          <a:ext cx="22828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6" imgW="1310005" imgH="241300" progId="Equation.3">
                  <p:embed/>
                </p:oleObj>
              </mc:Choice>
              <mc:Fallback>
                <p:oleObj name="" r:id="rId6" imgW="1310005" imgH="241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1162050"/>
                        <a:ext cx="228282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 bldLvl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sz="2400" b="1">
              <a:sym typeface="黑体" panose="02010609060101010101" pitchFamily="49" charset="-122"/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5364163" y="261938"/>
            <a:ext cx="30972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13.1 平方根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96875" y="1196975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3．及时总结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三种重要非负数：</a:t>
            </a:r>
            <a:endParaRPr lang="zh-CN" altLang="en-US" sz="2400" b="1">
              <a:solidFill>
                <a:srgbClr val="FF0000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23850" y="2852738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4. 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两个重要公式 ：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19462" name="Picture 6"/>
          <p:cNvPicPr>
            <a:picLocks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3644900"/>
            <a:ext cx="309562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5" y="3789363"/>
            <a:ext cx="21764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95288" y="4794250"/>
            <a:ext cx="8353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b="1">
                <a:latin typeface="宋体" panose="02010600030101010101" pitchFamily="2" charset="-122"/>
                <a:sym typeface="宋体" panose="02010600030101010101" pitchFamily="2" charset="-122"/>
              </a:rPr>
              <a:t>.</a:t>
            </a:r>
            <a:endParaRPr lang="zh-CN" altLang="en-US" sz="12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5. 落实一个基本功：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让学生熟练掌握1到20的平方，便于求常用数的平方根。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1333500" y="1844675"/>
          <a:ext cx="4051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" r:id="rId3" imgW="1664335" imgH="266700" progId="Equation.3">
                  <p:embed/>
                </p:oleObj>
              </mc:Choice>
              <mc:Fallback>
                <p:oleObj name="" r:id="rId3" imgW="1664335" imgH="2667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1844675"/>
                        <a:ext cx="4051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ldLvl="0" autoUpdateAnimBg="0"/>
      <p:bldP spid="19461" grpId="0" bldLvl="0" autoUpdateAnimBg="0"/>
      <p:bldP spid="19464" grpId="0" bldLvl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/>
          <p:nvPr/>
        </p:nvGrpSpPr>
        <p:grpSpPr bwMode="auto">
          <a:xfrm>
            <a:off x="395288" y="1052513"/>
            <a:ext cx="7993062" cy="4664075"/>
            <a:chOff x="0" y="0"/>
            <a:chExt cx="12586" cy="7344"/>
          </a:xfrm>
        </p:grpSpPr>
        <p:sp>
          <p:nvSpPr>
            <p:cNvPr id="23557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12587" cy="7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6. 初步了解无限不循环小数.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(1)让学生经历用夹逼的办法估计   </a:t>
              </a:r>
              <a:r>
                <a:rPr lang="zh-CN" altLang="en-US" sz="2400" b="1">
                  <a:sym typeface="宋体" panose="02010600030101010101" pitchFamily="2" charset="-122"/>
                </a:rPr>
                <a:t>的大小，感受</a:t>
              </a:r>
              <a:endParaRPr lang="zh-CN" altLang="en-US" sz="2400" b="1">
                <a:sym typeface="宋体" panose="0201060003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2400" b="1">
                  <a:sym typeface="宋体" panose="02010600030101010101" pitchFamily="2" charset="-122"/>
                </a:rPr>
                <a:t>    是无限不循环小数.</a:t>
              </a:r>
              <a:endParaRPr lang="zh-CN" altLang="en-US" sz="2400" b="1">
                <a:sym typeface="宋体" panose="0201060003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2400" b="1">
                  <a:sym typeface="宋体" panose="02010600030101010101" pitchFamily="2" charset="-122"/>
                </a:rPr>
                <a:t>(2)在具体实例中,了解无限不循环小数的特征.</a:t>
              </a:r>
              <a:endParaRPr lang="zh-CN" altLang="en-US" sz="2400" b="1">
                <a:sym typeface="宋体" panose="0201060003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2400" b="1">
                  <a:sym typeface="宋体" panose="02010600030101010101" pitchFamily="2" charset="-122"/>
                </a:rPr>
                <a:t>(3)会使用计算器求数的平方根.(利用计算器求平方根,较多</a:t>
              </a:r>
              <a:endParaRPr lang="zh-CN" altLang="en-US" sz="2400" b="1">
                <a:sym typeface="宋体" panose="0201060003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2400" b="1">
                  <a:sym typeface="宋体" panose="02010600030101010101" pitchFamily="2" charset="-122"/>
                </a:rPr>
                <a:t>    感受无理数的近似值)</a:t>
              </a:r>
              <a:endParaRPr lang="zh-CN" altLang="en-US" sz="2400" b="1">
                <a:sym typeface="宋体" panose="0201060003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2400" b="1">
                  <a:sym typeface="宋体" panose="02010600030101010101" pitchFamily="2" charset="-122"/>
                </a:rPr>
                <a:t>(4) 会用有理数估计无理数的大小.</a:t>
              </a:r>
              <a:endParaRPr lang="zh-CN" altLang="en-US" sz="2400" b="1"/>
            </a:p>
            <a:p>
              <a:pPr eaLnBrk="1" hangingPunct="1"/>
              <a:endParaRPr lang="zh-CN" altLang="en-US" sz="2400" b="1"/>
            </a:p>
            <a:p>
              <a:pPr eaLnBrk="1" hangingPunct="1"/>
              <a:endParaRPr lang="zh-CN" altLang="en-US" sz="2400" b="1"/>
            </a:p>
          </p:txBody>
        </p:sp>
        <p:pic>
          <p:nvPicPr>
            <p:cNvPr id="23558" name="Picture 4"/>
            <p:cNvPicPr>
              <a:picLocks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2" y="1251"/>
              <a:ext cx="812" cy="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5"/>
            <p:cNvPicPr>
              <a:picLocks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74" y="1248"/>
              <a:ext cx="700" cy="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sz="2400" b="1">
              <a:sym typeface="黑体" panose="02010609060101010101" pitchFamily="49" charset="-122"/>
            </a:endParaRPr>
          </a:p>
        </p:txBody>
      </p:sp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5364163" y="261938"/>
            <a:ext cx="30972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13.1 平方根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032000" y="3433763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2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1200" b="1">
                <a:latin typeface="宋体" panose="02010600030101010101" pitchFamily="2" charset="-122"/>
                <a:sym typeface="宋体" panose="02010600030101010101" pitchFamily="2" charset="-122"/>
              </a:rPr>
              <a:t> </a:t>
            </a:r>
            <a:endParaRPr lang="zh-CN" altLang="en-US"/>
          </a:p>
        </p:txBody>
      </p:sp>
      <p:grpSp>
        <p:nvGrpSpPr>
          <p:cNvPr id="24579" name="Group 3"/>
          <p:cNvGrpSpPr/>
          <p:nvPr/>
        </p:nvGrpSpPr>
        <p:grpSpPr bwMode="auto">
          <a:xfrm>
            <a:off x="250825" y="1268413"/>
            <a:ext cx="7473950" cy="1485900"/>
            <a:chOff x="0" y="0"/>
            <a:chExt cx="11768" cy="2340"/>
          </a:xfrm>
        </p:grpSpPr>
        <p:sp>
          <p:nvSpPr>
            <p:cNvPr id="24583" name="Text Box 4"/>
            <p:cNvSpPr txBox="1">
              <a:spLocks noChangeArrowheads="1"/>
            </p:cNvSpPr>
            <p:nvPr/>
          </p:nvSpPr>
          <p:spPr bwMode="auto">
            <a:xfrm>
              <a:off x="0" y="185"/>
              <a:ext cx="8000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例5．(1)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r>
                <a:rPr lang="zh-CN" altLang="en-US" sz="2400" b="1">
                  <a:sym typeface="宋体" panose="02010600030101010101" pitchFamily="2" charset="-122"/>
                </a:rPr>
                <a:t>          (2)</a:t>
              </a:r>
              <a:endParaRPr lang="zh-CN" altLang="en-US" sz="2400" b="1">
                <a:sym typeface="宋体" panose="02010600030101010101" pitchFamily="2" charset="-122"/>
              </a:endParaRPr>
            </a:p>
          </p:txBody>
        </p:sp>
        <p:pic>
          <p:nvPicPr>
            <p:cNvPr id="24584" name="Picture 5"/>
            <p:cNvPicPr>
              <a:picLocks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0"/>
              <a:ext cx="9161" cy="1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5" name="Picture 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0" y="1206"/>
              <a:ext cx="8617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23850" y="3213100"/>
            <a:ext cx="82804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7. 理解平方与开平方互为逆运算，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  明确三级运算中的互逆关系．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sz="2400" b="1">
              <a:sym typeface="黑体" panose="02010609060101010101" pitchFamily="49" charset="-122"/>
            </a:endParaRP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5364163" y="261938"/>
            <a:ext cx="30972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13.1 平方根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bldLvl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96875" y="836613"/>
            <a:ext cx="3167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13.2 立方根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b="1">
              <a:sym typeface="黑体" panose="02010609060101010101" pitchFamily="49" charset="-122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52413" y="1387475"/>
            <a:ext cx="8208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1.在类比思想的引导下,学习立方根的概念与性质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50825" y="2060575"/>
            <a:ext cx="828198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例如:概念教学可以从问题入手: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（1）什么数有平方根,只有非负数才有立方根吗?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（2）平方根如何表示,猜想一下立方根可以怎样表示?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（3）回顾平方根的特征,能试着总结一下立方根的特征吗?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 它们有什么异同?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（4）求一个数的立方根的运算与什么运算互为逆运算？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28625" y="4572000"/>
            <a:ext cx="8494713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2. 会用计算器求立方根．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3. 落实一个基本功：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让学生熟练掌握1到10的立方，便于求常用数的立方根。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ldLvl="0" autoUpdateAnimBg="0"/>
      <p:bldP spid="22533" grpId="0" bldLvl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68313" y="909638"/>
            <a:ext cx="50800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例6.求下列各数的立方根.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    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(1) -8   (2)-0.001   (3)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26627" name="Picture 3"/>
          <p:cNvPicPr>
            <a:picLocks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557338"/>
            <a:ext cx="62547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23850" y="2276475"/>
            <a:ext cx="508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2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 注: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①强调书写格式,切忌：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23557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492375"/>
            <a:ext cx="10604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292225" y="3213100"/>
            <a:ext cx="5080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2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②认准被开方数.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148263" y="246063"/>
            <a:ext cx="31686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13.2 立方根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b="1">
              <a:sym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ldLvl="0" autoUpdateAnimBg="0"/>
      <p:bldP spid="23558" grpId="0" bldLvl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148263" y="246063"/>
            <a:ext cx="31686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13.2 立方根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b="1">
              <a:sym typeface="黑体" panose="02010609060101010101" pitchFamily="49" charset="-122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52413" y="1052513"/>
            <a:ext cx="7920037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例7.求下列各式的值：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(1)      (2)       (3)        (4)        (5)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27653" name="Picture 5"/>
          <p:cNvPicPr>
            <a:picLocks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1773238"/>
            <a:ext cx="7302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844675"/>
            <a:ext cx="8255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804988"/>
            <a:ext cx="7540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8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773238"/>
            <a:ext cx="89217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7" name="Picture 9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773238"/>
            <a:ext cx="8985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68313" y="2420938"/>
            <a:ext cx="87137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2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注: 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①读准各式的符号;并用文字语言说明各式的含义.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②借助课本</a:t>
            </a:r>
            <a:r>
              <a:rPr lang="zh-CN" altLang="en-US" sz="2400" b="1">
                <a:sym typeface="宋体" panose="02010600030101010101" pitchFamily="2" charset="-122"/>
              </a:rPr>
              <a:t>习题9归纳重要结论:</a:t>
            </a:r>
            <a:endParaRPr lang="zh-CN" altLang="en-US" sz="2400" b="1">
              <a:sym typeface="宋体" panose="02010600030101010101" pitchFamily="2" charset="-122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032000" y="41465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2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1200" b="1">
                <a:latin typeface="宋体" panose="02010600030101010101" pitchFamily="2" charset="-122"/>
                <a:sym typeface="宋体" panose="02010600030101010101" pitchFamily="2" charset="-122"/>
              </a:rPr>
              <a:t>             </a:t>
            </a:r>
            <a:endParaRPr lang="zh-CN" altLang="en-US"/>
          </a:p>
        </p:txBody>
      </p:sp>
      <p:pic>
        <p:nvPicPr>
          <p:cNvPr id="24588" name="Picture 12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4076700"/>
            <a:ext cx="1377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Picture 13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149725"/>
            <a:ext cx="1368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0" name="Picture 14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49725"/>
            <a:ext cx="1203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39750" y="5013325"/>
            <a:ext cx="9001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2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1200" b="1">
                <a:latin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③结合立方根的重要结论,与平方根中的重要结论相比较.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5148263" y="246063"/>
            <a:ext cx="31686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13.2 立方根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b="1">
              <a:sym typeface="黑体" panose="02010609060101010101" pitchFamily="49" charset="-122"/>
            </a:endParaRP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83534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例8.解方程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(1)                </a:t>
            </a:r>
            <a:r>
              <a:rPr lang="zh-CN" altLang="en-US" sz="2400" b="1">
                <a:sym typeface="宋体" panose="02010600030101010101" pitchFamily="2" charset="-122"/>
              </a:rPr>
              <a:t> (2)                            (3)</a:t>
            </a:r>
            <a:endParaRPr lang="zh-CN" altLang="en-US" sz="2400" b="1"/>
          </a:p>
          <a:p>
            <a:pPr eaLnBrk="1" hangingPunct="1"/>
            <a:endParaRPr lang="zh-CN" altLang="en-US" sz="2400" b="1"/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2032000" y="3182938"/>
            <a:ext cx="5080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b="1"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endParaRPr lang="zh-CN" alt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032000" y="3857625"/>
            <a:ext cx="5080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b="1">
                <a:latin typeface="宋体" panose="02010600030101010101" pitchFamily="2" charset="-122"/>
                <a:sym typeface="宋体" panose="02010600030101010101" pitchFamily="2" charset="-122"/>
              </a:rPr>
              <a:t>   </a:t>
            </a:r>
            <a:endParaRPr lang="zh-CN" altLang="en-US"/>
          </a:p>
        </p:txBody>
      </p:sp>
      <p:pic>
        <p:nvPicPr>
          <p:cNvPr id="5129" name="Picture 9"/>
          <p:cNvPicPr>
            <a:picLocks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87513"/>
            <a:ext cx="19700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Picture 10" descr="未命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3213100"/>
            <a:ext cx="7789863" cy="338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19113" y="2565400"/>
            <a:ext cx="354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sym typeface="宋体" panose="02010600030101010101" pitchFamily="2" charset="-122"/>
              </a:rPr>
              <a:t> </a:t>
            </a:r>
            <a:r>
              <a:rPr lang="zh-CN" altLang="en-US" sz="2400" b="1">
                <a:sym typeface="宋体" panose="02010600030101010101" pitchFamily="2" charset="-122"/>
              </a:rPr>
              <a:t>例9.求下列代数式的值：</a:t>
            </a:r>
            <a:endParaRPr lang="zh-CN" altLang="en-US" sz="2400" b="1">
              <a:sym typeface="宋体" panose="02010600030101010101" pitchFamily="2" charset="-122"/>
            </a:endParaRPr>
          </a:p>
        </p:txBody>
      </p:sp>
      <p:sp>
        <p:nvSpPr>
          <p:cNvPr id="513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/>
        </p:nvGraphicFramePr>
        <p:xfrm>
          <a:off x="928688" y="1571625"/>
          <a:ext cx="165258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公式" r:id="rId3" imgW="520700" imgH="203200" progId="Equation.3">
                  <p:embed/>
                </p:oleObj>
              </mc:Choice>
              <mc:Fallback>
                <p:oleObj name="公式" r:id="rId3" imgW="520700" imgH="203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571625"/>
                        <a:ext cx="1652587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5123" name="Object 14"/>
          <p:cNvGraphicFramePr>
            <a:graphicFrameLocks noChangeAspect="1"/>
          </p:cNvGraphicFramePr>
          <p:nvPr/>
        </p:nvGraphicFramePr>
        <p:xfrm>
          <a:off x="3833813" y="1643063"/>
          <a:ext cx="1738312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公式" r:id="rId5" imgW="698500" imgH="203200" progId="Equation.3">
                  <p:embed/>
                </p:oleObj>
              </mc:Choice>
              <mc:Fallback>
                <p:oleObj name="公式" r:id="rId5" imgW="698500" imgH="203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813" y="1643063"/>
                        <a:ext cx="1738312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1309688"/>
            <a:ext cx="7920038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Times New Roman" panose="02020603050405020304" pitchFamily="18" charset="0"/>
                <a:sym typeface="Times New Roman" panose="02020603050405020304" pitchFamily="18" charset="0"/>
              </a:rPr>
              <a:t>        本章的主要内容是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平方根、立方根的概念和求法，实数的有关概念和运算．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23850" y="25654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04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Times New Roman" panose="02020603050405020304" pitchFamily="18" charset="0"/>
                <a:sym typeface="Times New Roman" panose="02020603050405020304" pitchFamily="18" charset="0"/>
              </a:rPr>
              <a:t>    本章内容不仅是后面学习二次根式、一元二次方程以及解三角形等知识的基础，也为学习高中数学中不等式、函数以及解析几何等的大部分知识作好准备．</a:t>
            </a:r>
            <a:endParaRPr lang="zh-CN" altLang="en-US" sz="2400" b="1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07950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一.主要内容及地位、作用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ldLvl="0" autoUpdateAnimBg="0"/>
      <p:bldP spid="8194" grpId="1" bldLvl="0" autoUpdateAnimBg="0"/>
      <p:bldP spid="8195" grpId="0" bldLvl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52413" y="836613"/>
            <a:ext cx="2559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13.3 实数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sz="2400" b="1">
              <a:sym typeface="黑体" panose="02010609060101010101" pitchFamily="49" charset="-122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52413" y="1412875"/>
            <a:ext cx="8497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1. 在数系扩充的原则指导下把有理数过渡到实数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39750" y="2273300"/>
            <a:ext cx="81375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(1)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概念扩充：相反数，绝对值, 倒数等等;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(2)数系扩充后原有的运算法则仍然成立.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ldLvl="0" autoUpdateAnimBg="0"/>
      <p:bldP spid="26629" grpId="0" bldLvl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148263" y="246063"/>
            <a:ext cx="31686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13.3  实数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b="1">
              <a:sym typeface="黑体" panose="02010609060101010101" pitchFamily="49" charset="-122"/>
            </a:endParaRPr>
          </a:p>
        </p:txBody>
      </p:sp>
      <p:pic>
        <p:nvPicPr>
          <p:cNvPr id="29700" name="Picture 4" descr="未命名0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867275"/>
            <a:ext cx="659923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 descr="未命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815975"/>
            <a:ext cx="712787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5148263" y="246063"/>
            <a:ext cx="31686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13.3  实数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b="1">
              <a:sym typeface="黑体" panose="02010609060101010101" pitchFamily="49" charset="-122"/>
            </a:endParaRP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79388" y="1052513"/>
            <a:ext cx="7653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2.类比有理数的分类，认识实数的分类：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250825" y="1628775"/>
          <a:ext cx="4041775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" r:id="rId1" imgW="1777365" imgH="1548765" progId="Equation.3">
                  <p:embed/>
                </p:oleObj>
              </mc:Choice>
              <mc:Fallback>
                <p:oleObj name="" r:id="rId1" imgW="1777365" imgH="154876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628775"/>
                        <a:ext cx="4041775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4572000" y="1700213"/>
          <a:ext cx="3811588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" r:id="rId3" imgW="2094865" imgH="1269365" progId="Equation.3">
                  <p:embed/>
                </p:oleObj>
              </mc:Choice>
              <mc:Fallback>
                <p:oleObj name="" r:id="rId3" imgW="2094865" imgH="126936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00213"/>
                        <a:ext cx="3811588" cy="230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466725" y="4149725"/>
            <a:ext cx="7796213" cy="2644775"/>
            <a:chOff x="0" y="0"/>
            <a:chExt cx="12276" cy="4166"/>
          </a:xfrm>
        </p:grpSpPr>
        <p:pic>
          <p:nvPicPr>
            <p:cNvPr id="6152" name="Picture 8" descr="未命名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276" cy="2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3" name="Picture 9" descr="未命名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" y="2268"/>
              <a:ext cx="10870" cy="1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148263" y="246063"/>
            <a:ext cx="31686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13.3  实数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b="1">
              <a:sym typeface="黑体" panose="02010609060101010101" pitchFamily="49" charset="-122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07950" y="1052513"/>
            <a:ext cx="8712200" cy="301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3.适当介绍勾股定理，尝试着让学生在数轴上找一些无理点.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（将数学活动1提前。）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endParaRPr lang="zh-CN" altLang="en-US" sz="2400" b="1" i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4.在实际操作的基础上，让学生体会实数与数轴上的点的一一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对应关系 .及平面直角坐标系中的点与有序实数对的一一对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应关系.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5.有关实数计算的教学,需要掌控好尺度.</a:t>
            </a:r>
            <a:endParaRPr lang="zh-CN" altLang="en-US" sz="2400" b="1"/>
          </a:p>
        </p:txBody>
      </p:sp>
      <p:pic>
        <p:nvPicPr>
          <p:cNvPr id="29701" name="Picture 5" descr="00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4221163"/>
            <a:ext cx="5170488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148263" y="246063"/>
            <a:ext cx="31686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13.3  实数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b="1">
              <a:sym typeface="黑体" panose="02010609060101010101" pitchFamily="49" charset="-122"/>
            </a:endParaRPr>
          </a:p>
        </p:txBody>
      </p:sp>
      <p:pic>
        <p:nvPicPr>
          <p:cNvPr id="30724" name="Picture 4" descr="未命名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27125"/>
            <a:ext cx="87217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 descr="未命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19350"/>
            <a:ext cx="705485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82588" y="2730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八.几点教学建议</a:t>
            </a:r>
            <a:endParaRPr lang="zh-CN" altLang="en-US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95288" y="908050"/>
            <a:ext cx="50800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1.加强与实际的联系</a:t>
            </a:r>
            <a:endParaRPr lang="zh-CN" altLang="en-US" sz="2400" b="1" i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2.加强知识间的联系</a:t>
            </a:r>
            <a:endParaRPr lang="zh-CN" altLang="en-US" sz="2400" b="1"/>
          </a:p>
        </p:txBody>
      </p:sp>
      <p:graphicFrame>
        <p:nvGraphicFramePr>
          <p:cNvPr id="31748" name="Group 4"/>
          <p:cNvGraphicFramePr>
            <a:graphicFrameLocks noGrp="1"/>
          </p:cNvGraphicFramePr>
          <p:nvPr/>
        </p:nvGraphicFramePr>
        <p:xfrm>
          <a:off x="755650" y="2276475"/>
          <a:ext cx="7316788" cy="4257675"/>
        </p:xfrm>
        <a:graphic>
          <a:graphicData uri="http://schemas.openxmlformats.org/drawingml/2006/table">
            <a:tbl>
              <a:tblPr/>
              <a:tblGrid>
                <a:gridCol w="1622425"/>
                <a:gridCol w="2943225"/>
                <a:gridCol w="2751138"/>
              </a:tblGrid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        类型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项目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平方根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立方根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被开方数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非负数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任意实数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符号表示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性质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一个正数有两个平方根，且互为相反数；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零的平方根为零；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负数没有平方根；</a:t>
                      </a:r>
                      <a:endParaRPr kumimoji="0" 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一个正数有一个正的立方根；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一个负数有一个负的立方根；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零的立方根是零；</a:t>
                      </a:r>
                      <a:endParaRPr kumimoji="0" 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重要结论</a:t>
                      </a:r>
                      <a:endParaRPr kumimoji="0" 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30"/>
          <p:cNvGrpSpPr/>
          <p:nvPr/>
        </p:nvGrpSpPr>
        <p:grpSpPr bwMode="auto">
          <a:xfrm>
            <a:off x="2555875" y="3573463"/>
            <a:ext cx="4895850" cy="2951162"/>
            <a:chOff x="0" y="0"/>
            <a:chExt cx="7710" cy="4648"/>
          </a:xfrm>
        </p:grpSpPr>
        <p:pic>
          <p:nvPicPr>
            <p:cNvPr id="32799" name="Picture 59"/>
            <p:cNvPicPr>
              <a:picLocks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3" y="78"/>
              <a:ext cx="1137" cy="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800" name="Picture 6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8" y="0"/>
              <a:ext cx="1159" cy="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801" name="Picture 6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22"/>
              <a:ext cx="3742" cy="1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802" name="Picture 6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2" y="2496"/>
              <a:ext cx="2409" cy="1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50825" y="981075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76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3.留给学生探索交流的空间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50825" y="1557338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76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4.适当发挥计算器的作用，加强估算能力的培养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23850" y="2133600"/>
            <a:ext cx="8640763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76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5.把握好教学要求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/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本章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对于某些内容采用提前渗透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逐步提高的编写方式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: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(1)本章将点的坐标扩展到实数范围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建立点与有序实数对的一一对应关系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为后续学习函数的图像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函数与方程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不等式的关系等打下了基础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(2)本章通过一个例题学习实数的简单运算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.(p85,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例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）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为说明有理数的运算法则和运算性质等在实数范围内仍成立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而关于实数的运算在后面的二次根式一章中还要继续研究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此处不必过难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(3)为了让学生更好地理解数轴上表示无理数的点的存在性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本章涉及到了勾股定理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这个内容后面还会专门再学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此处仅让学生了解即可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zh-CN" altLang="en-US" sz="2400" b="1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82588" y="2730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八.几点教学建议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ldLvl="0" autoUpdateAnimBg="0"/>
      <p:bldP spid="32772" grpId="0" bldLvl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382588" y="2730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九.知识要点及参考例题</a:t>
            </a:r>
            <a:endParaRPr lang="zh-CN" altLang="en-US" sz="2400" b="1"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5080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每个小节分三个部分进行：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知识要点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ym typeface="宋体" panose="02010600030101010101" pitchFamily="2" charset="-122"/>
              </a:rPr>
              <a:t>参考例题</a:t>
            </a:r>
            <a:endParaRPr lang="zh-CN" altLang="en-US" sz="2400" b="1">
              <a:sym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ym typeface="宋体" panose="02010600030101010101" pitchFamily="2" charset="-122"/>
              </a:rPr>
              <a:t>拓展练习</a:t>
            </a:r>
            <a:endParaRPr lang="zh-CN" altLang="en-US" sz="2400" b="1">
              <a:sym typeface="宋体" panose="02010600030101010101" pitchFamily="2" charset="-122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411480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" r:id="rId1" imgW="916305" imgH="215900" progId="Equation.3">
                  <p:embed/>
                </p:oleObj>
              </mc:Choice>
              <mc:Fallback>
                <p:oleObj name="" r:id="rId1" imgW="916305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3" name="Picture 5" descr="China_bjx_445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100" y="603250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ldLvl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460375" y="2603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十.相关课题学习材料</a:t>
            </a:r>
            <a:endParaRPr lang="zh-CN" altLang="en-US" sz="2400" b="1"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50800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sz="2400" b="1">
                <a:latin typeface="宋体" panose="02010600030101010101" pitchFamily="2" charset="-122"/>
                <a:sym typeface="黑体" panose="02010609060101010101" pitchFamily="49" charset="-122"/>
              </a:rPr>
              <a:t>专题一 数形结合思想的应用</a:t>
            </a:r>
            <a:endParaRPr lang="zh-CN" sz="2400" b="1">
              <a:latin typeface="宋体" panose="02010600030101010101" pitchFamily="2" charset="-122"/>
            </a:endParaRPr>
          </a:p>
        </p:txBody>
      </p:sp>
      <p:grpSp>
        <p:nvGrpSpPr>
          <p:cNvPr id="2" name="Group 4"/>
          <p:cNvGrpSpPr/>
          <p:nvPr/>
        </p:nvGrpSpPr>
        <p:grpSpPr bwMode="auto">
          <a:xfrm>
            <a:off x="250825" y="1557338"/>
            <a:ext cx="7927975" cy="508000"/>
            <a:chOff x="0" y="0"/>
            <a:chExt cx="12483" cy="800"/>
          </a:xfrm>
        </p:grpSpPr>
        <p:sp>
          <p:nvSpPr>
            <p:cNvPr id="8203" name="Text Box 5"/>
            <p:cNvSpPr txBox="1">
              <a:spLocks noChangeArrowheads="1"/>
            </p:cNvSpPr>
            <p:nvPr/>
          </p:nvSpPr>
          <p:spPr bwMode="auto">
            <a:xfrm>
              <a:off x="0" y="59"/>
              <a:ext cx="11825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1.实数a,b在数轴上的位置如图所示，请化简：</a:t>
              </a:r>
              <a:endParaRPr lang="zh-CN" altLang="en-US" sz="2400" b="1"/>
            </a:p>
          </p:txBody>
        </p:sp>
        <p:graphicFrame>
          <p:nvGraphicFramePr>
            <p:cNvPr id="8194" name="Object 6" descr="AA93B2FD0A424d0d81EAA859EF85598F# #嵌入式对象97"/>
            <p:cNvGraphicFramePr>
              <a:graphicFrameLocks noChangeAspect="1"/>
            </p:cNvGraphicFramePr>
            <p:nvPr/>
          </p:nvGraphicFramePr>
          <p:xfrm>
            <a:off x="9735" y="0"/>
            <a:ext cx="2749" cy="8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4" name="" r:id="rId1" imgW="1007745" imgH="293370" progId="Equation.3">
                    <p:embed/>
                  </p:oleObj>
                </mc:Choice>
                <mc:Fallback>
                  <p:oleObj name="" r:id="rId1" imgW="1007745" imgH="293370" progId="Equation.3">
                    <p:embed/>
                    <p:pic>
                      <p:nvPicPr>
                        <p:cNvPr id="0" name="Object 6" descr="AA93B2FD0A424d0d81EAA859EF85598F# #嵌入式对象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35" y="0"/>
                          <a:ext cx="2749" cy="8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4823" name="Picture 7" descr="3579AFDE093A42059F868214F9CD3ABA# #嵌入式对象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420938"/>
            <a:ext cx="42830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8"/>
          <p:cNvGrpSpPr/>
          <p:nvPr/>
        </p:nvGrpSpPr>
        <p:grpSpPr bwMode="auto">
          <a:xfrm>
            <a:off x="323850" y="3357563"/>
            <a:ext cx="8929688" cy="1322387"/>
            <a:chOff x="0" y="0"/>
            <a:chExt cx="14062" cy="2081"/>
          </a:xfrm>
        </p:grpSpPr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0" y="209"/>
              <a:ext cx="14063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2．实数a在数轴上的位置如图所示，则            的大小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  关系是：</a:t>
              </a:r>
              <a:r>
                <a:rPr lang="zh-CN" altLang="en-US" sz="2400" b="1" u="sng">
                  <a:latin typeface="宋体" panose="02010600030101010101" pitchFamily="2" charset="-122"/>
                  <a:sym typeface="宋体" panose="02010600030101010101" pitchFamily="2" charset="-122"/>
                </a:rPr>
                <a:t>               </a:t>
              </a:r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；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pic>
          <p:nvPicPr>
            <p:cNvPr id="8202" name="Picture 10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03" y="0"/>
              <a:ext cx="2609" cy="1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4827" name="Picture 11" descr="981451D38B7B4841A0CD508ED6D0D3D2# #嵌入式对象1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5086350"/>
            <a:ext cx="4319588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ldLvl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96875" y="1052513"/>
            <a:ext cx="353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</a:rPr>
              <a:t>专题二  非负数及其应用</a:t>
            </a:r>
            <a:endParaRPr lang="zh-CN" altLang="en-US" sz="2400">
              <a:latin typeface="宋体" panose="02010600030101010101" pitchFamily="2" charset="-122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448175" y="3246438"/>
            <a:ext cx="247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 </a:t>
            </a:r>
            <a:endParaRPr lang="zh-CN" altLang="en-US"/>
          </a:p>
        </p:txBody>
      </p:sp>
      <p:pic>
        <p:nvPicPr>
          <p:cNvPr id="35844" name="Picture 4" descr="未命名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773238"/>
            <a:ext cx="9117013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60375" y="2603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十.相关课题学习材料</a:t>
            </a:r>
            <a:endParaRPr lang="zh-CN" altLang="en-US" sz="2400" b="1"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9388" y="1125538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1．本章知识的内在结构如下图所示：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79388" y="2603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二.知识结构框图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9220" name="Picture 4" descr="7EA479BFF5D349a38AAE00338CB6AEE7# #嵌入式对象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851025"/>
            <a:ext cx="46799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23850" y="3573463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2．本章知识的展开顺序如下图所示：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9222" name="Picture 6" descr="5E548092B8F34bdc82388BD52C6F167F# #嵌入式对象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294188"/>
            <a:ext cx="548005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ldLvl="0" autoUpdateAnimBg="0"/>
      <p:bldP spid="9221" grpId="0" bldLvl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52413" y="909638"/>
            <a:ext cx="323056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宋体" panose="02010600030101010101" pitchFamily="2" charset="-122"/>
              </a:rPr>
              <a:t>专题三  方根性质探究</a:t>
            </a:r>
            <a:endParaRPr lang="zh-CN" altLang="en-US" sz="2400" b="1">
              <a:latin typeface="宋体" panose="02010600030101010101" pitchFamily="2" charset="-122"/>
            </a:endParaRPr>
          </a:p>
        </p:txBody>
      </p:sp>
      <p:pic>
        <p:nvPicPr>
          <p:cNvPr id="36867" name="Picture 3" descr="未命名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1989138"/>
            <a:ext cx="8863013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60375" y="2603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十.相关课题学习材料</a:t>
            </a:r>
            <a:endParaRPr lang="zh-CN" altLang="en-US" sz="2400" b="1"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44488" y="2603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三.课程学习目标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0825" y="1196975"/>
            <a:ext cx="8353425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zh-CN" altLang="en-US" sz="2400" b="1">
                <a:latin typeface="宋体" panose="02010600030101010101" pitchFamily="2" charset="-122"/>
                <a:sym typeface="Times New Roman" panose="02020603050405020304" pitchFamily="18" charset="0"/>
              </a:rPr>
              <a:t>1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．了解算术平方根、平方根、立方根的概念，会用根号表  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示数的平方根、立方根；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zh-CN" altLang="en-US" sz="2400" b="1">
                <a:latin typeface="宋体" panose="02010600030101010101" pitchFamily="2" charset="-122"/>
                <a:sym typeface="Times New Roman" panose="02020603050405020304" pitchFamily="18" charset="0"/>
              </a:rPr>
              <a:t>2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．了解开方与乘方互为逆运算，会用平方运算求某些非负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数的平方根，会用立方运算求某些数的立方根，会用计   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算器求平方根和立方根；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zh-CN" altLang="en-US" sz="2400" b="1">
                <a:latin typeface="宋体" panose="02010600030101010101" pitchFamily="2" charset="-122"/>
                <a:sym typeface="Times New Roman" panose="02020603050405020304" pitchFamily="18" charset="0"/>
              </a:rPr>
              <a:t>3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．了解无理数和实数的概念，知道实数与数轴上的点一一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对应，有序实数对与平面上的点一一对应；了解数的范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围由有理数扩大到实数后，概念、运算等的一致性及其  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   发展变化；</a:t>
            </a:r>
            <a:endParaRPr lang="zh-CN" altLang="en-US" sz="2400" b="1">
              <a:latin typeface="宋体" panose="02010600030101010101" pitchFamily="2" charset="-122"/>
              <a:sym typeface="Times New Roman" panose="02020603050405020304" pitchFamily="18" charset="0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Times New Roman" panose="02020603050405020304" pitchFamily="18" charset="0"/>
              </a:rPr>
              <a:t> 4．能用有理数估计一个无理数的大致范围．</a:t>
            </a:r>
            <a:endParaRPr lang="zh-CN" altLang="en-US" sz="24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2400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ym typeface="宋体" panose="02010600030101010101" pitchFamily="2" charset="-122"/>
              </a:rPr>
              <a:t>四.本章中考要求</a:t>
            </a:r>
            <a:endParaRPr lang="zh-CN" altLang="en-US" sz="2400" b="1">
              <a:sym typeface="宋体" panose="02010600030101010101" pitchFamily="2" charset="-122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-23813" y="681038"/>
          <a:ext cx="9337676" cy="6203950"/>
        </p:xfrm>
        <a:graphic>
          <a:graphicData uri="http://schemas.openxmlformats.org/drawingml/2006/table">
            <a:tbl>
              <a:tblPr/>
              <a:tblGrid>
                <a:gridCol w="2357438"/>
                <a:gridCol w="2312988"/>
                <a:gridCol w="2314575"/>
                <a:gridCol w="2352675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知识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考试水平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基本要求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略高要求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较高要求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无理数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了解无理数的概念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会用有理数估计一个无理数的大致范围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平方根及算术平方根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了解平方根及算术平方根的概念，会用根号表示非负数的平方根及算术平方根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会用平方运算求某些非负数的平方根，会用计算器求平方根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立方根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会用根号表示数的立方根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会用立方运算求某些数的立方根，会用计算器求立方根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实数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了解实数的概念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会进行简单的实数运算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6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二次根式及其性质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了解二次根式的概念，会确定二次根式有意义的条件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会利用二次根式的性质进行化简；能根据二次根式的性质对代数式作简单变形，在特定条件下，确定字母的值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6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二次根式的化简和运算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理解二次根式加、减、乘、除运算法则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会进行二次根式的化简，会进行二次根式的混合运算（二次根式的个数不超过三个；不要求分母有理化）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2" name="椭圆 105"/>
          <p:cNvSpPr>
            <a:spLocks noChangeArrowheads="1"/>
          </p:cNvSpPr>
          <p:nvPr/>
        </p:nvSpPr>
        <p:spPr bwMode="auto">
          <a:xfrm>
            <a:off x="2428875" y="785813"/>
            <a:ext cx="4643438" cy="71437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zh-CN" altLang="en-US" sz="4400">
              <a:solidFill>
                <a:srgbClr val="FFFFD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五.本章重点、难点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2875" y="1928813"/>
            <a:ext cx="83518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．本章的重点是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sym typeface="Times New Roman" panose="02020603050405020304" pitchFamily="18" charset="0"/>
              </a:rPr>
              <a:t>算术平方根和平方根的概念和求法.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4313" y="3143250"/>
            <a:ext cx="8208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2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．本章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的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难点是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sym typeface="Times New Roman" panose="02020603050405020304" pitchFamily="18" charset="0"/>
              </a:rPr>
              <a:t>平方根和实数的概念．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ldLvl="0" autoUpdateAnimBg="0"/>
      <p:bldP spid="12292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8463" y="2603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六.本章课时安排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50825" y="1339850"/>
            <a:ext cx="8786813" cy="265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本章教学时间约需8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课时，具体分配如下（仅供参考）：</a:t>
            </a:r>
            <a:endParaRPr lang="zh-CN" altLang="en-US" sz="2800" b="1">
              <a:latin typeface="宋体" panose="02010600030101010101" pitchFamily="2" charset="-122"/>
              <a:sym typeface="Times New Roman" panose="02020603050405020304" pitchFamily="18" charset="0"/>
            </a:endParaRPr>
          </a:p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．1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　平方根　　　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      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     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3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课时</a:t>
            </a:r>
            <a:endParaRPr lang="zh-CN" altLang="en-US" sz="2800" b="1">
              <a:latin typeface="宋体" panose="02010600030101010101" pitchFamily="2" charset="-122"/>
              <a:sym typeface="Times New Roman" panose="02020603050405020304" pitchFamily="18" charset="0"/>
            </a:endParaRPr>
          </a:p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．2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 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立方根                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2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课时</a:t>
            </a:r>
            <a:endParaRPr lang="zh-CN" altLang="en-US" sz="2800" b="1">
              <a:latin typeface="宋体" panose="02010600030101010101" pitchFamily="2" charset="-122"/>
              <a:sym typeface="Times New Roman" panose="02020603050405020304" pitchFamily="18" charset="0"/>
            </a:endParaRPr>
          </a:p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．3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　实数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 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　　　　　　　　　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2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课时</a:t>
            </a:r>
            <a:endParaRPr lang="zh-CN" altLang="en-US" sz="2800" b="1">
              <a:latin typeface="宋体" panose="02010600030101010101" pitchFamily="2" charset="-122"/>
              <a:sym typeface="Times New Roman" panose="02020603050405020304" pitchFamily="18" charset="0"/>
            </a:endParaRPr>
          </a:p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数学活动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小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结             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            </a:t>
            </a:r>
            <a:r>
              <a:rPr lang="zh-CN" altLang="en-US" sz="2800" b="1">
                <a:latin typeface="宋体" panose="02010600030101010101" pitchFamily="2" charset="-122"/>
                <a:sym typeface="Times New Roman" panose="02020603050405020304" pitchFamily="18" charset="0"/>
              </a:rPr>
              <a:t> 1</a:t>
            </a:r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课时　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sz="2400" b="1">
              <a:sym typeface="黑体" panose="02010609060101010101" pitchFamily="49" charset="-122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79388" y="909638"/>
            <a:ext cx="30972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13.1 平方根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50825" y="1849438"/>
            <a:ext cx="864235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1．平方根与算术平方根的区别和联系：</a:t>
            </a:r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endParaRPr lang="zh-CN" altLang="en-US" sz="24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区别：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(1)定义不同；(2)个数不同；(3)表示方法不同.</a:t>
            </a:r>
            <a:endParaRPr lang="zh-CN" altLang="en-US" sz="2400" b="1">
              <a:solidFill>
                <a:srgbClr val="0000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endParaRPr lang="zh-CN" altLang="en-US" sz="2400" b="1">
              <a:solidFill>
                <a:srgbClr val="FFFF00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 联系：</a:t>
            </a:r>
            <a:r>
              <a:rPr lang="zh-CN" altLang="en-US" sz="2400" b="1">
                <a:solidFill>
                  <a:srgbClr val="CC33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(1)具有包含关系；(2)存在条件相同；(3)0的平方根、</a:t>
            </a:r>
            <a:endParaRPr lang="zh-CN" altLang="en-US" sz="2400" b="1">
              <a:solidFill>
                <a:srgbClr val="CC3300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solidFill>
                  <a:srgbClr val="CC33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 </a:t>
            </a:r>
            <a:endParaRPr lang="zh-CN" altLang="en-US" sz="2400" b="1">
              <a:solidFill>
                <a:srgbClr val="CC3300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solidFill>
                  <a:srgbClr val="CC33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          算术平方根均为0.</a:t>
            </a:r>
            <a:endParaRPr lang="zh-CN" altLang="en-US" sz="2400" b="1">
              <a:solidFill>
                <a:srgbClr val="CC3300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395288" y="234950"/>
            <a:ext cx="508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七.</a:t>
            </a:r>
            <a:r>
              <a:rPr lang="zh-CN" altLang="en-US" sz="2400" b="1">
                <a:sym typeface="黑体" panose="02010609060101010101" pitchFamily="49" charset="-122"/>
              </a:rPr>
              <a:t>本章教材内容分析</a:t>
            </a:r>
            <a:endParaRPr lang="zh-CN" altLang="en-US" sz="2400" b="1">
              <a:sym typeface="黑体" panose="02010609060101010101" pitchFamily="49" charset="-122"/>
            </a:endParaRP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2032000" y="2678113"/>
            <a:ext cx="5080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b="1"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endParaRPr lang="zh-CN" altLang="en-US"/>
          </a:p>
        </p:txBody>
      </p:sp>
      <p:grpSp>
        <p:nvGrpSpPr>
          <p:cNvPr id="2" name="Group 4"/>
          <p:cNvGrpSpPr/>
          <p:nvPr/>
        </p:nvGrpSpPr>
        <p:grpSpPr bwMode="auto">
          <a:xfrm>
            <a:off x="179388" y="1374775"/>
            <a:ext cx="8137525" cy="1189038"/>
            <a:chOff x="0" y="0"/>
            <a:chExt cx="12814" cy="1872"/>
          </a:xfrm>
        </p:grpSpPr>
        <p:sp>
          <p:nvSpPr>
            <p:cNvPr id="1040" name="Text Box 5"/>
            <p:cNvSpPr txBox="1">
              <a:spLocks noChangeArrowheads="1"/>
            </p:cNvSpPr>
            <p:nvPr/>
          </p:nvSpPr>
          <p:spPr bwMode="auto">
            <a:xfrm>
              <a:off x="0" y="0"/>
              <a:ext cx="12814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例1.求下列各数的算术平方根：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（1）100  （2）0.0001  （3）     </a:t>
              </a:r>
              <a:r>
                <a:rPr lang="zh-CN" altLang="en-US" sz="2400" b="1">
                  <a:sym typeface="宋体" panose="02010600030101010101" pitchFamily="2" charset="-122"/>
                </a:rPr>
                <a:t>（4）</a:t>
              </a:r>
              <a:endParaRPr lang="zh-CN" altLang="en-US" sz="2400" b="1">
                <a:sym typeface="宋体" panose="02010600030101010101" pitchFamily="2" charset="-122"/>
              </a:endParaRPr>
            </a:p>
          </p:txBody>
        </p:sp>
        <p:pic>
          <p:nvPicPr>
            <p:cNvPr id="1041" name="Picture 6"/>
            <p:cNvPicPr>
              <a:picLocks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0" y="1169"/>
              <a:ext cx="907" cy="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3" y="1039"/>
              <a:ext cx="1247" cy="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50825" y="2636838"/>
            <a:ext cx="381635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2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注意：</a:t>
            </a:r>
            <a:r>
              <a:rPr lang="zh-CN" altLang="en-US" sz="2400" b="1">
                <a:latin typeface="宋体" panose="02010600030101010101" pitchFamily="2" charset="-122"/>
                <a:sym typeface="宋体" panose="02010600030101010101" pitchFamily="2" charset="-122"/>
              </a:rPr>
              <a:t>①指出书写形式：</a:t>
            </a:r>
            <a:endParaRPr lang="zh-CN" altLang="en-US" sz="2400" b="1"/>
          </a:p>
        </p:txBody>
      </p:sp>
      <p:grpSp>
        <p:nvGrpSpPr>
          <p:cNvPr id="3" name="Group 9"/>
          <p:cNvGrpSpPr/>
          <p:nvPr/>
        </p:nvGrpSpPr>
        <p:grpSpPr bwMode="auto">
          <a:xfrm>
            <a:off x="3924300" y="2852738"/>
            <a:ext cx="3959225" cy="1584325"/>
            <a:chOff x="0" y="0"/>
            <a:chExt cx="6236" cy="2494"/>
          </a:xfrm>
        </p:grpSpPr>
        <p:pic>
          <p:nvPicPr>
            <p:cNvPr id="1036" name="Picture 1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4" y="1247"/>
              <a:ext cx="2302" cy="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7" name="Group 11"/>
            <p:cNvGrpSpPr/>
            <p:nvPr/>
          </p:nvGrpSpPr>
          <p:grpSpPr bwMode="auto">
            <a:xfrm>
              <a:off x="0" y="0"/>
              <a:ext cx="6236" cy="2494"/>
              <a:chOff x="0" y="0"/>
              <a:chExt cx="6236" cy="2494"/>
            </a:xfrm>
          </p:grpSpPr>
          <p:pic>
            <p:nvPicPr>
              <p:cNvPr id="1038" name="Picture 13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5" y="0"/>
                <a:ext cx="1020" cy="7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39" name="Text Box 14"/>
              <p:cNvSpPr txBox="1">
                <a:spLocks noChangeArrowheads="1"/>
              </p:cNvSpPr>
              <p:nvPr/>
            </p:nvSpPr>
            <p:spPr bwMode="auto">
              <a:xfrm>
                <a:off x="0" y="46"/>
                <a:ext cx="6237" cy="2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2400" b="1">
                    <a:sym typeface="宋体" panose="02010600030101010101" pitchFamily="2" charset="-122"/>
                  </a:rPr>
                  <a:t>切忌：100=           =10</a:t>
                </a:r>
                <a:endParaRPr lang="zh-CN" altLang="en-US" sz="2400" b="1">
                  <a:sym typeface="宋体" panose="02010600030101010101" pitchFamily="2" charset="-122"/>
                </a:endParaRPr>
              </a:p>
              <a:p>
                <a:pPr eaLnBrk="1" hangingPunct="1"/>
                <a:endParaRPr lang="zh-CN" altLang="en-US" sz="2400" b="1">
                  <a:sym typeface="宋体" panose="02010600030101010101" pitchFamily="2" charset="-122"/>
                </a:endParaRPr>
              </a:p>
              <a:p>
                <a:pPr eaLnBrk="1" hangingPunct="1"/>
                <a:r>
                  <a:rPr lang="zh-CN" altLang="en-US" sz="2400" b="1">
                    <a:sym typeface="宋体" panose="02010600030101010101" pitchFamily="2" charset="-122"/>
                  </a:rPr>
                  <a:t>或：</a:t>
                </a:r>
                <a:endParaRPr lang="zh-CN" altLang="en-US" sz="2400" b="1">
                  <a:sym typeface="宋体" panose="02010600030101010101" pitchFamily="2" charset="-122"/>
                </a:endParaRPr>
              </a:p>
              <a:p>
                <a:pPr eaLnBrk="1" hangingPunct="1"/>
                <a:endParaRPr lang="zh-CN" altLang="en-US" sz="2400"/>
              </a:p>
            </p:txBody>
          </p:sp>
        </p:grpSp>
      </p:grpSp>
      <p:sp>
        <p:nvSpPr>
          <p:cNvPr id="1032" name="Text Box 15"/>
          <p:cNvSpPr txBox="1">
            <a:spLocks noChangeArrowheads="1"/>
          </p:cNvSpPr>
          <p:nvPr/>
        </p:nvSpPr>
        <p:spPr bwMode="auto">
          <a:xfrm>
            <a:off x="5364163" y="261938"/>
            <a:ext cx="30972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  <a:sym typeface="宋体" panose="02010600030101010101" pitchFamily="2" charset="-122"/>
              </a:rPr>
              <a:t>13.1 平方根</a:t>
            </a:r>
            <a:endParaRPr lang="zh-CN" altLang="en-US" sz="2800" b="1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5" name="Group 16"/>
          <p:cNvGrpSpPr/>
          <p:nvPr/>
        </p:nvGrpSpPr>
        <p:grpSpPr bwMode="auto">
          <a:xfrm>
            <a:off x="827088" y="4581525"/>
            <a:ext cx="6840537" cy="1200150"/>
            <a:chOff x="0" y="0"/>
            <a:chExt cx="6840537" cy="1200329"/>
          </a:xfrm>
        </p:grpSpPr>
        <p:sp>
          <p:nvSpPr>
            <p:cNvPr id="1035" name="Text Box 9"/>
            <p:cNvSpPr txBox="1">
              <a:spLocks noChangeArrowheads="1"/>
            </p:cNvSpPr>
            <p:nvPr/>
          </p:nvSpPr>
          <p:spPr bwMode="auto">
            <a:xfrm>
              <a:off x="0" y="0"/>
              <a:ext cx="6840537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  <a:p>
              <a:pPr eaLnBrk="1" hangingPunct="1"/>
              <a:r>
                <a:rPr lang="zh-CN" altLang="en-US" sz="2400" b="1">
                  <a:latin typeface="宋体" panose="02010600030101010101" pitchFamily="2" charset="-122"/>
                  <a:sym typeface="宋体" panose="02010600030101010101" pitchFamily="2" charset="-122"/>
                </a:rPr>
                <a:t>  ②</a:t>
              </a:r>
              <a:r>
                <a:rPr lang="en-US" altLang="zh-CN" sz="2400" b="1">
                  <a:latin typeface="宋体" panose="02010600030101010101" pitchFamily="2" charset="-122"/>
                  <a:sym typeface="宋体" panose="02010600030101010101" pitchFamily="2" charset="-122"/>
                </a:rPr>
                <a:t>    </a:t>
              </a:r>
              <a:r>
                <a:rPr lang="zh-CN" altLang="en-US" sz="2400"/>
                <a:t> 的算术平方根学生容易出错，认为是</a:t>
              </a:r>
              <a:r>
                <a:rPr lang="en-US" altLang="zh-CN" sz="2400"/>
                <a:t>4</a:t>
              </a:r>
              <a:r>
                <a:rPr lang="zh-CN" altLang="en-US" sz="2400"/>
                <a:t>，应该认清楚被开方数</a:t>
              </a:r>
              <a:r>
                <a:rPr lang="en-US" altLang="zh-CN" sz="2400"/>
                <a:t>.</a:t>
              </a:r>
              <a:endParaRPr lang="zh-CN" altLang="en-US" sz="2400" b="1"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graphicFrame>
          <p:nvGraphicFramePr>
            <p:cNvPr id="1026" name="Object 18"/>
            <p:cNvGraphicFramePr>
              <a:graphicFrameLocks noChangeAspect="1"/>
            </p:cNvGraphicFramePr>
            <p:nvPr/>
          </p:nvGraphicFramePr>
          <p:xfrm>
            <a:off x="946924" y="347673"/>
            <a:ext cx="583410" cy="451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" r:id="rId5" imgW="297815" imgH="233045" progId="Equation.DSMT4">
                    <p:embed/>
                  </p:oleObj>
                </mc:Choice>
                <mc:Fallback>
                  <p:oleObj name="" r:id="rId5" imgW="297815" imgH="233045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6924" y="347673"/>
                          <a:ext cx="583410" cy="4516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utoUpdateAnimBg="0"/>
    </p:bldLst>
  </p:timing>
</p:sld>
</file>

<file path=ppt/theme/theme1.xml><?xml version="1.0" encoding="utf-8"?>
<a:theme xmlns:a="http://schemas.openxmlformats.org/drawingml/2006/main" name="glasses">
  <a:themeElements>
    <a:clrScheme name="">
      <a:dk1>
        <a:srgbClr val="000000"/>
      </a:dk1>
      <a:lt1>
        <a:srgbClr val="FFFFD9"/>
      </a:lt1>
      <a:dk2>
        <a:srgbClr val="000000"/>
      </a:dk2>
      <a:lt2>
        <a:srgbClr val="B2B2B2"/>
      </a:lt2>
      <a:accent1>
        <a:srgbClr val="4A89AF"/>
      </a:accent1>
      <a:accent2>
        <a:srgbClr val="2E566E"/>
      </a:accent2>
      <a:accent3>
        <a:srgbClr val="FFFFE9"/>
      </a:accent3>
      <a:accent4>
        <a:srgbClr val="000000"/>
      </a:accent4>
      <a:accent5>
        <a:srgbClr val="B1C4D4"/>
      </a:accent5>
      <a:accent6>
        <a:srgbClr val="294D63"/>
      </a:accent6>
      <a:hlink>
        <a:srgbClr val="777777"/>
      </a:hlink>
      <a:folHlink>
        <a:srgbClr val="69C3F9"/>
      </a:folHlink>
    </a:clrScheme>
    <a:fontScheme name="glass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glass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es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A5384"/>
        </a:accent1>
        <a:accent2>
          <a:srgbClr val="A1B8CA"/>
        </a:accent2>
        <a:accent3>
          <a:srgbClr val="FFFFFF"/>
        </a:accent3>
        <a:accent4>
          <a:srgbClr val="000000"/>
        </a:accent4>
        <a:accent5>
          <a:srgbClr val="ACB3C2"/>
        </a:accent5>
        <a:accent6>
          <a:srgbClr val="91A6B7"/>
        </a:accent6>
        <a:hlink>
          <a:srgbClr val="2A96C0"/>
        </a:hlink>
        <a:folHlink>
          <a:srgbClr val="3E78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es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35C97"/>
        </a:accent1>
        <a:accent2>
          <a:srgbClr val="7295B9"/>
        </a:accent2>
        <a:accent3>
          <a:srgbClr val="FFFFFF"/>
        </a:accent3>
        <a:accent4>
          <a:srgbClr val="000000"/>
        </a:accent4>
        <a:accent5>
          <a:srgbClr val="ACB5C9"/>
        </a:accent5>
        <a:accent6>
          <a:srgbClr val="6787A7"/>
        </a:accent6>
        <a:hlink>
          <a:srgbClr val="2A96C0"/>
        </a:hlink>
        <a:folHlink>
          <a:srgbClr val="707F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es 15">
        <a:dk1>
          <a:srgbClr val="000000"/>
        </a:dk1>
        <a:lt1>
          <a:srgbClr val="FFFFFF"/>
        </a:lt1>
        <a:dk2>
          <a:srgbClr val="FFFFFF"/>
        </a:dk2>
        <a:lt2>
          <a:srgbClr val="C0C0C0"/>
        </a:lt2>
        <a:accent1>
          <a:srgbClr val="3E7AB2"/>
        </a:accent1>
        <a:accent2>
          <a:srgbClr val="7497AB"/>
        </a:accent2>
        <a:accent3>
          <a:srgbClr val="FFFFFF"/>
        </a:accent3>
        <a:accent4>
          <a:srgbClr val="000000"/>
        </a:accent4>
        <a:accent5>
          <a:srgbClr val="AFBED5"/>
        </a:accent5>
        <a:accent6>
          <a:srgbClr val="68889B"/>
        </a:accent6>
        <a:hlink>
          <a:srgbClr val="9EC9EA"/>
        </a:hlink>
        <a:folHlink>
          <a:srgbClr val="E9EA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es 16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FF0000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E70000"/>
        </a:accent6>
        <a:hlink>
          <a:srgbClr val="FF9966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62GF&amp;D003">
  <a:themeElements>
    <a:clrScheme name="">
      <a:dk1>
        <a:srgbClr val="000000"/>
      </a:dk1>
      <a:lt1>
        <a:srgbClr val="FFFFD9"/>
      </a:lt1>
      <a:dk2>
        <a:srgbClr val="000000"/>
      </a:dk2>
      <a:lt2>
        <a:srgbClr val="B2B2B2"/>
      </a:lt2>
      <a:accent1>
        <a:srgbClr val="4A89AF"/>
      </a:accent1>
      <a:accent2>
        <a:srgbClr val="2E566E"/>
      </a:accent2>
      <a:accent3>
        <a:srgbClr val="FFFFE9"/>
      </a:accent3>
      <a:accent4>
        <a:srgbClr val="000000"/>
      </a:accent4>
      <a:accent5>
        <a:srgbClr val="B1C4D4"/>
      </a:accent5>
      <a:accent6>
        <a:srgbClr val="294D63"/>
      </a:accent6>
      <a:hlink>
        <a:srgbClr val="777777"/>
      </a:hlink>
      <a:folHlink>
        <a:srgbClr val="69C3F9"/>
      </a:folHlink>
    </a:clrScheme>
    <a:fontScheme name="1_M62GF&amp;D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M62GF&amp;D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62GF&amp;D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62GF&amp;D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62GF&amp;D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62GF&amp;D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62GF&amp;D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62GF&amp;D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62GF&amp;D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62GF&amp;D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62GF&amp;D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62GF&amp;D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62GF&amp;D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62GF&amp;D003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A5384"/>
        </a:accent1>
        <a:accent2>
          <a:srgbClr val="A1B8CA"/>
        </a:accent2>
        <a:accent3>
          <a:srgbClr val="FFFFFF"/>
        </a:accent3>
        <a:accent4>
          <a:srgbClr val="000000"/>
        </a:accent4>
        <a:accent5>
          <a:srgbClr val="ACB3C2"/>
        </a:accent5>
        <a:accent6>
          <a:srgbClr val="91A6B7"/>
        </a:accent6>
        <a:hlink>
          <a:srgbClr val="2A96C0"/>
        </a:hlink>
        <a:folHlink>
          <a:srgbClr val="3E78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62GF&amp;D003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35C97"/>
        </a:accent1>
        <a:accent2>
          <a:srgbClr val="7295B9"/>
        </a:accent2>
        <a:accent3>
          <a:srgbClr val="FFFFFF"/>
        </a:accent3>
        <a:accent4>
          <a:srgbClr val="000000"/>
        </a:accent4>
        <a:accent5>
          <a:srgbClr val="ACB5C9"/>
        </a:accent5>
        <a:accent6>
          <a:srgbClr val="6787A7"/>
        </a:accent6>
        <a:hlink>
          <a:srgbClr val="2A96C0"/>
        </a:hlink>
        <a:folHlink>
          <a:srgbClr val="707F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62GF&amp;D003 15">
        <a:dk1>
          <a:srgbClr val="000000"/>
        </a:dk1>
        <a:lt1>
          <a:srgbClr val="FFFFFF"/>
        </a:lt1>
        <a:dk2>
          <a:srgbClr val="FFFFFF"/>
        </a:dk2>
        <a:lt2>
          <a:srgbClr val="C0C0C0"/>
        </a:lt2>
        <a:accent1>
          <a:srgbClr val="3E7AB2"/>
        </a:accent1>
        <a:accent2>
          <a:srgbClr val="7497AB"/>
        </a:accent2>
        <a:accent3>
          <a:srgbClr val="FFFFFF"/>
        </a:accent3>
        <a:accent4>
          <a:srgbClr val="000000"/>
        </a:accent4>
        <a:accent5>
          <a:srgbClr val="AFBED5"/>
        </a:accent5>
        <a:accent6>
          <a:srgbClr val="68889B"/>
        </a:accent6>
        <a:hlink>
          <a:srgbClr val="9EC9EA"/>
        </a:hlink>
        <a:folHlink>
          <a:srgbClr val="E9EA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62GF&amp;D003 16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FF0000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E70000"/>
        </a:accent6>
        <a:hlink>
          <a:srgbClr val="FF9966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62GF&amp;D003">
  <a:themeElements>
    <a:clrScheme name="">
      <a:dk1>
        <a:srgbClr val="000000"/>
      </a:dk1>
      <a:lt1>
        <a:srgbClr val="FFFFD9"/>
      </a:lt1>
      <a:dk2>
        <a:srgbClr val="000000"/>
      </a:dk2>
      <a:lt2>
        <a:srgbClr val="B2B2B2"/>
      </a:lt2>
      <a:accent1>
        <a:srgbClr val="4A89AF"/>
      </a:accent1>
      <a:accent2>
        <a:srgbClr val="2E566E"/>
      </a:accent2>
      <a:accent3>
        <a:srgbClr val="FFFFE9"/>
      </a:accent3>
      <a:accent4>
        <a:srgbClr val="000000"/>
      </a:accent4>
      <a:accent5>
        <a:srgbClr val="B1C4D4"/>
      </a:accent5>
      <a:accent6>
        <a:srgbClr val="294D63"/>
      </a:accent6>
      <a:hlink>
        <a:srgbClr val="777777"/>
      </a:hlink>
      <a:folHlink>
        <a:srgbClr val="69C3F9"/>
      </a:folHlink>
    </a:clrScheme>
    <a:fontScheme name="2_M62GF&amp;D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2_M62GF&amp;D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62GF&amp;D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62GF&amp;D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62GF&amp;D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62GF&amp;D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62GF&amp;D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62GF&amp;D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62GF&amp;D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62GF&amp;D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62GF&amp;D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62GF&amp;D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62GF&amp;D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62GF&amp;D003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A5384"/>
        </a:accent1>
        <a:accent2>
          <a:srgbClr val="A1B8CA"/>
        </a:accent2>
        <a:accent3>
          <a:srgbClr val="FFFFFF"/>
        </a:accent3>
        <a:accent4>
          <a:srgbClr val="000000"/>
        </a:accent4>
        <a:accent5>
          <a:srgbClr val="ACB3C2"/>
        </a:accent5>
        <a:accent6>
          <a:srgbClr val="91A6B7"/>
        </a:accent6>
        <a:hlink>
          <a:srgbClr val="2A96C0"/>
        </a:hlink>
        <a:folHlink>
          <a:srgbClr val="3E78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62GF&amp;D003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35C97"/>
        </a:accent1>
        <a:accent2>
          <a:srgbClr val="7295B9"/>
        </a:accent2>
        <a:accent3>
          <a:srgbClr val="FFFFFF"/>
        </a:accent3>
        <a:accent4>
          <a:srgbClr val="000000"/>
        </a:accent4>
        <a:accent5>
          <a:srgbClr val="ACB5C9"/>
        </a:accent5>
        <a:accent6>
          <a:srgbClr val="6787A7"/>
        </a:accent6>
        <a:hlink>
          <a:srgbClr val="2A96C0"/>
        </a:hlink>
        <a:folHlink>
          <a:srgbClr val="707F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62GF&amp;D003 15">
        <a:dk1>
          <a:srgbClr val="000000"/>
        </a:dk1>
        <a:lt1>
          <a:srgbClr val="FFFFFF"/>
        </a:lt1>
        <a:dk2>
          <a:srgbClr val="FFFFFF"/>
        </a:dk2>
        <a:lt2>
          <a:srgbClr val="C0C0C0"/>
        </a:lt2>
        <a:accent1>
          <a:srgbClr val="3E7AB2"/>
        </a:accent1>
        <a:accent2>
          <a:srgbClr val="7497AB"/>
        </a:accent2>
        <a:accent3>
          <a:srgbClr val="FFFFFF"/>
        </a:accent3>
        <a:accent4>
          <a:srgbClr val="000000"/>
        </a:accent4>
        <a:accent5>
          <a:srgbClr val="AFBED5"/>
        </a:accent5>
        <a:accent6>
          <a:srgbClr val="68889B"/>
        </a:accent6>
        <a:hlink>
          <a:srgbClr val="9EC9EA"/>
        </a:hlink>
        <a:folHlink>
          <a:srgbClr val="E9EA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62GF&amp;D003 16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FF0000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E70000"/>
        </a:accent6>
        <a:hlink>
          <a:srgbClr val="FF9966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glasses">
  <a:themeElements>
    <a:clrScheme name="">
      <a:dk1>
        <a:srgbClr val="000000"/>
      </a:dk1>
      <a:lt1>
        <a:srgbClr val="FFFFD9"/>
      </a:lt1>
      <a:dk2>
        <a:srgbClr val="000000"/>
      </a:dk2>
      <a:lt2>
        <a:srgbClr val="B2B2B2"/>
      </a:lt2>
      <a:accent1>
        <a:srgbClr val="4A89AF"/>
      </a:accent1>
      <a:accent2>
        <a:srgbClr val="2E566E"/>
      </a:accent2>
      <a:accent3>
        <a:srgbClr val="FFFFE9"/>
      </a:accent3>
      <a:accent4>
        <a:srgbClr val="000000"/>
      </a:accent4>
      <a:accent5>
        <a:srgbClr val="B1C4D4"/>
      </a:accent5>
      <a:accent6>
        <a:srgbClr val="294D63"/>
      </a:accent6>
      <a:hlink>
        <a:srgbClr val="777777"/>
      </a:hlink>
      <a:folHlink>
        <a:srgbClr val="69C3F9"/>
      </a:folHlink>
    </a:clrScheme>
    <a:fontScheme name="1_glass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glass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ass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ass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ass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ass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ass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es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A5384"/>
        </a:accent1>
        <a:accent2>
          <a:srgbClr val="A1B8CA"/>
        </a:accent2>
        <a:accent3>
          <a:srgbClr val="FFFFFF"/>
        </a:accent3>
        <a:accent4>
          <a:srgbClr val="000000"/>
        </a:accent4>
        <a:accent5>
          <a:srgbClr val="ACB3C2"/>
        </a:accent5>
        <a:accent6>
          <a:srgbClr val="91A6B7"/>
        </a:accent6>
        <a:hlink>
          <a:srgbClr val="2A96C0"/>
        </a:hlink>
        <a:folHlink>
          <a:srgbClr val="3E78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asses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35C97"/>
        </a:accent1>
        <a:accent2>
          <a:srgbClr val="7295B9"/>
        </a:accent2>
        <a:accent3>
          <a:srgbClr val="FFFFFF"/>
        </a:accent3>
        <a:accent4>
          <a:srgbClr val="000000"/>
        </a:accent4>
        <a:accent5>
          <a:srgbClr val="ACB5C9"/>
        </a:accent5>
        <a:accent6>
          <a:srgbClr val="6787A7"/>
        </a:accent6>
        <a:hlink>
          <a:srgbClr val="2A96C0"/>
        </a:hlink>
        <a:folHlink>
          <a:srgbClr val="707F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asses 15">
        <a:dk1>
          <a:srgbClr val="000000"/>
        </a:dk1>
        <a:lt1>
          <a:srgbClr val="FFFFFF"/>
        </a:lt1>
        <a:dk2>
          <a:srgbClr val="FFFFFF"/>
        </a:dk2>
        <a:lt2>
          <a:srgbClr val="C0C0C0"/>
        </a:lt2>
        <a:accent1>
          <a:srgbClr val="3E7AB2"/>
        </a:accent1>
        <a:accent2>
          <a:srgbClr val="7497AB"/>
        </a:accent2>
        <a:accent3>
          <a:srgbClr val="FFFFFF"/>
        </a:accent3>
        <a:accent4>
          <a:srgbClr val="000000"/>
        </a:accent4>
        <a:accent5>
          <a:srgbClr val="AFBED5"/>
        </a:accent5>
        <a:accent6>
          <a:srgbClr val="68889B"/>
        </a:accent6>
        <a:hlink>
          <a:srgbClr val="9EC9EA"/>
        </a:hlink>
        <a:folHlink>
          <a:srgbClr val="E9EA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asses 16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FF0000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E70000"/>
        </a:accent6>
        <a:hlink>
          <a:srgbClr val="FF9966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3511</Words>
  <Application>WPS 演示</Application>
  <PresentationFormat>全屏显示(4:3)</PresentationFormat>
  <Paragraphs>406</Paragraphs>
  <Slides>30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4</vt:i4>
      </vt:variant>
      <vt:variant>
        <vt:lpstr>嵌入 OLE 服务器</vt:lpstr>
      </vt:variant>
      <vt:variant>
        <vt:i4>9</vt:i4>
      </vt:variant>
      <vt:variant>
        <vt:lpstr>幻灯片标题</vt:lpstr>
      </vt:variant>
      <vt:variant>
        <vt:i4>30</vt:i4>
      </vt:variant>
    </vt:vector>
  </HeadingPairs>
  <TitlesOfParts>
    <vt:vector size="51" baseType="lpstr">
      <vt:lpstr>Arial</vt:lpstr>
      <vt:lpstr>宋体</vt:lpstr>
      <vt:lpstr>Wingdings</vt:lpstr>
      <vt:lpstr>黑体</vt:lpstr>
      <vt:lpstr>Times New Roman</vt:lpstr>
      <vt:lpstr>微软雅黑</vt:lpstr>
      <vt:lpstr>Arial Unicode MS</vt:lpstr>
      <vt:lpstr>Calibri</vt:lpstr>
      <vt:lpstr>glasses</vt:lpstr>
      <vt:lpstr>1_M62GF&amp;D003</vt:lpstr>
      <vt:lpstr>2_M62GF&amp;D003</vt:lpstr>
      <vt:lpstr>1_glasses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实数教材分析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实数教材分析</dc:title>
  <dc:creator>佟铭</dc:creator>
  <cp:lastModifiedBy>似水年华</cp:lastModifiedBy>
  <cp:revision>9</cp:revision>
  <cp:lastPrinted>2411-12-30T00:00:00Z</cp:lastPrinted>
  <dcterms:created xsi:type="dcterms:W3CDTF">2011-07-27T10:32:00Z</dcterms:created>
  <dcterms:modified xsi:type="dcterms:W3CDTF">2020-03-03T04:59:30Z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