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3" r:id="rId2"/>
    <p:sldId id="258" r:id="rId3"/>
    <p:sldId id="260" r:id="rId4"/>
    <p:sldId id="439" r:id="rId5"/>
    <p:sldId id="261" r:id="rId6"/>
    <p:sldId id="429" r:id="rId7"/>
    <p:sldId id="438" r:id="rId8"/>
    <p:sldId id="400" r:id="rId9"/>
    <p:sldId id="270" r:id="rId10"/>
    <p:sldId id="278" r:id="rId11"/>
    <p:sldId id="453" r:id="rId12"/>
    <p:sldId id="454" r:id="rId13"/>
    <p:sldId id="442" r:id="rId14"/>
    <p:sldId id="425" r:id="rId15"/>
    <p:sldId id="447" r:id="rId16"/>
    <p:sldId id="448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6600"/>
    <a:srgbClr val="000099"/>
    <a:srgbClr val="0000CC"/>
    <a:srgbClr val="FFCC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47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7427-5F1B-4228-BA6A-5E451671526E}" type="datetimeFigureOut">
              <a:rPr lang="zh-CN" altLang="en-US" smtClean="0"/>
              <a:pPr/>
              <a:t>2019/11/19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9D008-933C-4AD3-8DB8-40FCDF79F8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7427-5F1B-4228-BA6A-5E451671526E}" type="datetimeFigureOut">
              <a:rPr lang="zh-CN" altLang="en-US" smtClean="0"/>
              <a:pPr/>
              <a:t>2019/11/19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9D008-933C-4AD3-8DB8-40FCDF79F8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7427-5F1B-4228-BA6A-5E451671526E}" type="datetimeFigureOut">
              <a:rPr lang="zh-CN" altLang="en-US" smtClean="0"/>
              <a:pPr/>
              <a:t>2019/11/19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9D008-933C-4AD3-8DB8-40FCDF79F8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725E1-5A33-4024-BEA7-B14176EDF7E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7427-5F1B-4228-BA6A-5E451671526E}" type="datetimeFigureOut">
              <a:rPr lang="zh-CN" altLang="en-US" smtClean="0"/>
              <a:pPr/>
              <a:t>2019/11/19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9D008-933C-4AD3-8DB8-40FCDF79F8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7427-5F1B-4228-BA6A-5E451671526E}" type="datetimeFigureOut">
              <a:rPr lang="zh-CN" altLang="en-US" smtClean="0"/>
              <a:pPr/>
              <a:t>2019/11/19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9D008-933C-4AD3-8DB8-40FCDF79F8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7427-5F1B-4228-BA6A-5E451671526E}" type="datetimeFigureOut">
              <a:rPr lang="zh-CN" altLang="en-US" smtClean="0"/>
              <a:pPr/>
              <a:t>2019/11/19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9D008-933C-4AD3-8DB8-40FCDF79F8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7427-5F1B-4228-BA6A-5E451671526E}" type="datetimeFigureOut">
              <a:rPr lang="zh-CN" altLang="en-US" smtClean="0"/>
              <a:pPr/>
              <a:t>2019/11/19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9D008-933C-4AD3-8DB8-40FCDF79F8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7427-5F1B-4228-BA6A-5E451671526E}" type="datetimeFigureOut">
              <a:rPr lang="zh-CN" altLang="en-US" smtClean="0"/>
              <a:pPr/>
              <a:t>2019/11/19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9D008-933C-4AD3-8DB8-40FCDF79F8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7427-5F1B-4228-BA6A-5E451671526E}" type="datetimeFigureOut">
              <a:rPr lang="zh-CN" altLang="en-US" smtClean="0"/>
              <a:pPr/>
              <a:t>2019/11/19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9D008-933C-4AD3-8DB8-40FCDF79F8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7427-5F1B-4228-BA6A-5E451671526E}" type="datetimeFigureOut">
              <a:rPr lang="zh-CN" altLang="en-US" smtClean="0"/>
              <a:pPr/>
              <a:t>2019/11/19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9D008-933C-4AD3-8DB8-40FCDF79F8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7427-5F1B-4228-BA6A-5E451671526E}" type="datetimeFigureOut">
              <a:rPr lang="zh-CN" altLang="en-US" smtClean="0"/>
              <a:pPr/>
              <a:t>2019/11/19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9D008-933C-4AD3-8DB8-40FCDF79F8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57427-5F1B-4228-BA6A-5E451671526E}" type="datetimeFigureOut">
              <a:rPr lang="zh-CN" altLang="en-US" smtClean="0"/>
              <a:pPr/>
              <a:t>2019/11/19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9D008-933C-4AD3-8DB8-40FCDF79F8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8.png"/><Relationship Id="rId18" Type="http://schemas.microsoft.com/office/2007/relationships/hdphoto" Target="../media/hdphoto7.wdp"/><Relationship Id="rId26" Type="http://schemas.microsoft.com/office/2007/relationships/hdphoto" Target="../media/hdphoto11.wdp"/><Relationship Id="rId39" Type="http://schemas.openxmlformats.org/officeDocument/2006/relationships/image" Target="../media/image41.png"/><Relationship Id="rId3" Type="http://schemas.openxmlformats.org/officeDocument/2006/relationships/image" Target="../media/image22.jpeg"/><Relationship Id="rId21" Type="http://schemas.openxmlformats.org/officeDocument/2006/relationships/image" Target="../media/image32.png"/><Relationship Id="rId34" Type="http://schemas.microsoft.com/office/2007/relationships/hdphoto" Target="../media/hdphoto15.wdp"/><Relationship Id="rId42" Type="http://schemas.microsoft.com/office/2007/relationships/hdphoto" Target="../media/hdphoto19.wdp"/><Relationship Id="rId7" Type="http://schemas.openxmlformats.org/officeDocument/2006/relationships/image" Target="../media/image25.png"/><Relationship Id="rId12" Type="http://schemas.microsoft.com/office/2007/relationships/hdphoto" Target="../media/hdphoto4.wdp"/><Relationship Id="rId17" Type="http://schemas.openxmlformats.org/officeDocument/2006/relationships/image" Target="../media/image30.png"/><Relationship Id="rId25" Type="http://schemas.openxmlformats.org/officeDocument/2006/relationships/image" Target="../media/image34.png"/><Relationship Id="rId33" Type="http://schemas.openxmlformats.org/officeDocument/2006/relationships/image" Target="../media/image38.png"/><Relationship Id="rId38" Type="http://schemas.microsoft.com/office/2007/relationships/hdphoto" Target="../media/hdphoto17.wdp"/><Relationship Id="rId46" Type="http://schemas.microsoft.com/office/2007/relationships/hdphoto" Target="../media/hdphoto21.wdp"/><Relationship Id="rId2" Type="http://schemas.openxmlformats.org/officeDocument/2006/relationships/audio" Target="../media/audio3.wav"/><Relationship Id="rId16" Type="http://schemas.microsoft.com/office/2007/relationships/hdphoto" Target="../media/hdphoto6.wdp"/><Relationship Id="rId20" Type="http://schemas.microsoft.com/office/2007/relationships/hdphoto" Target="../media/hdphoto8.wdp"/><Relationship Id="rId29" Type="http://schemas.openxmlformats.org/officeDocument/2006/relationships/image" Target="../media/image36.png"/><Relationship Id="rId41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27.png"/><Relationship Id="rId24" Type="http://schemas.microsoft.com/office/2007/relationships/hdphoto" Target="../media/hdphoto10.wdp"/><Relationship Id="rId32" Type="http://schemas.microsoft.com/office/2007/relationships/hdphoto" Target="../media/hdphoto14.wdp"/><Relationship Id="rId37" Type="http://schemas.openxmlformats.org/officeDocument/2006/relationships/image" Target="../media/image40.png"/><Relationship Id="rId40" Type="http://schemas.microsoft.com/office/2007/relationships/hdphoto" Target="../media/hdphoto18.wdp"/><Relationship Id="rId45" Type="http://schemas.openxmlformats.org/officeDocument/2006/relationships/image" Target="../media/image44.png"/><Relationship Id="rId5" Type="http://schemas.openxmlformats.org/officeDocument/2006/relationships/image" Target="../media/image24.png"/><Relationship Id="rId15" Type="http://schemas.openxmlformats.org/officeDocument/2006/relationships/image" Target="../media/image29.png"/><Relationship Id="rId23" Type="http://schemas.openxmlformats.org/officeDocument/2006/relationships/image" Target="../media/image33.png"/><Relationship Id="rId28" Type="http://schemas.microsoft.com/office/2007/relationships/hdphoto" Target="../media/hdphoto12.wdp"/><Relationship Id="rId36" Type="http://schemas.microsoft.com/office/2007/relationships/hdphoto" Target="../media/hdphoto16.wdp"/><Relationship Id="rId10" Type="http://schemas.microsoft.com/office/2007/relationships/hdphoto" Target="../media/hdphoto3.wdp"/><Relationship Id="rId19" Type="http://schemas.openxmlformats.org/officeDocument/2006/relationships/image" Target="../media/image31.png"/><Relationship Id="rId31" Type="http://schemas.openxmlformats.org/officeDocument/2006/relationships/image" Target="../media/image37.png"/><Relationship Id="rId44" Type="http://schemas.microsoft.com/office/2007/relationships/hdphoto" Target="../media/hdphoto20.wdp"/><Relationship Id="rId4" Type="http://schemas.openxmlformats.org/officeDocument/2006/relationships/image" Target="../media/image23.png"/><Relationship Id="rId9" Type="http://schemas.openxmlformats.org/officeDocument/2006/relationships/image" Target="../media/image26.png"/><Relationship Id="rId14" Type="http://schemas.microsoft.com/office/2007/relationships/hdphoto" Target="../media/hdphoto5.wdp"/><Relationship Id="rId22" Type="http://schemas.microsoft.com/office/2007/relationships/hdphoto" Target="../media/hdphoto9.wdp"/><Relationship Id="rId27" Type="http://schemas.openxmlformats.org/officeDocument/2006/relationships/image" Target="../media/image35.png"/><Relationship Id="rId30" Type="http://schemas.microsoft.com/office/2007/relationships/hdphoto" Target="../media/hdphoto13.wdp"/><Relationship Id="rId35" Type="http://schemas.openxmlformats.org/officeDocument/2006/relationships/image" Target="../media/image39.png"/><Relationship Id="rId43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044523" y="2729210"/>
            <a:ext cx="61029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Revision of Module 3</a:t>
            </a:r>
            <a:endParaRPr lang="zh-CN" altLang="en-US" sz="4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35104" y="3724712"/>
            <a:ext cx="4647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00CC"/>
                </a:solidFill>
              </a:rPr>
              <a:t>Describing </a:t>
            </a:r>
            <a:r>
              <a:rPr lang="en-US" altLang="zh-CN" sz="2800" b="1" dirty="0" smtClean="0">
                <a:solidFill>
                  <a:srgbClr val="0000CC"/>
                </a:solidFill>
              </a:rPr>
              <a:t>the </a:t>
            </a:r>
            <a:r>
              <a:rPr lang="en-US" altLang="zh-CN" sz="2800" b="1" dirty="0">
                <a:solidFill>
                  <a:srgbClr val="0000CC"/>
                </a:solidFill>
              </a:rPr>
              <a:t>scene . </a:t>
            </a:r>
            <a:endParaRPr lang="zh-CN" altLang="en-US" sz="2800" b="1" dirty="0">
              <a:solidFill>
                <a:srgbClr val="0000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34445" y="5434148"/>
            <a:ext cx="283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小长山岛镇中心小学 王月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55882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36A8ACBE-3284-4C68-BA15-342859033E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80126" b="6579"/>
          <a:stretch/>
        </p:blipFill>
        <p:spPr>
          <a:xfrm>
            <a:off x="-6594" y="4021489"/>
            <a:ext cx="1077073" cy="28192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210" y="1302169"/>
            <a:ext cx="11571223" cy="5538553"/>
          </a:xfrm>
          <a:prstGeom prst="rect">
            <a:avLst/>
          </a:prstGeom>
          <a:noFill/>
        </p:spPr>
        <p:txBody>
          <a:bodyPr wrap="square" lIns="121907" tIns="60953" rIns="121907" bIns="60953" rtlCol="0">
            <a:spAutoFit/>
          </a:bodyPr>
          <a:lstStyle/>
          <a:p>
            <a:r>
              <a:rPr lang="en-US" altLang="zh-CN" sz="3200" b="1" dirty="0"/>
              <a:t>1.Look at this photo , the birds ____________(fly) .</a:t>
            </a:r>
          </a:p>
          <a:p>
            <a:endParaRPr lang="en-US" altLang="zh-CN" sz="3200" b="1" dirty="0"/>
          </a:p>
          <a:p>
            <a:r>
              <a:rPr lang="en-US" altLang="zh-CN" sz="3200" b="1" dirty="0"/>
              <a:t>2. I ________(have) a picnic last Sunday .</a:t>
            </a:r>
          </a:p>
          <a:p>
            <a:endParaRPr lang="en-US" altLang="zh-CN" sz="3200" b="1" dirty="0"/>
          </a:p>
          <a:p>
            <a:r>
              <a:rPr lang="en-US" altLang="zh-CN" sz="3200" b="1" dirty="0"/>
              <a:t>3.What’s she doing ? She’s _________(buy) some food .</a:t>
            </a:r>
          </a:p>
          <a:p>
            <a:endParaRPr lang="en-US" altLang="zh-CN" sz="3200" b="1" dirty="0"/>
          </a:p>
          <a:p>
            <a:r>
              <a:rPr lang="en-US" altLang="zh-CN" sz="3200" b="1" dirty="0"/>
              <a:t>4.It __________(rain) in Beijing tomorrow .</a:t>
            </a:r>
          </a:p>
          <a:p>
            <a:endParaRPr lang="en-US" altLang="zh-CN" sz="3200" b="1" dirty="0"/>
          </a:p>
          <a:p>
            <a:r>
              <a:rPr lang="en-US" altLang="zh-CN" sz="3200" b="1" dirty="0"/>
              <a:t>5.Did  you _________(read) stories yesterday  ?</a:t>
            </a:r>
          </a:p>
          <a:p>
            <a:endParaRPr lang="en-US" altLang="zh-CN" sz="3200" b="1" dirty="0"/>
          </a:p>
          <a:p>
            <a:r>
              <a:rPr lang="en-US" altLang="zh-CN" sz="3200" b="1" dirty="0"/>
              <a:t>6.What are you doing ? I </a:t>
            </a:r>
            <a:r>
              <a:rPr lang="en-US" altLang="zh-CN" sz="3200" b="1" dirty="0" smtClean="0"/>
              <a:t>_____ </a:t>
            </a:r>
            <a:r>
              <a:rPr lang="en-US" altLang="zh-CN" sz="3200" b="1" dirty="0"/>
              <a:t>playing the piano now .</a:t>
            </a:r>
            <a:endParaRPr lang="zh-CN" alt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052616" y="1302168"/>
            <a:ext cx="3167924" cy="697421"/>
          </a:xfrm>
          <a:prstGeom prst="rect">
            <a:avLst/>
          </a:prstGeom>
          <a:noFill/>
        </p:spPr>
        <p:txBody>
          <a:bodyPr wrap="square" lIns="121907" tIns="60953" rIns="121907" bIns="60953" rtlCol="0">
            <a:spAutoFit/>
          </a:bodyPr>
          <a:lstStyle/>
          <a:p>
            <a:r>
              <a:rPr lang="en-US" altLang="zh-CN" sz="3730" b="1" dirty="0">
                <a:solidFill>
                  <a:srgbClr val="0000FF"/>
                </a:solidFill>
              </a:rPr>
              <a:t>are flying </a:t>
            </a:r>
            <a:endParaRPr lang="zh-CN" altLang="en-US" sz="373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4109" y="2187688"/>
            <a:ext cx="3167924" cy="697421"/>
          </a:xfrm>
          <a:prstGeom prst="rect">
            <a:avLst/>
          </a:prstGeom>
          <a:noFill/>
        </p:spPr>
        <p:txBody>
          <a:bodyPr wrap="square" lIns="121907" tIns="60953" rIns="121907" bIns="60953" rtlCol="0">
            <a:spAutoFit/>
          </a:bodyPr>
          <a:lstStyle/>
          <a:p>
            <a:r>
              <a:rPr lang="en-US" altLang="zh-CN" sz="3730" b="1" dirty="0">
                <a:solidFill>
                  <a:srgbClr val="0000FF"/>
                </a:solidFill>
              </a:rPr>
              <a:t>had</a:t>
            </a:r>
            <a:endParaRPr lang="zh-CN" altLang="en-US" sz="373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2486" y="3229045"/>
            <a:ext cx="3167924" cy="697421"/>
          </a:xfrm>
          <a:prstGeom prst="rect">
            <a:avLst/>
          </a:prstGeom>
          <a:noFill/>
        </p:spPr>
        <p:txBody>
          <a:bodyPr wrap="square" lIns="121907" tIns="60953" rIns="121907" bIns="60953" rtlCol="0">
            <a:spAutoFit/>
          </a:bodyPr>
          <a:lstStyle/>
          <a:p>
            <a:r>
              <a:rPr lang="en-US" altLang="zh-CN" sz="3730" b="1" dirty="0">
                <a:solidFill>
                  <a:srgbClr val="0000FF"/>
                </a:solidFill>
              </a:rPr>
              <a:t>buying</a:t>
            </a:r>
            <a:endParaRPr lang="zh-CN" altLang="en-US" sz="373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5370" y="4169988"/>
            <a:ext cx="3167924" cy="697421"/>
          </a:xfrm>
          <a:prstGeom prst="rect">
            <a:avLst/>
          </a:prstGeom>
          <a:noFill/>
        </p:spPr>
        <p:txBody>
          <a:bodyPr wrap="square" lIns="121907" tIns="60953" rIns="121907" bIns="60953" rtlCol="0">
            <a:spAutoFit/>
          </a:bodyPr>
          <a:lstStyle/>
          <a:p>
            <a:r>
              <a:rPr lang="en-US" altLang="zh-CN" sz="3730" b="1" dirty="0">
                <a:solidFill>
                  <a:srgbClr val="0000FF"/>
                </a:solidFill>
              </a:rPr>
              <a:t>will rain</a:t>
            </a:r>
            <a:endParaRPr lang="zh-CN" altLang="en-US" sz="373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89332" y="5149506"/>
            <a:ext cx="3167924" cy="697421"/>
          </a:xfrm>
          <a:prstGeom prst="rect">
            <a:avLst/>
          </a:prstGeom>
          <a:noFill/>
        </p:spPr>
        <p:txBody>
          <a:bodyPr wrap="square" lIns="121907" tIns="60953" rIns="121907" bIns="60953" rtlCol="0">
            <a:spAutoFit/>
          </a:bodyPr>
          <a:lstStyle/>
          <a:p>
            <a:r>
              <a:rPr lang="en-US" altLang="zh-CN" sz="3730" b="1" dirty="0">
                <a:solidFill>
                  <a:srgbClr val="0000FF"/>
                </a:solidFill>
              </a:rPr>
              <a:t>read</a:t>
            </a:r>
            <a:endParaRPr lang="zh-CN" altLang="en-US" sz="373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6761" y="6111011"/>
            <a:ext cx="3167924" cy="697421"/>
          </a:xfrm>
          <a:prstGeom prst="rect">
            <a:avLst/>
          </a:prstGeom>
          <a:noFill/>
        </p:spPr>
        <p:txBody>
          <a:bodyPr wrap="square" lIns="121907" tIns="60953" rIns="121907" bIns="60953" rtlCol="0">
            <a:spAutoFit/>
          </a:bodyPr>
          <a:lstStyle/>
          <a:p>
            <a:r>
              <a:rPr lang="en-US" altLang="zh-CN" sz="3730" b="1" dirty="0">
                <a:solidFill>
                  <a:srgbClr val="0000FF"/>
                </a:solidFill>
              </a:rPr>
              <a:t>am</a:t>
            </a:r>
            <a:endParaRPr lang="zh-CN" altLang="en-US" sz="3730" b="1" dirty="0">
              <a:solidFill>
                <a:srgbClr val="0000FF"/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358C70B-47E1-47F7-9AE5-29F891FE0E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80"/>
          <a:stretch/>
        </p:blipFill>
        <p:spPr>
          <a:xfrm>
            <a:off x="11409028" y="2928262"/>
            <a:ext cx="782149" cy="3916374"/>
          </a:xfrm>
          <a:prstGeom prst="rect">
            <a:avLst/>
          </a:prstGeom>
        </p:spPr>
      </p:pic>
      <p:sp>
        <p:nvSpPr>
          <p:cNvPr id="12" name="双波形 11">
            <a:extLst>
              <a:ext uri="{FF2B5EF4-FFF2-40B4-BE49-F238E27FC236}">
                <a16:creationId xmlns="" xmlns:a16="http://schemas.microsoft.com/office/drawing/2014/main" id="{D09ACC36-06AC-47EF-821E-3276BF976416}"/>
              </a:ext>
            </a:extLst>
          </p:cNvPr>
          <p:cNvSpPr/>
          <p:nvPr/>
        </p:nvSpPr>
        <p:spPr>
          <a:xfrm>
            <a:off x="-4763" y="0"/>
            <a:ext cx="3186113" cy="646331"/>
          </a:xfrm>
          <a:prstGeom prst="doubleWave">
            <a:avLst/>
          </a:prstGeom>
          <a:solidFill>
            <a:srgbClr val="FFCC66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Let’s do !</a:t>
            </a:r>
            <a:endParaRPr lang="zh-CN" altLang="en-US" sz="36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336640"/>
            <a:ext cx="3394744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503" y="4058194"/>
            <a:ext cx="1891018" cy="258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425" y="4058194"/>
            <a:ext cx="2628409" cy="265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155" y="2499359"/>
            <a:ext cx="21907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20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5173E-6 -3.57159E-6 L 0.29956 0.29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8" y="149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29956 0.2991 L 0.0086 -0.0541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48" y="-176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FB66CF9-FC51-4B2F-8205-A25E718C7F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85"/>
            <a:ext cx="12192000" cy="6868985"/>
          </a:xfrm>
          <a:prstGeom prst="rect">
            <a:avLst/>
          </a:prstGeom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702" y="869270"/>
            <a:ext cx="7185821" cy="571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97"/>
          <p:cNvGrpSpPr>
            <a:grpSpLocks/>
          </p:cNvGrpSpPr>
          <p:nvPr/>
        </p:nvGrpSpPr>
        <p:grpSpPr bwMode="auto">
          <a:xfrm>
            <a:off x="10711947" y="394650"/>
            <a:ext cx="395287" cy="6478587"/>
            <a:chOff x="0" y="0"/>
            <a:chExt cx="182" cy="3657"/>
          </a:xfrm>
        </p:grpSpPr>
        <p:sp>
          <p:nvSpPr>
            <p:cNvPr id="33" name="Rectangle 10"/>
            <p:cNvSpPr>
              <a:spLocks noChangeArrowheads="1"/>
            </p:cNvSpPr>
            <p:nvPr/>
          </p:nvSpPr>
          <p:spPr bwMode="auto">
            <a:xfrm>
              <a:off x="0" y="46"/>
              <a:ext cx="182" cy="3611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90" tIns="45696" rIns="91390" bIns="45696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zh-CN" altLang="en-US" sz="4400">
                <a:solidFill>
                  <a:schemeClr val="bg1"/>
                </a:solidFill>
                <a:latin typeface="Comic Sans MS" panose="030F0702030302020204" pitchFamily="66" charset="0"/>
                <a:ea typeface="新宋体" panose="02010609030101010101" pitchFamily="49" charset="-122"/>
              </a:endParaRPr>
            </a:p>
          </p:txBody>
        </p:sp>
        <p:sp>
          <p:nvSpPr>
            <p:cNvPr id="34" name="Oval 11"/>
            <p:cNvSpPr>
              <a:spLocks noChangeArrowheads="1"/>
            </p:cNvSpPr>
            <p:nvPr/>
          </p:nvSpPr>
          <p:spPr bwMode="auto">
            <a:xfrm>
              <a:off x="0" y="0"/>
              <a:ext cx="182" cy="136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90" tIns="45696" rIns="91390" bIns="45696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900">
                  <a:solidFill>
                    <a:schemeClr val="bg1"/>
                  </a:solidFill>
                  <a:latin typeface="Times New Roman" panose="02020603050405020304" pitchFamily="18" charset="0"/>
                  <a:ea typeface="新宋体" panose="02010609030101010101" pitchFamily="49" charset="-122"/>
                </a:rPr>
                <a:t>Time</a:t>
              </a:r>
            </a:p>
          </p:txBody>
        </p:sp>
      </p:grpSp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10783384" y="702066"/>
            <a:ext cx="252412" cy="612933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91390" tIns="45696" rIns="91390" bIns="4569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CN" altLang="en-US" sz="4400">
              <a:solidFill>
                <a:schemeClr val="bg1"/>
              </a:solidFill>
              <a:latin typeface="Comic Sans MS" panose="030F0702030302020204" pitchFamily="66" charset="0"/>
              <a:ea typeface="新宋体" panose="02010609030101010101" pitchFamily="49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9AB2CEE6-12F0-4787-B526-B664E18722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23105">
            <a:off x="2772353" y="8569"/>
            <a:ext cx="3268783" cy="335537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DBC96D21-D111-44CF-9786-4F343C91F2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58" b="89911" l="3311" r="8940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883565">
            <a:off x="-55269" y="3117506"/>
            <a:ext cx="2280651" cy="2544964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="" xmlns:a16="http://schemas.microsoft.com/office/drawing/2014/main" id="{BBF4080B-4C9B-4D52-B68A-6E2F6837B29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2817" r="8920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3964" y="603410"/>
            <a:ext cx="2504059" cy="2045569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="" xmlns:a16="http://schemas.microsoft.com/office/drawing/2014/main" id="{CB2B7792-247D-4549-87A2-7E0D2A4503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5890" l="409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7438" y="1576211"/>
            <a:ext cx="2186429" cy="186677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="" xmlns:a16="http://schemas.microsoft.com/office/drawing/2014/main" id="{7C7B422C-2194-4080-8E73-F5798B5DF99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3423" y="2227060"/>
            <a:ext cx="2284600" cy="2097337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="" xmlns:a16="http://schemas.microsoft.com/office/drawing/2014/main" id="{AC63E18B-2520-4B8A-B07B-029D1ADA06F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804" b="98598" l="4815" r="948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78536" y="5033514"/>
            <a:ext cx="2769720" cy="219526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32168CC3-3422-45AC-B064-5EE96AEB2F4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508" b="98477" l="1951" r="990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2138" y="3851146"/>
            <a:ext cx="1696374" cy="1630174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="" xmlns:a16="http://schemas.microsoft.com/office/drawing/2014/main" id="{9F7FC05D-73D4-40A0-97D7-FE731FC30FA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200" b="96400" l="3226" r="9798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13838" y="3358698"/>
            <a:ext cx="2499115" cy="2519269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="" xmlns:a16="http://schemas.microsoft.com/office/drawing/2014/main" id="{D8F78FB1-9F4D-454A-9C2D-370D616F40C5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585" b="89474" l="9778" r="9866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3119" y="4243007"/>
            <a:ext cx="2244842" cy="1706080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="" xmlns:a16="http://schemas.microsoft.com/office/drawing/2014/main" id="{36AABF3B-2A87-4892-80E1-4BB7FFDABD6A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2062" b="96907" l="2198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00376">
            <a:off x="1524725" y="4921879"/>
            <a:ext cx="2173657" cy="2316975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="" xmlns:a16="http://schemas.microsoft.com/office/drawing/2014/main" id="{891DDFEC-194B-4FB9-AFB2-D6E139BCD934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579" b="96842" l="9694" r="9744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2463" y="4859126"/>
            <a:ext cx="2169234" cy="2102829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="" xmlns:a16="http://schemas.microsoft.com/office/drawing/2014/main" id="{51ADAACC-E1A5-42DB-8095-A2F8174A4529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4785" b="99522" l="4525" r="9592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68553" y="32529"/>
            <a:ext cx="2429970" cy="2298025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="" xmlns:a16="http://schemas.microsoft.com/office/drawing/2014/main" id="{8F836DB0-A9BB-4530-9D14-9433FEF0B3C1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89143" l="44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14095" y="5481320"/>
            <a:ext cx="2451670" cy="1890054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="" xmlns:a16="http://schemas.microsoft.com/office/drawing/2014/main" id="{4B1EB384-5B4E-4CA6-A1F8-F9B0F47C39F9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98246" l="0" r="9553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04677" y="2499409"/>
            <a:ext cx="2775664" cy="2118923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="" xmlns:a16="http://schemas.microsoft.com/office/drawing/2014/main" id="{5D865EA3-3B3C-4646-9F06-4216AFE1C2BE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6987" b="89956" l="9906" r="9811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86128">
            <a:off x="5937033" y="1412831"/>
            <a:ext cx="2145782" cy="2317850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="" xmlns:a16="http://schemas.microsoft.com/office/drawing/2014/main" id="{380D082B-092D-4F3A-A3E7-48C59973BB19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0" b="90000" l="3077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88805">
            <a:off x="2810285" y="2754654"/>
            <a:ext cx="2250697" cy="2192986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="" xmlns:a16="http://schemas.microsoft.com/office/drawing/2014/main" id="{91CADE98-A8D1-40F9-812C-9DFF24F8799C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4545" b="89899" l="9548" r="9799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41503" y="4529871"/>
            <a:ext cx="2238592" cy="1692687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="" xmlns:a16="http://schemas.microsoft.com/office/drawing/2014/main" id="{2B29B7AA-30CB-4E63-AFDC-0D31FB3A8F4E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17392" y="1698732"/>
            <a:ext cx="1957251" cy="1881609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="" xmlns:a16="http://schemas.microsoft.com/office/drawing/2014/main" id="{3C8EB6A2-80DF-4258-826A-463FDF5732FF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645" b="99355" l="1778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05930" y="4257662"/>
            <a:ext cx="2962571" cy="2040884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="" xmlns:a16="http://schemas.microsoft.com/office/drawing/2014/main" id="{DDBF7816-1650-4D97-ACEA-0F0A8BEA52B1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5622" b="91165" l="2119" r="9576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80341" y="2741253"/>
            <a:ext cx="1943884" cy="2050962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7BE51D5F-99FF-4EC1-9231-7AD9792DBAF7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backgroundRemoval t="6699" b="96172" l="5508" r="8983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36369" y="-260237"/>
            <a:ext cx="2550847" cy="225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倒计时30秒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F4BEFC2B-09D7-4697-93D8-88B0B4A783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3" y="27257"/>
            <a:ext cx="12156965" cy="680773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76225" y="847725"/>
            <a:ext cx="1157063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Dear </a:t>
            </a:r>
            <a:r>
              <a:rPr lang="en-US" altLang="zh-CN" sz="2800" b="1" dirty="0" err="1"/>
              <a:t>Daming</a:t>
            </a:r>
            <a:r>
              <a:rPr lang="en-US" altLang="zh-CN" sz="2800" b="1" dirty="0"/>
              <a:t> ,</a:t>
            </a:r>
          </a:p>
          <a:p>
            <a:r>
              <a:rPr lang="en-US" altLang="zh-CN" sz="2800" b="1" dirty="0"/>
              <a:t>Thank you for your letter . Last Saturday , I </a:t>
            </a:r>
            <a:r>
              <a:rPr lang="en-US" altLang="zh-CN" sz="2800" b="1" dirty="0">
                <a:solidFill>
                  <a:srgbClr val="FF0000"/>
                </a:solidFill>
              </a:rPr>
              <a:t>had a funny day </a:t>
            </a:r>
            <a:r>
              <a:rPr lang="en-US" altLang="zh-CN" sz="2800" b="1" dirty="0"/>
              <a:t>, too . The sun was </a:t>
            </a:r>
            <a:r>
              <a:rPr lang="en-US" altLang="zh-CN" sz="2800" b="1" dirty="0">
                <a:solidFill>
                  <a:srgbClr val="FF0000"/>
                </a:solidFill>
              </a:rPr>
              <a:t>shining</a:t>
            </a:r>
            <a:r>
              <a:rPr lang="en-US" altLang="zh-CN" sz="2800" b="1" dirty="0"/>
              <a:t> . I went to the zoo with my friend . </a:t>
            </a:r>
            <a:r>
              <a:rPr lang="en-US" altLang="zh-CN" sz="2800" b="1" dirty="0">
                <a:solidFill>
                  <a:srgbClr val="FF0000"/>
                </a:solidFill>
              </a:rPr>
              <a:t>There were </a:t>
            </a:r>
            <a:r>
              <a:rPr lang="en-US" altLang="zh-CN" sz="2800" b="1" dirty="0"/>
              <a:t>lots of animals in the zoo . We saw pandas , tigers , lions ... And I </a:t>
            </a:r>
            <a:r>
              <a:rPr lang="en-US" altLang="zh-CN" sz="2800" b="1" dirty="0">
                <a:solidFill>
                  <a:srgbClr val="FF0000"/>
                </a:solidFill>
              </a:rPr>
              <a:t>took some photos </a:t>
            </a:r>
            <a:r>
              <a:rPr lang="en-US" altLang="zh-CN" sz="2800" b="1" dirty="0"/>
              <a:t>. Look! In this photo , the tiger is </a:t>
            </a:r>
            <a:r>
              <a:rPr lang="en-US" altLang="zh-CN" sz="2800" b="1" dirty="0">
                <a:solidFill>
                  <a:srgbClr val="FF0000"/>
                </a:solidFill>
              </a:rPr>
              <a:t>crying</a:t>
            </a:r>
            <a:r>
              <a:rPr lang="en-US" altLang="zh-CN" sz="2800" b="1" dirty="0"/>
              <a:t> . </a:t>
            </a:r>
          </a:p>
          <a:p>
            <a:r>
              <a:rPr lang="en-US" altLang="zh-CN" sz="2800" b="1" dirty="0">
                <a:solidFill>
                  <a:srgbClr val="FF0000"/>
                </a:solidFill>
              </a:rPr>
              <a:t>Later</a:t>
            </a:r>
            <a:r>
              <a:rPr lang="en-US" altLang="zh-CN" sz="2800" b="1" dirty="0"/>
              <a:t> , we went to the library . We wanted to borrow books . But we </a:t>
            </a:r>
            <a:r>
              <a:rPr lang="en-US" altLang="zh-CN" sz="2800" b="1" dirty="0">
                <a:solidFill>
                  <a:srgbClr val="FF0000"/>
                </a:solidFill>
              </a:rPr>
              <a:t>left</a:t>
            </a:r>
            <a:r>
              <a:rPr lang="en-US" altLang="zh-CN" sz="2800" b="1" dirty="0"/>
              <a:t> the library card in the zoo . So we ran </a:t>
            </a:r>
            <a:r>
              <a:rPr lang="en-US" altLang="zh-CN" sz="2800" b="1" dirty="0">
                <a:solidFill>
                  <a:srgbClr val="FF0000"/>
                </a:solidFill>
              </a:rPr>
              <a:t>quickly</a:t>
            </a:r>
            <a:r>
              <a:rPr lang="en-US" altLang="zh-CN" sz="2800" b="1" dirty="0"/>
              <a:t> to the zoo . But it </a:t>
            </a:r>
            <a:r>
              <a:rPr lang="en-US" altLang="zh-CN" sz="2800" b="1" dirty="0">
                <a:solidFill>
                  <a:srgbClr val="FF0000"/>
                </a:solidFill>
              </a:rPr>
              <a:t>closed</a:t>
            </a:r>
            <a:r>
              <a:rPr lang="en-US" altLang="zh-CN" sz="2800" b="1" dirty="0"/>
              <a:t> . </a:t>
            </a:r>
          </a:p>
          <a:p>
            <a:r>
              <a:rPr lang="en-US" altLang="zh-CN" sz="2800" b="1" dirty="0"/>
              <a:t>So we didn’t borrow books at last . But we were happy .</a:t>
            </a:r>
          </a:p>
          <a:p>
            <a:r>
              <a:rPr lang="en-US" altLang="zh-CN" sz="2800" b="1" dirty="0"/>
              <a:t>From , </a:t>
            </a:r>
          </a:p>
          <a:p>
            <a:r>
              <a:rPr lang="en-US" altLang="zh-CN" sz="2800" b="1" dirty="0" err="1"/>
              <a:t>Lingling</a:t>
            </a:r>
            <a:r>
              <a:rPr lang="en-US" altLang="zh-CN" sz="2800" b="1" dirty="0"/>
              <a:t> </a:t>
            </a:r>
            <a:endParaRPr lang="zh-CN" altLang="en-US" sz="2800" b="1" dirty="0"/>
          </a:p>
        </p:txBody>
      </p:sp>
      <p:sp>
        <p:nvSpPr>
          <p:cNvPr id="12" name="矩形 11"/>
          <p:cNvSpPr/>
          <p:nvPr/>
        </p:nvSpPr>
        <p:spPr>
          <a:xfrm>
            <a:off x="8590521" y="1309290"/>
            <a:ext cx="2774485" cy="42862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b="1" dirty="0">
              <a:solidFill>
                <a:srgbClr val="FF0000"/>
              </a:solidFill>
            </a:endParaRPr>
          </a:p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----------------------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580897" y="1781103"/>
            <a:ext cx="1323754" cy="42862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b="1" dirty="0">
              <a:solidFill>
                <a:srgbClr val="FF0000"/>
              </a:solidFill>
            </a:endParaRPr>
          </a:p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______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9208" y="2163739"/>
            <a:ext cx="1913783" cy="42862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___________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215147" y="2655376"/>
            <a:ext cx="3103004" cy="42862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_________________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972653" y="3084001"/>
            <a:ext cx="1164829" cy="42862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b="1" dirty="0">
              <a:solidFill>
                <a:srgbClr val="FF0000"/>
              </a:solidFill>
            </a:endParaRPr>
          </a:p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_______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65063" y="3488676"/>
            <a:ext cx="1028700" cy="42862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_______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586753" y="3937404"/>
            <a:ext cx="771803" cy="42862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____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254665" y="4345926"/>
            <a:ext cx="1411464" cy="42862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______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698966" y="3917301"/>
            <a:ext cx="1464334" cy="42862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_______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9" name="双波形 18">
            <a:extLst>
              <a:ext uri="{FF2B5EF4-FFF2-40B4-BE49-F238E27FC236}">
                <a16:creationId xmlns="" xmlns:a16="http://schemas.microsoft.com/office/drawing/2014/main" id="{4BCEDABB-1434-4F4D-8B90-679050B9C511}"/>
              </a:ext>
            </a:extLst>
          </p:cNvPr>
          <p:cNvSpPr/>
          <p:nvPr/>
        </p:nvSpPr>
        <p:spPr>
          <a:xfrm>
            <a:off x="-164" y="16634"/>
            <a:ext cx="7386912" cy="646331"/>
          </a:xfrm>
          <a:prstGeom prst="doubleWave">
            <a:avLst/>
          </a:prstGeom>
          <a:solidFill>
            <a:srgbClr val="FFCC66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Listen and complete the words !</a:t>
            </a:r>
            <a:endParaRPr lang="zh-CN" altLang="en-US" sz="36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99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C192DDD5-D6C8-4B8D-A92F-FB44F9006C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86187" y="730920"/>
            <a:ext cx="1079268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判断正误 ， </a:t>
            </a:r>
            <a:r>
              <a:rPr lang="en-US" altLang="zh-CN" sz="3200" b="1" dirty="0"/>
              <a:t>T    /     F</a:t>
            </a:r>
          </a:p>
          <a:p>
            <a:r>
              <a:rPr lang="en-US" altLang="zh-CN" sz="3200" b="1" dirty="0"/>
              <a:t>(    )1.It was a fine day last Saturday .</a:t>
            </a:r>
            <a:endParaRPr lang="zh-CN" altLang="zh-CN" sz="3200" b="1" dirty="0"/>
          </a:p>
          <a:p>
            <a:r>
              <a:rPr lang="en-US" altLang="zh-CN" sz="3200" b="1" dirty="0"/>
              <a:t>(    )2.Lingling took some photos in the zoo .</a:t>
            </a:r>
          </a:p>
          <a:p>
            <a:endParaRPr lang="zh-CN" altLang="zh-CN" sz="3200" b="1" dirty="0"/>
          </a:p>
          <a:p>
            <a:r>
              <a:rPr lang="zh-CN" altLang="en-US" sz="3200" b="1" dirty="0"/>
              <a:t>回答问题</a:t>
            </a:r>
            <a:endParaRPr lang="en-US" altLang="zh-CN" sz="3200" b="1" dirty="0"/>
          </a:p>
          <a:p>
            <a:r>
              <a:rPr lang="en-US" altLang="zh-CN" sz="3200" b="1" dirty="0" smtClean="0"/>
              <a:t>3.When </a:t>
            </a:r>
            <a:r>
              <a:rPr lang="en-US" altLang="zh-CN" sz="3200" b="1" dirty="0"/>
              <a:t>did they go ?  </a:t>
            </a:r>
          </a:p>
          <a:p>
            <a:r>
              <a:rPr lang="en-US" altLang="zh-CN" sz="3200" b="1" dirty="0"/>
              <a:t>____________________________________</a:t>
            </a:r>
            <a:endParaRPr lang="zh-CN" altLang="zh-CN" sz="3200" b="1" dirty="0"/>
          </a:p>
          <a:p>
            <a:r>
              <a:rPr lang="en-US" altLang="zh-CN" sz="3200" b="1" dirty="0"/>
              <a:t>4.Did they borrow books at last ?</a:t>
            </a:r>
          </a:p>
          <a:p>
            <a:r>
              <a:rPr lang="en-US" altLang="zh-CN" sz="3200" b="1" dirty="0"/>
              <a:t>___________________________________</a:t>
            </a:r>
            <a:endParaRPr lang="zh-CN" altLang="zh-CN" sz="3200" b="1" dirty="0"/>
          </a:p>
          <a:p>
            <a:r>
              <a:rPr lang="en-US" altLang="zh-CN" sz="3200" b="1" dirty="0"/>
              <a:t>5.Who went to the zoo ?  </a:t>
            </a:r>
          </a:p>
          <a:p>
            <a:r>
              <a:rPr lang="en-US" altLang="zh-CN" sz="3200" b="1" dirty="0"/>
              <a:t>__________________________________</a:t>
            </a:r>
            <a:endParaRPr lang="zh-CN" altLang="zh-CN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11665" y="1143249"/>
            <a:ext cx="1232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00CC"/>
                </a:solidFill>
              </a:rPr>
              <a:t>T</a:t>
            </a:r>
            <a:endParaRPr lang="zh-CN" altLang="en-US" sz="4400" b="1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8030" y="1674326"/>
            <a:ext cx="1232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00CC"/>
                </a:solidFill>
              </a:rPr>
              <a:t>T</a:t>
            </a:r>
            <a:endParaRPr lang="zh-CN" altLang="en-US" sz="4400" b="1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3499" y="3485520"/>
            <a:ext cx="5490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00CC"/>
                </a:solidFill>
              </a:rPr>
              <a:t>Last  Saturday . </a:t>
            </a:r>
            <a:endParaRPr lang="zh-CN" altLang="en-US" sz="4400" b="1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13383" y="4481056"/>
            <a:ext cx="56904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00CC"/>
                </a:solidFill>
              </a:rPr>
              <a:t>No , they didn’t .</a:t>
            </a:r>
            <a:endParaRPr lang="zh-CN" altLang="en-US" sz="4400" b="1" dirty="0">
              <a:solidFill>
                <a:srgbClr val="00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3165" y="5470679"/>
            <a:ext cx="8599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err="1">
                <a:solidFill>
                  <a:srgbClr val="0000CC"/>
                </a:solidFill>
              </a:rPr>
              <a:t>Lingling</a:t>
            </a:r>
            <a:r>
              <a:rPr lang="en-US" altLang="zh-CN" sz="4400" b="1" dirty="0">
                <a:solidFill>
                  <a:srgbClr val="0000CC"/>
                </a:solidFill>
              </a:rPr>
              <a:t> and her </a:t>
            </a:r>
            <a:r>
              <a:rPr lang="en-US" altLang="zh-CN" sz="4400" b="1" dirty="0" smtClean="0">
                <a:solidFill>
                  <a:srgbClr val="0000CC"/>
                </a:solidFill>
              </a:rPr>
              <a:t>friend </a:t>
            </a:r>
            <a:r>
              <a:rPr lang="en-US" altLang="zh-CN" sz="4400" b="1" dirty="0">
                <a:solidFill>
                  <a:srgbClr val="0000CC"/>
                </a:solidFill>
              </a:rPr>
              <a:t>.</a:t>
            </a:r>
            <a:endParaRPr lang="zh-CN" altLang="en-US" sz="4400" b="1" dirty="0">
              <a:solidFill>
                <a:srgbClr val="0000CC"/>
              </a:solidFill>
            </a:endParaRPr>
          </a:p>
        </p:txBody>
      </p:sp>
      <p:sp>
        <p:nvSpPr>
          <p:cNvPr id="11" name="双波形 10">
            <a:extLst>
              <a:ext uri="{FF2B5EF4-FFF2-40B4-BE49-F238E27FC236}">
                <a16:creationId xmlns="" xmlns:a16="http://schemas.microsoft.com/office/drawing/2014/main" id="{E56ABB51-CEC1-4F4B-BCE1-E5A20987F1BF}"/>
              </a:ext>
            </a:extLst>
          </p:cNvPr>
          <p:cNvSpPr/>
          <p:nvPr/>
        </p:nvSpPr>
        <p:spPr>
          <a:xfrm>
            <a:off x="-4763" y="0"/>
            <a:ext cx="3186113" cy="646331"/>
          </a:xfrm>
          <a:prstGeom prst="doubleWave">
            <a:avLst/>
          </a:prstGeom>
          <a:solidFill>
            <a:srgbClr val="FFCC66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Let’s do !</a:t>
            </a:r>
            <a:endParaRPr lang="zh-CN" altLang="en-US" sz="36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76C29E45-4BED-4ADE-BDA5-41CF6658D6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66" r="80313"/>
          <a:stretch/>
        </p:blipFill>
        <p:spPr>
          <a:xfrm>
            <a:off x="0" y="4898603"/>
            <a:ext cx="2101321" cy="195939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0" y="0"/>
            <a:ext cx="879003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>
                <a:solidFill>
                  <a:schemeClr val="accent2">
                    <a:lumMod val="75000"/>
                  </a:schemeClr>
                </a:solidFill>
              </a:rPr>
              <a:t>Describe the</a:t>
            </a:r>
            <a:r>
              <a:rPr lang="en-US" altLang="zh-CN" sz="3200" b="1" dirty="0"/>
              <a:t> </a:t>
            </a:r>
            <a:r>
              <a:rPr lang="en-US" altLang="zh-CN" sz="3200" b="1" i="1" dirty="0">
                <a:solidFill>
                  <a:schemeClr val="accent2">
                    <a:lumMod val="75000"/>
                  </a:schemeClr>
                </a:solidFill>
              </a:rPr>
              <a:t>scenes .</a:t>
            </a:r>
            <a:endParaRPr lang="en-US" altLang="zh-CN" sz="3200" b="1" dirty="0"/>
          </a:p>
          <a:p>
            <a:r>
              <a:rPr lang="en-US" altLang="zh-CN" sz="2000" dirty="0">
                <a:solidFill>
                  <a:srgbClr val="0000CC"/>
                </a:solidFill>
              </a:rPr>
              <a:t>(</a:t>
            </a:r>
            <a:r>
              <a:rPr lang="zh-CN" altLang="en-US" sz="2000" dirty="0">
                <a:solidFill>
                  <a:srgbClr val="0000CC"/>
                </a:solidFill>
              </a:rPr>
              <a:t>描述场景或事件。</a:t>
            </a:r>
            <a:r>
              <a:rPr lang="en-US" altLang="zh-CN" sz="2000" dirty="0">
                <a:solidFill>
                  <a:srgbClr val="0000CC"/>
                </a:solidFill>
              </a:rPr>
              <a:t>)</a:t>
            </a:r>
            <a:endParaRPr lang="zh-CN" altLang="en-US" sz="2000" dirty="0">
              <a:solidFill>
                <a:srgbClr val="0000CC"/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76C29E45-4BED-4ADE-BDA5-41CF6658D6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01" b="52062"/>
          <a:stretch/>
        </p:blipFill>
        <p:spPr>
          <a:xfrm>
            <a:off x="10159516" y="0"/>
            <a:ext cx="2032484" cy="2140954"/>
          </a:xfrm>
          <a:prstGeom prst="rect">
            <a:avLst/>
          </a:prstGeom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914650" y="1201285"/>
            <a:ext cx="7742464" cy="552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Bef>
                <a:spcPct val="50000"/>
              </a:spcBef>
            </a:pPr>
            <a:r>
              <a:rPr lang="en-US" altLang="zh-CN" sz="3600" b="1" u="none" dirty="0"/>
              <a:t>A: </a:t>
            </a:r>
            <a:r>
              <a:rPr lang="en-US" altLang="zh-CN" sz="3200" b="1" u="none" dirty="0"/>
              <a:t>Where did you go?</a:t>
            </a:r>
          </a:p>
          <a:p>
            <a:pPr>
              <a:lnSpc>
                <a:spcPts val="3000"/>
              </a:lnSpc>
              <a:spcBef>
                <a:spcPct val="50000"/>
              </a:spcBef>
            </a:pPr>
            <a:r>
              <a:rPr lang="en-US" altLang="zh-CN" sz="3200" b="1" u="none" dirty="0">
                <a:solidFill>
                  <a:srgbClr val="990000"/>
                </a:solidFill>
              </a:rPr>
              <a:t>B: I went to … </a:t>
            </a:r>
          </a:p>
          <a:p>
            <a:pPr>
              <a:lnSpc>
                <a:spcPts val="3000"/>
              </a:lnSpc>
              <a:spcBef>
                <a:spcPct val="50000"/>
              </a:spcBef>
            </a:pPr>
            <a:r>
              <a:rPr lang="en-US" altLang="zh-CN" sz="3200" b="1" u="none" dirty="0"/>
              <a:t>C: What was the weather like ?</a:t>
            </a:r>
          </a:p>
          <a:p>
            <a:pPr>
              <a:lnSpc>
                <a:spcPts val="3000"/>
              </a:lnSpc>
              <a:spcBef>
                <a:spcPct val="50000"/>
              </a:spcBef>
            </a:pPr>
            <a:r>
              <a:rPr lang="en-US" altLang="zh-CN" sz="3200" b="1" u="none" dirty="0">
                <a:solidFill>
                  <a:srgbClr val="990000"/>
                </a:solidFill>
              </a:rPr>
              <a:t>B: It was …</a:t>
            </a:r>
          </a:p>
          <a:p>
            <a:pPr>
              <a:lnSpc>
                <a:spcPts val="3000"/>
              </a:lnSpc>
              <a:spcBef>
                <a:spcPct val="50000"/>
              </a:spcBef>
            </a:pPr>
            <a:r>
              <a:rPr lang="en-US" altLang="zh-CN" sz="3200" b="1" u="none" dirty="0"/>
              <a:t>D: What did you do?</a:t>
            </a:r>
          </a:p>
          <a:p>
            <a:pPr>
              <a:lnSpc>
                <a:spcPts val="3000"/>
              </a:lnSpc>
              <a:spcBef>
                <a:spcPct val="50000"/>
              </a:spcBef>
            </a:pPr>
            <a:r>
              <a:rPr lang="en-US" altLang="zh-CN" sz="3200" b="1" u="none" dirty="0">
                <a:solidFill>
                  <a:srgbClr val="990000"/>
                </a:solidFill>
              </a:rPr>
              <a:t>B: I …  </a:t>
            </a:r>
          </a:p>
          <a:p>
            <a:pPr>
              <a:lnSpc>
                <a:spcPts val="3000"/>
              </a:lnSpc>
              <a:spcBef>
                <a:spcPct val="50000"/>
              </a:spcBef>
            </a:pPr>
            <a:r>
              <a:rPr lang="en-US" altLang="zh-CN" sz="3200" b="1" dirty="0"/>
              <a:t>A/C/D: Did you have a good time ?</a:t>
            </a:r>
          </a:p>
          <a:p>
            <a:pPr>
              <a:lnSpc>
                <a:spcPts val="3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990000"/>
                </a:solidFill>
              </a:rPr>
              <a:t>B:  …  </a:t>
            </a:r>
          </a:p>
          <a:p>
            <a:pPr>
              <a:lnSpc>
                <a:spcPts val="3000"/>
              </a:lnSpc>
              <a:spcBef>
                <a:spcPct val="50000"/>
              </a:spcBef>
            </a:pPr>
            <a:r>
              <a:rPr lang="en-US" altLang="zh-CN" sz="3200" b="1" dirty="0"/>
              <a:t>…</a:t>
            </a:r>
            <a:endParaRPr lang="en-US" altLang="zh-CN" sz="3200" b="1" u="none" dirty="0"/>
          </a:p>
        </p:txBody>
      </p:sp>
    </p:spTree>
    <p:extLst>
      <p:ext uri="{BB962C8B-B14F-4D97-AF65-F5344CB8AC3E}">
        <p14:creationId xmlns:p14="http://schemas.microsoft.com/office/powerpoint/2010/main" val="181165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76C29E45-4BED-4ADE-BDA5-41CF6658D6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74" y="-48032"/>
            <a:ext cx="12192001" cy="685810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-57574" y="-20740"/>
            <a:ext cx="87900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>
                <a:solidFill>
                  <a:schemeClr val="accent2">
                    <a:lumMod val="75000"/>
                  </a:schemeClr>
                </a:solidFill>
              </a:rPr>
              <a:t>Describe </a:t>
            </a:r>
            <a:r>
              <a:rPr lang="en-US" altLang="zh-CN" sz="4000" b="1" i="1" dirty="0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en-US" altLang="zh-CN" sz="3200" b="1" dirty="0"/>
              <a:t> </a:t>
            </a:r>
            <a:r>
              <a:rPr lang="en-US" altLang="zh-CN" sz="3600" b="1" i="1" dirty="0">
                <a:solidFill>
                  <a:schemeClr val="accent2">
                    <a:lumMod val="75000"/>
                  </a:schemeClr>
                </a:solidFill>
              </a:rPr>
              <a:t>scenes </a:t>
            </a:r>
            <a:r>
              <a:rPr lang="en-US" altLang="zh-CN" sz="3600" b="1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en-US" altLang="zh-CN" sz="2000" dirty="0" smtClean="0">
                <a:solidFill>
                  <a:srgbClr val="0000CC"/>
                </a:solidFill>
              </a:rPr>
              <a:t>(</a:t>
            </a:r>
            <a:r>
              <a:rPr lang="zh-CN" altLang="en-US" sz="2000" dirty="0">
                <a:solidFill>
                  <a:srgbClr val="0000CC"/>
                </a:solidFill>
              </a:rPr>
              <a:t>描述场景或事件。</a:t>
            </a:r>
            <a:r>
              <a:rPr lang="en-US" altLang="zh-CN" sz="2000" dirty="0">
                <a:solidFill>
                  <a:srgbClr val="0000CC"/>
                </a:solidFill>
              </a:rPr>
              <a:t>)</a:t>
            </a:r>
            <a:endParaRPr lang="zh-CN" altLang="en-US" sz="2000" dirty="0">
              <a:solidFill>
                <a:srgbClr val="0000CC"/>
              </a:solidFill>
            </a:endParaRPr>
          </a:p>
        </p:txBody>
      </p:sp>
      <p:sp>
        <p:nvSpPr>
          <p:cNvPr id="3" name="矩形: 折角 2"/>
          <p:cNvSpPr/>
          <p:nvPr/>
        </p:nvSpPr>
        <p:spPr>
          <a:xfrm>
            <a:off x="338111" y="1706681"/>
            <a:ext cx="4775260" cy="4348948"/>
          </a:xfrm>
          <a:prstGeom prst="foldedCorne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b="1" dirty="0">
                <a:solidFill>
                  <a:schemeClr val="tx1"/>
                </a:solidFill>
              </a:rPr>
              <a:t>一般过去时</a:t>
            </a:r>
            <a:endParaRPr lang="en-US" altLang="zh-CN" sz="4800" b="1" dirty="0">
              <a:solidFill>
                <a:schemeClr val="tx1"/>
              </a:solidFill>
            </a:endParaRPr>
          </a:p>
          <a:p>
            <a:r>
              <a:rPr lang="zh-CN" altLang="en-US" sz="4800" b="1" dirty="0"/>
              <a:t>描述自己的或旅行卡片上的有趣经历。</a:t>
            </a:r>
          </a:p>
        </p:txBody>
      </p:sp>
      <p:sp>
        <p:nvSpPr>
          <p:cNvPr id="9" name="卷形: 水平 8"/>
          <p:cNvSpPr/>
          <p:nvPr/>
        </p:nvSpPr>
        <p:spPr>
          <a:xfrm>
            <a:off x="5832799" y="1162401"/>
            <a:ext cx="6079670" cy="4396296"/>
          </a:xfrm>
          <a:prstGeom prst="horizontalScroll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>
                <a:solidFill>
                  <a:schemeClr val="tx1"/>
                </a:solidFill>
              </a:rPr>
              <a:t>现在进行时</a:t>
            </a:r>
            <a:endParaRPr lang="en-US" altLang="zh-CN" sz="4400" b="1" dirty="0">
              <a:solidFill>
                <a:schemeClr val="tx1"/>
              </a:solidFill>
            </a:endParaRPr>
          </a:p>
          <a:p>
            <a:r>
              <a:rPr lang="zh-CN" altLang="en-US" sz="3600" b="1" dirty="0"/>
              <a:t>描述场景：</a:t>
            </a:r>
            <a:endParaRPr lang="en-US" altLang="zh-CN" sz="3600" b="1" dirty="0"/>
          </a:p>
          <a:p>
            <a:r>
              <a:rPr lang="en-US" altLang="zh-CN" sz="3600" b="1" dirty="0"/>
              <a:t>What are the dog and the bird doing ?</a:t>
            </a:r>
            <a:endParaRPr lang="zh-CN" altLang="en-US" sz="3600" b="1" dirty="0"/>
          </a:p>
        </p:txBody>
      </p:sp>
      <p:sp>
        <p:nvSpPr>
          <p:cNvPr id="4" name="五角星 3"/>
          <p:cNvSpPr/>
          <p:nvPr/>
        </p:nvSpPr>
        <p:spPr>
          <a:xfrm>
            <a:off x="2880073" y="4731051"/>
            <a:ext cx="1540934" cy="113453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五角星 13"/>
          <p:cNvSpPr/>
          <p:nvPr/>
        </p:nvSpPr>
        <p:spPr>
          <a:xfrm>
            <a:off x="7877671" y="5035971"/>
            <a:ext cx="1540934" cy="113453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五角星 14"/>
          <p:cNvSpPr/>
          <p:nvPr/>
        </p:nvSpPr>
        <p:spPr>
          <a:xfrm>
            <a:off x="8437307" y="4539732"/>
            <a:ext cx="1540934" cy="113453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五角星 15"/>
          <p:cNvSpPr/>
          <p:nvPr/>
        </p:nvSpPr>
        <p:spPr>
          <a:xfrm>
            <a:off x="8820194" y="5046516"/>
            <a:ext cx="1540934" cy="113453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波形 12"/>
          <p:cNvSpPr/>
          <p:nvPr/>
        </p:nvSpPr>
        <p:spPr>
          <a:xfrm>
            <a:off x="3102067" y="782095"/>
            <a:ext cx="5335240" cy="760611"/>
          </a:xfrm>
          <a:prstGeom prst="wav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 dirty="0" smtClean="0">
                <a:solidFill>
                  <a:schemeClr val="tx1"/>
                </a:solidFill>
              </a:rPr>
              <a:t>Write a letter to </a:t>
            </a:r>
            <a:r>
              <a:rPr lang="en-US" altLang="zh-CN" sz="3200" b="1" dirty="0" err="1" smtClean="0">
                <a:solidFill>
                  <a:schemeClr val="tx1"/>
                </a:solidFill>
              </a:rPr>
              <a:t>Daming</a:t>
            </a:r>
            <a:r>
              <a:rPr lang="en-US" altLang="zh-CN" sz="3200" b="1" dirty="0" smtClean="0">
                <a:solidFill>
                  <a:schemeClr val="tx1"/>
                </a:solidFill>
              </a:rPr>
              <a:t> .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15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23" y="1958787"/>
            <a:ext cx="4216291" cy="247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6387" y="2043017"/>
            <a:ext cx="3915784" cy="23050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69153" y="4555068"/>
            <a:ext cx="4010836" cy="2351763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="" xmlns:a16="http://schemas.microsoft.com/office/drawing/2014/main" id="{8C7B1E46-6154-4210-A78F-29ABDA9B2766}"/>
              </a:ext>
            </a:extLst>
          </p:cNvPr>
          <p:cNvSpPr/>
          <p:nvPr/>
        </p:nvSpPr>
        <p:spPr>
          <a:xfrm>
            <a:off x="1183822" y="182088"/>
            <a:ext cx="9824356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CFF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In</a:t>
            </a:r>
            <a:r>
              <a:rPr lang="zh-CN" alt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altLang="zh-CN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Photo ... , it’s ...</a:t>
            </a:r>
          </a:p>
          <a:p>
            <a:r>
              <a:rPr lang="en-US" altLang="zh-CN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The birds / ducks are –</a:t>
            </a:r>
            <a:r>
              <a:rPr lang="en-US" altLang="zh-CN" sz="4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ing</a:t>
            </a:r>
            <a:r>
              <a:rPr lang="en-US" altLang="zh-CN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...</a:t>
            </a:r>
            <a:r>
              <a:rPr lang="zh-CN" alt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</p:txBody>
      </p:sp>
    </p:spTree>
  </p:cSld>
  <p:clrMapOvr>
    <a:masterClrMapping/>
  </p:clrMapOvr>
  <p:transition spd="slow">
    <p:fad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9CE5836C-F82D-4BEA-BEF4-9702FF79FC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10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287275" y="0"/>
            <a:ext cx="3436471" cy="1292698"/>
          </a:xfrm>
          <a:prstGeom prst="rect">
            <a:avLst/>
          </a:prstGeom>
          <a:solidFill>
            <a:srgbClr val="FFCCFF"/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bliqueBottomRight"/>
            <a:lightRig rig="threePt" dir="t"/>
          </a:scene3d>
          <a:sp3d>
            <a:bevelT w="114300" prst="artDeco"/>
          </a:sp3d>
        </p:spPr>
        <p:txBody>
          <a:bodyPr wrap="square" lIns="182917" tIns="91458" rIns="182917" bIns="91458">
            <a:spAutoFit/>
          </a:bodyPr>
          <a:lstStyle/>
          <a:p>
            <a:pPr algn="ctr"/>
            <a:r>
              <a:rPr lang="en-US" altLang="zh-CN" sz="7200" b="1" spc="6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Task</a:t>
            </a:r>
            <a:endParaRPr lang="zh-CN" altLang="en-US" sz="7200" b="1" spc="6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8169" y="2524624"/>
            <a:ext cx="108946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0000CC"/>
                </a:solidFill>
              </a:rPr>
              <a:t>运用</a:t>
            </a:r>
            <a:r>
              <a:rPr lang="zh-CN" altLang="en-US" sz="4400" b="1" i="1" dirty="0">
                <a:solidFill>
                  <a:srgbClr val="FF0000"/>
                </a:solidFill>
              </a:rPr>
              <a:t>一般过去时</a:t>
            </a:r>
            <a:r>
              <a:rPr lang="zh-CN" altLang="en-US" sz="4000" b="1" dirty="0">
                <a:solidFill>
                  <a:srgbClr val="0000CC"/>
                </a:solidFill>
              </a:rPr>
              <a:t>或</a:t>
            </a:r>
            <a:r>
              <a:rPr lang="zh-CN" altLang="en-US" sz="4400" b="1" i="1" dirty="0">
                <a:solidFill>
                  <a:srgbClr val="FF0000"/>
                </a:solidFill>
              </a:rPr>
              <a:t>现在进行时</a:t>
            </a:r>
            <a:r>
              <a:rPr lang="zh-CN" altLang="en-US" sz="4000" b="1" dirty="0">
                <a:solidFill>
                  <a:srgbClr val="0000CC"/>
                </a:solidFill>
              </a:rPr>
              <a:t>描述场景或事件。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A10F95EF-72E0-405B-BB84-A10A20628DE8}"/>
              </a:ext>
            </a:extLst>
          </p:cNvPr>
          <p:cNvSpPr txBox="1"/>
          <p:nvPr/>
        </p:nvSpPr>
        <p:spPr>
          <a:xfrm>
            <a:off x="2047875" y="4126047"/>
            <a:ext cx="1866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rgbClr val="FF0000"/>
                </a:solidFill>
              </a:rPr>
              <a:t>-ed</a:t>
            </a:r>
            <a:endParaRPr lang="zh-CN" altLang="en-US" sz="6000" b="1" dirty="0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2B4A1D92-9143-46F3-9800-39389CEEAC10}"/>
              </a:ext>
            </a:extLst>
          </p:cNvPr>
          <p:cNvSpPr txBox="1"/>
          <p:nvPr/>
        </p:nvSpPr>
        <p:spPr>
          <a:xfrm>
            <a:off x="4607632" y="4274103"/>
            <a:ext cx="3350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err="1">
                <a:solidFill>
                  <a:srgbClr val="FF0000"/>
                </a:solidFill>
              </a:rPr>
              <a:t>be+doing</a:t>
            </a:r>
            <a:endParaRPr lang="zh-CN" altLang="en-US" sz="4800" b="1" dirty="0">
              <a:solidFill>
                <a:srgbClr val="FF0000"/>
              </a:solidFill>
            </a:endParaRPr>
          </a:p>
        </p:txBody>
      </p:sp>
      <p:cxnSp>
        <p:nvCxnSpPr>
          <p:cNvPr id="9" name="直接箭头连接符 8">
            <a:extLst>
              <a:ext uri="{FF2B5EF4-FFF2-40B4-BE49-F238E27FC236}">
                <a16:creationId xmlns="" xmlns:a16="http://schemas.microsoft.com/office/drawing/2014/main" id="{B7F23947-FA05-4F05-A06A-B6A132BDDE42}"/>
              </a:ext>
            </a:extLst>
          </p:cNvPr>
          <p:cNvCxnSpPr>
            <a:cxnSpLocks/>
          </p:cNvCxnSpPr>
          <p:nvPr/>
        </p:nvCxnSpPr>
        <p:spPr>
          <a:xfrm>
            <a:off x="2876550" y="3429000"/>
            <a:ext cx="0" cy="84510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="" xmlns:a16="http://schemas.microsoft.com/office/drawing/2014/main" id="{65B12975-5988-4941-AB8A-C60A766F2CBC}"/>
              </a:ext>
            </a:extLst>
          </p:cNvPr>
          <p:cNvCxnSpPr>
            <a:cxnSpLocks/>
          </p:cNvCxnSpPr>
          <p:nvPr/>
        </p:nvCxnSpPr>
        <p:spPr>
          <a:xfrm>
            <a:off x="6096000" y="3429000"/>
            <a:ext cx="0" cy="84510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8C3820B3-FED0-401D-922E-B07A5680ED7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70935" y="713940"/>
            <a:ext cx="5172153" cy="555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2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646114"/>
              </p:ext>
            </p:extLst>
          </p:nvPr>
        </p:nvGraphicFramePr>
        <p:xfrm>
          <a:off x="0" y="1691216"/>
          <a:ext cx="12334875" cy="3840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240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009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9952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145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600" b="1" dirty="0"/>
                        <a:t>Place</a:t>
                      </a:r>
                      <a:endParaRPr lang="zh-CN" altLang="en-US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600" b="1" dirty="0"/>
                        <a:t>Weather</a:t>
                      </a:r>
                      <a:endParaRPr lang="zh-CN" altLang="en-US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600" b="1" dirty="0"/>
                        <a:t>Activities</a:t>
                      </a:r>
                      <a:endParaRPr lang="zh-CN" altLang="en-US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600" b="1" dirty="0"/>
                        <a:t>Feelings</a:t>
                      </a:r>
                      <a:endParaRPr lang="zh-CN" altLang="en-US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0040">
                <a:tc rowSpan="5">
                  <a:txBody>
                    <a:bodyPr/>
                    <a:lstStyle/>
                    <a:p>
                      <a:endParaRPr lang="zh-CN" altLang="en-US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altLang="zh-CN" sz="3200" b="1" dirty="0"/>
                        <a:t>Before the rain</a:t>
                      </a:r>
                      <a:endParaRPr lang="zh-CN" altLang="en-US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endParaRPr lang="zh-CN" altLang="en-US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altLang="zh-CN" sz="3200" b="1" dirty="0"/>
                        <a:t>When it rained</a:t>
                      </a:r>
                      <a:endParaRPr lang="zh-CN" altLang="en-US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3200" b="1" dirty="0"/>
                        <a:t>After the rain</a:t>
                      </a:r>
                      <a:endParaRPr lang="zh-CN" altLang="en-US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3590925" y="752475"/>
            <a:ext cx="6686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err="1">
                <a:solidFill>
                  <a:srgbClr val="0000CC"/>
                </a:solidFill>
              </a:rPr>
              <a:t>Daming’s</a:t>
            </a:r>
            <a:r>
              <a:rPr lang="en-US" altLang="zh-CN" sz="3600" b="1" dirty="0">
                <a:solidFill>
                  <a:srgbClr val="0000CC"/>
                </a:solidFill>
              </a:rPr>
              <a:t> Trip Card </a:t>
            </a:r>
            <a:endParaRPr lang="zh-CN" altLang="en-US" sz="3600" b="1" dirty="0">
              <a:solidFill>
                <a:srgbClr val="0000CC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0" y="3105834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2">
                    <a:lumMod val="75000"/>
                  </a:schemeClr>
                </a:solidFill>
              </a:rPr>
              <a:t>the park</a:t>
            </a:r>
            <a:endParaRPr lang="zh-CN" alt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99673" y="2368723"/>
            <a:ext cx="53428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</a:rPr>
              <a:t>saw a big lake and ducks</a:t>
            </a:r>
            <a:endParaRPr lang="zh-CN" alt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91124" y="2952288"/>
            <a:ext cx="4867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</a:rPr>
              <a:t>took some photos</a:t>
            </a:r>
            <a:endParaRPr lang="zh-CN" alt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191123" y="3627716"/>
            <a:ext cx="4867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</a:rPr>
              <a:t>ran quickly 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</a:rPr>
              <a:t>to 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</a:rPr>
              <a:t>hide</a:t>
            </a:r>
            <a:endParaRPr lang="zh-CN" alt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91122" y="4241992"/>
            <a:ext cx="4867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</a:rPr>
              <a:t>left food</a:t>
            </a:r>
            <a:endParaRPr lang="zh-CN" alt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191121" y="4961671"/>
            <a:ext cx="4867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</a:rPr>
              <a:t>went home</a:t>
            </a:r>
            <a:endParaRPr lang="zh-CN" alt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277475" y="2823414"/>
            <a:ext cx="22907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</a:rPr>
              <a:t>had a funny day </a:t>
            </a:r>
            <a:endParaRPr lang="zh-CN" alt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053013" y="2367490"/>
            <a:ext cx="723899" cy="584775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5295900" y="2997604"/>
            <a:ext cx="800100" cy="584775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5191121" y="3664581"/>
            <a:ext cx="723899" cy="584775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5191121" y="4283008"/>
            <a:ext cx="1066804" cy="584775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5295900" y="5023227"/>
            <a:ext cx="962025" cy="584775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10353675" y="2813446"/>
            <a:ext cx="723899" cy="584775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7"/>
          <p:cNvSpPr>
            <a:spLocks noChangeArrowheads="1"/>
          </p:cNvSpPr>
          <p:nvPr/>
        </p:nvSpPr>
        <p:spPr bwMode="auto">
          <a:xfrm>
            <a:off x="6389688" y="5638123"/>
            <a:ext cx="5616575" cy="1368425"/>
          </a:xfrm>
          <a:prstGeom prst="cloudCallout">
            <a:avLst>
              <a:gd name="adj1" fmla="val -60542"/>
              <a:gd name="adj2" fmla="val -38399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b="1" u="none" dirty="0">
                <a:latin typeface="Verdana" panose="020B0604030504040204" pitchFamily="34" charset="0"/>
                <a:ea typeface="仿宋_GB2312" pitchFamily="49" charset="-122"/>
              </a:rPr>
              <a:t>用在</a:t>
            </a:r>
            <a:r>
              <a:rPr lang="en-US" altLang="zh-CN" sz="3600" u="none" dirty="0">
                <a:latin typeface="Verdana" panose="020B0604030504040204" pitchFamily="34" charset="0"/>
                <a:ea typeface="仿宋_GB2312" pitchFamily="49" charset="-122"/>
              </a:rPr>
              <a:t>:</a:t>
            </a:r>
            <a:r>
              <a:rPr lang="zh-CN" altLang="en-US" sz="3600" b="1" u="none" dirty="0">
                <a:latin typeface="Verdana" panose="020B0604030504040204" pitchFamily="34" charset="0"/>
                <a:ea typeface="仿宋_GB2312" pitchFamily="49" charset="-122"/>
              </a:rPr>
              <a:t>一般过去时</a:t>
            </a:r>
          </a:p>
          <a:p>
            <a:pPr eaLnBrk="1" hangingPunct="1"/>
            <a:r>
              <a:rPr lang="zh-CN" altLang="en-US" b="1" u="none" dirty="0">
                <a:solidFill>
                  <a:srgbClr val="336699"/>
                </a:solidFill>
                <a:latin typeface="Verdana" panose="020B0604030504040204" pitchFamily="34" charset="0"/>
                <a:ea typeface="仿宋_GB2312" pitchFamily="49" charset="-122"/>
              </a:rPr>
              <a:t>      </a:t>
            </a:r>
            <a:r>
              <a:rPr lang="en-US" altLang="zh-CN" b="1" u="none" dirty="0">
                <a:solidFill>
                  <a:srgbClr val="336699"/>
                </a:solidFill>
                <a:latin typeface="Verdana" panose="020B0604030504040204" pitchFamily="34" charset="0"/>
                <a:ea typeface="仿宋_GB2312" pitchFamily="49" charset="-122"/>
              </a:rPr>
              <a:t>the simple past tense</a:t>
            </a:r>
          </a:p>
        </p:txBody>
      </p:sp>
      <p:sp>
        <p:nvSpPr>
          <p:cNvPr id="21" name="AutoShape 7">
            <a:extLst>
              <a:ext uri="{FF2B5EF4-FFF2-40B4-BE49-F238E27FC236}">
                <a16:creationId xmlns="" xmlns:a16="http://schemas.microsoft.com/office/drawing/2014/main" id="{367A90B2-3315-4385-9A60-3E11637567F2}"/>
              </a:ext>
            </a:extLst>
          </p:cNvPr>
          <p:cNvSpPr>
            <a:spLocks noChangeArrowheads="1"/>
          </p:cNvSpPr>
          <p:nvPr/>
        </p:nvSpPr>
        <p:spPr bwMode="auto">
          <a:xfrm rot="602810">
            <a:off x="8675975" y="102065"/>
            <a:ext cx="3636966" cy="1676207"/>
          </a:xfrm>
          <a:prstGeom prst="star16">
            <a:avLst>
              <a:gd name="adj" fmla="val 375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2800" b="1" dirty="0"/>
              <a:t>谈论过去发生的</a:t>
            </a:r>
          </a:p>
          <a:p>
            <a:pPr algn="ctr"/>
            <a:r>
              <a:rPr lang="zh-CN" altLang="en-US" sz="2800" b="1" dirty="0"/>
              <a:t>事情</a:t>
            </a:r>
          </a:p>
        </p:txBody>
      </p:sp>
      <p:sp>
        <p:nvSpPr>
          <p:cNvPr id="4" name="双波形 3">
            <a:extLst>
              <a:ext uri="{FF2B5EF4-FFF2-40B4-BE49-F238E27FC236}">
                <a16:creationId xmlns="" xmlns:a16="http://schemas.microsoft.com/office/drawing/2014/main" id="{9F960E7A-DF36-4EFF-8579-1921BF575B79}"/>
              </a:ext>
            </a:extLst>
          </p:cNvPr>
          <p:cNvSpPr/>
          <p:nvPr/>
        </p:nvSpPr>
        <p:spPr>
          <a:xfrm>
            <a:off x="-4763" y="0"/>
            <a:ext cx="3186113" cy="646331"/>
          </a:xfrm>
          <a:prstGeom prst="doubleWave">
            <a:avLst/>
          </a:prstGeom>
          <a:solidFill>
            <a:srgbClr val="FFCC66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Read and do !</a:t>
            </a:r>
            <a:endParaRPr lang="zh-CN" altLang="en-US" sz="36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7187591_141604535179_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94"/>
          <a:stretch>
            <a:fillRect/>
          </a:stretch>
        </p:blipFill>
        <p:spPr bwMode="auto">
          <a:xfrm>
            <a:off x="447675" y="-124619"/>
            <a:ext cx="5572125" cy="710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1" name="WordArt 3"/>
          <p:cNvSpPr>
            <a:spLocks noChangeArrowheads="1" noChangeShapeType="1" noTextEdit="1"/>
          </p:cNvSpPr>
          <p:nvPr/>
        </p:nvSpPr>
        <p:spPr bwMode="auto">
          <a:xfrm>
            <a:off x="1919289" y="404813"/>
            <a:ext cx="3240087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CN" altLang="en-US" sz="36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erdana" panose="020B0604030504040204"/>
              </a:rPr>
              <a:t>动词过去式的变化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23875" y="1848645"/>
            <a:ext cx="557212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3600" b="1" u="none" dirty="0">
                <a:latin typeface="楷体" panose="02010609060101010101" pitchFamily="49" charset="-122"/>
                <a:ea typeface="楷体" panose="02010609060101010101" pitchFamily="49" charset="-122"/>
              </a:rPr>
              <a:t>动词过去式</a:t>
            </a:r>
            <a:r>
              <a:rPr lang="en-US" altLang="zh-CN" sz="3600" b="1" u="none" dirty="0">
                <a:latin typeface="楷体" panose="02010609060101010101" pitchFamily="49" charset="-122"/>
                <a:ea typeface="楷体" panose="02010609060101010101" pitchFamily="49" charset="-122"/>
              </a:rPr>
              <a:t>, </a:t>
            </a:r>
            <a:r>
              <a:rPr lang="en-US" altLang="zh-CN" sz="3600" b="1" u="none" dirty="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ed</a:t>
            </a:r>
            <a:r>
              <a:rPr lang="zh-CN" altLang="en-US" sz="3600" b="1" u="none" dirty="0">
                <a:latin typeface="楷体" panose="02010609060101010101" pitchFamily="49" charset="-122"/>
                <a:ea typeface="楷体" panose="02010609060101010101" pitchFamily="49" charset="-122"/>
              </a:rPr>
              <a:t>来结尾</a:t>
            </a:r>
            <a:r>
              <a:rPr lang="en-US" altLang="zh-CN" sz="3600" b="1" u="none" dirty="0"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</a:p>
          <a:p>
            <a:pPr algn="just" eaLnBrk="1" hangingPunct="1"/>
            <a:r>
              <a:rPr lang="zh-CN" altLang="en-US" sz="3600" b="1" u="none" dirty="0">
                <a:latin typeface="楷体" panose="02010609060101010101" pitchFamily="49" charset="-122"/>
                <a:ea typeface="楷体" panose="02010609060101010101" pitchFamily="49" charset="-122"/>
              </a:rPr>
              <a:t>一般直接加</a:t>
            </a:r>
            <a:r>
              <a:rPr lang="en-US" altLang="zh-CN" sz="3600" b="1" u="none" dirty="0">
                <a:latin typeface="楷体" panose="02010609060101010101" pitchFamily="49" charset="-122"/>
                <a:ea typeface="楷体" panose="02010609060101010101" pitchFamily="49" charset="-122"/>
              </a:rPr>
              <a:t>, </a:t>
            </a:r>
            <a:r>
              <a:rPr lang="zh-CN" altLang="en-US" sz="3600" b="1" u="none" dirty="0">
                <a:latin typeface="楷体" panose="02010609060101010101" pitchFamily="49" charset="-122"/>
                <a:ea typeface="楷体" panose="02010609060101010101" pitchFamily="49" charset="-122"/>
              </a:rPr>
              <a:t>见</a:t>
            </a:r>
            <a:r>
              <a:rPr lang="en-US" altLang="zh-CN" sz="3600" b="1" u="none" dirty="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e</a:t>
            </a:r>
            <a:r>
              <a:rPr lang="zh-CN" altLang="en-US" sz="3600" b="1" u="none" dirty="0">
                <a:latin typeface="楷体" panose="02010609060101010101" pitchFamily="49" charset="-122"/>
                <a:ea typeface="楷体" panose="02010609060101010101" pitchFamily="49" charset="-122"/>
              </a:rPr>
              <a:t>只加</a:t>
            </a:r>
            <a:r>
              <a:rPr lang="en-US" altLang="zh-CN" sz="3600" b="1" u="none" dirty="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</a:t>
            </a:r>
            <a:r>
              <a:rPr lang="en-US" altLang="zh-CN" sz="3600" b="1" u="none" dirty="0"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</a:p>
          <a:p>
            <a:pPr algn="just" eaLnBrk="1" hangingPunct="1"/>
            <a:r>
              <a:rPr lang="zh-CN" altLang="en-US" sz="3600" b="1" u="none" dirty="0">
                <a:latin typeface="楷体" panose="02010609060101010101" pitchFamily="49" charset="-122"/>
                <a:ea typeface="楷体" panose="02010609060101010101" pitchFamily="49" charset="-122"/>
              </a:rPr>
              <a:t>辅</a:t>
            </a:r>
            <a:r>
              <a:rPr lang="en-US" altLang="zh-CN" sz="3600" b="1" u="none" dirty="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y</a:t>
            </a:r>
            <a:r>
              <a:rPr lang="zh-CN" altLang="en-US" sz="3600" b="1" u="none" dirty="0">
                <a:latin typeface="楷体" panose="02010609060101010101" pitchFamily="49" charset="-122"/>
                <a:ea typeface="楷体" panose="02010609060101010101" pitchFamily="49" charset="-122"/>
              </a:rPr>
              <a:t>结尾</a:t>
            </a:r>
            <a:r>
              <a:rPr lang="en-US" altLang="zh-CN" sz="3600" b="1" u="none" dirty="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y</a:t>
            </a:r>
            <a:r>
              <a:rPr lang="zh-CN" altLang="en-US" sz="3600" b="1" u="none" dirty="0">
                <a:latin typeface="楷体" panose="02010609060101010101" pitchFamily="49" charset="-122"/>
                <a:ea typeface="楷体" panose="02010609060101010101" pitchFamily="49" charset="-122"/>
              </a:rPr>
              <a:t>变</a:t>
            </a:r>
            <a:r>
              <a:rPr lang="en-US" altLang="zh-CN" sz="3600" b="1" u="none" dirty="0" err="1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</a:t>
            </a:r>
            <a:r>
              <a:rPr lang="en-US" altLang="zh-CN" sz="3600" b="1" u="none" dirty="0">
                <a:latin typeface="楷体" panose="02010609060101010101" pitchFamily="49" charset="-122"/>
                <a:ea typeface="楷体" panose="02010609060101010101" pitchFamily="49" charset="-122"/>
              </a:rPr>
              <a:t>, </a:t>
            </a:r>
            <a:r>
              <a:rPr lang="zh-CN" altLang="en-US" sz="3600" b="1" u="none" dirty="0">
                <a:latin typeface="楷体" panose="02010609060101010101" pitchFamily="49" charset="-122"/>
                <a:ea typeface="楷体" panose="02010609060101010101" pitchFamily="49" charset="-122"/>
              </a:rPr>
              <a:t>再加</a:t>
            </a:r>
            <a:r>
              <a:rPr lang="en-US" altLang="zh-CN" sz="3600" b="1" u="none" dirty="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ed</a:t>
            </a:r>
            <a:r>
              <a:rPr lang="en-US" altLang="zh-CN" sz="3600" b="1" u="none" dirty="0"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</a:p>
          <a:p>
            <a:pPr algn="just" eaLnBrk="1" hangingPunct="1"/>
            <a:r>
              <a:rPr lang="zh-CN" altLang="en-US" sz="3600" b="1" u="none" dirty="0">
                <a:latin typeface="楷体" panose="02010609060101010101" pitchFamily="49" charset="-122"/>
                <a:ea typeface="楷体" panose="02010609060101010101" pitchFamily="49" charset="-122"/>
              </a:rPr>
              <a:t>重读辅元辅</a:t>
            </a:r>
            <a:r>
              <a:rPr lang="en-US" altLang="zh-CN" sz="3600" b="1" u="none" dirty="0">
                <a:latin typeface="楷体" panose="02010609060101010101" pitchFamily="49" charset="-122"/>
                <a:ea typeface="楷体" panose="02010609060101010101" pitchFamily="49" charset="-122"/>
              </a:rPr>
              <a:t>, </a:t>
            </a:r>
            <a:r>
              <a:rPr lang="zh-CN" altLang="en-US" sz="3600" b="1" u="none" dirty="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双写尾字母</a:t>
            </a:r>
            <a:r>
              <a:rPr lang="zh-CN" altLang="en-US" sz="3600" b="1" u="none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</a:p>
          <a:p>
            <a:pPr algn="just" eaLnBrk="1" hangingPunct="1"/>
            <a:r>
              <a:rPr lang="zh-CN" altLang="en-US" sz="3600" b="1" u="none" dirty="0">
                <a:latin typeface="楷体" panose="02010609060101010101" pitchFamily="49" charset="-122"/>
                <a:ea typeface="楷体" panose="02010609060101010101" pitchFamily="49" charset="-122"/>
              </a:rPr>
              <a:t>最后结尾加</a:t>
            </a:r>
            <a:r>
              <a:rPr lang="en-US" altLang="zh-CN" sz="3600" b="1" u="none" dirty="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ed</a:t>
            </a:r>
            <a:r>
              <a:rPr lang="en-US" altLang="zh-CN" sz="3600" b="1" u="none" dirty="0"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</a:p>
          <a:p>
            <a:pPr algn="just" eaLnBrk="1" hangingPunct="1"/>
            <a:r>
              <a:rPr lang="zh-CN" altLang="en-US" sz="3600" b="1" u="none" dirty="0">
                <a:latin typeface="楷体" panose="02010609060101010101" pitchFamily="49" charset="-122"/>
                <a:ea typeface="楷体" panose="02010609060101010101" pitchFamily="49" charset="-122"/>
              </a:rPr>
              <a:t>特殊变化单独记！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769" y="-124619"/>
            <a:ext cx="5264339" cy="696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7027024" y="1928100"/>
            <a:ext cx="581025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u="none" dirty="0"/>
              <a:t>yesterday      </a:t>
            </a:r>
          </a:p>
          <a:p>
            <a:pPr eaLnBrk="1" hangingPunct="1"/>
            <a:r>
              <a:rPr lang="en-US" altLang="zh-CN" sz="3600" u="none" dirty="0"/>
              <a:t>last ...               </a:t>
            </a:r>
          </a:p>
          <a:p>
            <a:pPr eaLnBrk="1" hangingPunct="1"/>
            <a:r>
              <a:rPr lang="en-US" altLang="zh-CN" sz="3600" u="none" dirty="0"/>
              <a:t>in 1990</a:t>
            </a:r>
          </a:p>
          <a:p>
            <a:pPr eaLnBrk="1" hangingPunct="1"/>
            <a:r>
              <a:rPr lang="en-US" altLang="zh-CN" sz="3600" u="none" dirty="0"/>
              <a:t>just now         </a:t>
            </a:r>
          </a:p>
          <a:p>
            <a:pPr eaLnBrk="1" hangingPunct="1"/>
            <a:r>
              <a:rPr lang="en-US" altLang="zh-CN" sz="3600" u="none" dirty="0"/>
              <a:t>this morning     </a:t>
            </a:r>
          </a:p>
          <a:p>
            <a:pPr eaLnBrk="1" hangingPunct="1"/>
            <a:r>
              <a:rPr lang="en-US" altLang="zh-CN" sz="3600" u="none" dirty="0"/>
              <a:t>... ago</a:t>
            </a:r>
          </a:p>
          <a:p>
            <a:pPr eaLnBrk="1" hangingPunct="1"/>
            <a:r>
              <a:rPr lang="en-US" altLang="zh-CN" sz="3600" u="none" dirty="0"/>
              <a:t>once upon a time</a:t>
            </a:r>
          </a:p>
          <a:p>
            <a:pPr eaLnBrk="1" hangingPunct="1"/>
            <a:r>
              <a:rPr lang="en-US" altLang="zh-CN" sz="3600" u="none" dirty="0"/>
              <a:t>… </a:t>
            </a:r>
          </a:p>
        </p:txBody>
      </p:sp>
      <p:sp>
        <p:nvSpPr>
          <p:cNvPr id="2" name="爆炸形: 14 pt  1">
            <a:extLst>
              <a:ext uri="{FF2B5EF4-FFF2-40B4-BE49-F238E27FC236}">
                <a16:creationId xmlns="" xmlns:a16="http://schemas.microsoft.com/office/drawing/2014/main" id="{B1EABCCA-CA35-40E3-A16F-E8BAF9048B26}"/>
              </a:ext>
            </a:extLst>
          </p:cNvPr>
          <p:cNvSpPr/>
          <p:nvPr/>
        </p:nvSpPr>
        <p:spPr>
          <a:xfrm>
            <a:off x="3309937" y="4498171"/>
            <a:ext cx="4462463" cy="2228850"/>
          </a:xfrm>
          <a:prstGeom prst="irregularSeal2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i="1" dirty="0">
                <a:solidFill>
                  <a:schemeClr val="tx1"/>
                </a:solidFill>
              </a:rPr>
              <a:t>did / didn’t</a:t>
            </a:r>
            <a:endParaRPr lang="zh-CN" altLang="en-US" sz="3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17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FAF07A83-09E9-4DA4-B497-946E62A554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38" b="7369"/>
          <a:stretch/>
        </p:blipFill>
        <p:spPr bwMode="auto">
          <a:xfrm flipH="1">
            <a:off x="225631" y="361252"/>
            <a:ext cx="2516594" cy="605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9CF58422-CEF3-4030-9553-D0FE42905A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2" t="17648" b="19602"/>
          <a:stretch/>
        </p:blipFill>
        <p:spPr bwMode="auto">
          <a:xfrm flipH="1">
            <a:off x="3097478" y="228465"/>
            <a:ext cx="8518569" cy="626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72A360DF-1475-4B45-AD49-38305541734B}"/>
              </a:ext>
            </a:extLst>
          </p:cNvPr>
          <p:cNvSpPr txBox="1"/>
          <p:nvPr/>
        </p:nvSpPr>
        <p:spPr>
          <a:xfrm>
            <a:off x="4607626" y="3051958"/>
            <a:ext cx="54982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000099"/>
                </a:solidFill>
                <a:latin typeface="Arial Black" panose="020B0A04020102020204" pitchFamily="34" charset="0"/>
              </a:rPr>
              <a:t>Talk about </a:t>
            </a:r>
            <a:r>
              <a:rPr lang="en-US" altLang="zh-CN" sz="5400" b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Daming’s</a:t>
            </a:r>
            <a:r>
              <a:rPr lang="en-US" altLang="zh-CN" sz="5400" b="1" dirty="0">
                <a:solidFill>
                  <a:srgbClr val="000099"/>
                </a:solidFill>
                <a:latin typeface="Arial Black" panose="020B0A04020102020204" pitchFamily="34" charset="0"/>
              </a:rPr>
              <a:t> trip .</a:t>
            </a:r>
            <a:endParaRPr lang="zh-CN" altLang="en-US" sz="5400" b="1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82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140610" y="824309"/>
            <a:ext cx="11482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1.(   ) 2. (    ) 3. (   ) 4. (   ) 5. (   )</a:t>
            </a:r>
            <a:endParaRPr lang="zh-CN" altLang="en-US" sz="3200" b="1" dirty="0"/>
          </a:p>
        </p:txBody>
      </p:sp>
      <p:sp>
        <p:nvSpPr>
          <p:cNvPr id="19" name="文本框 18"/>
          <p:cNvSpPr txBox="1"/>
          <p:nvPr/>
        </p:nvSpPr>
        <p:spPr>
          <a:xfrm>
            <a:off x="909090" y="750190"/>
            <a:ext cx="2812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00CC"/>
                </a:solidFill>
              </a:rPr>
              <a:t>B</a:t>
            </a:r>
            <a:endParaRPr lang="zh-CN" altLang="en-US" sz="4400" b="1" dirty="0">
              <a:solidFill>
                <a:srgbClr val="0000CC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804793" y="736775"/>
            <a:ext cx="2812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00CC"/>
                </a:solidFill>
              </a:rPr>
              <a:t>E</a:t>
            </a:r>
            <a:endParaRPr lang="zh-CN" altLang="en-US" sz="4400" b="1" dirty="0">
              <a:solidFill>
                <a:srgbClr val="0000CC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748655" y="750189"/>
            <a:ext cx="2812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00CC"/>
                </a:solidFill>
              </a:rPr>
              <a:t>A</a:t>
            </a:r>
            <a:endParaRPr lang="zh-CN" altLang="en-US" sz="4400" b="1" dirty="0">
              <a:solidFill>
                <a:srgbClr val="0000CC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755560" y="737822"/>
            <a:ext cx="2812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00CC"/>
                </a:solidFill>
              </a:rPr>
              <a:t>C</a:t>
            </a:r>
            <a:endParaRPr lang="zh-CN" altLang="en-US" sz="4400" b="1" dirty="0">
              <a:solidFill>
                <a:srgbClr val="0000CC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510241" y="729698"/>
            <a:ext cx="2812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00CC"/>
                </a:solidFill>
              </a:rPr>
              <a:t>D</a:t>
            </a:r>
            <a:endParaRPr lang="zh-CN" altLang="en-US" sz="4400" b="1" dirty="0">
              <a:solidFill>
                <a:srgbClr val="0000CC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780206" y="3993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26" name="文本框 25"/>
          <p:cNvSpPr txBox="1"/>
          <p:nvPr/>
        </p:nvSpPr>
        <p:spPr>
          <a:xfrm>
            <a:off x="10219158" y="121115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4" name="双波形 33">
            <a:extLst>
              <a:ext uri="{FF2B5EF4-FFF2-40B4-BE49-F238E27FC236}">
                <a16:creationId xmlns="" xmlns:a16="http://schemas.microsoft.com/office/drawing/2014/main" id="{99996A63-E9AA-4153-91B3-B374A06ACBA7}"/>
              </a:ext>
            </a:extLst>
          </p:cNvPr>
          <p:cNvSpPr/>
          <p:nvPr/>
        </p:nvSpPr>
        <p:spPr>
          <a:xfrm>
            <a:off x="-4763" y="0"/>
            <a:ext cx="7642198" cy="646331"/>
          </a:xfrm>
          <a:prstGeom prst="doubleWave">
            <a:avLst/>
          </a:prstGeom>
          <a:solidFill>
            <a:srgbClr val="FFCC66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Listen and number the pictures !</a:t>
            </a:r>
            <a:endParaRPr lang="zh-CN" altLang="en-US" sz="36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AD0B8B92-6A7F-43FA-A8C5-8A66B28C2D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40790" y="1630183"/>
            <a:ext cx="11466444" cy="273062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49314D84-C42B-41B5-8430-716B77B4473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28314" y="4289103"/>
            <a:ext cx="7790844" cy="255785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73FB0802-329D-46FC-B149-F0319C668657}"/>
              </a:ext>
            </a:extLst>
          </p:cNvPr>
          <p:cNvSpPr txBox="1"/>
          <p:nvPr/>
        </p:nvSpPr>
        <p:spPr>
          <a:xfrm>
            <a:off x="367388" y="3338347"/>
            <a:ext cx="9701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</a:rPr>
              <a:t>A.             B.               C.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="" xmlns:a16="http://schemas.microsoft.com/office/drawing/2014/main" id="{2835B647-8EA5-4324-AF88-424ABD452C94}"/>
              </a:ext>
            </a:extLst>
          </p:cNvPr>
          <p:cNvSpPr txBox="1"/>
          <p:nvPr/>
        </p:nvSpPr>
        <p:spPr>
          <a:xfrm>
            <a:off x="2613490" y="5944693"/>
            <a:ext cx="8505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</a:rPr>
              <a:t> D.              E.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33" name="AutoShape 40">
            <a:extLst>
              <a:ext uri="{FF2B5EF4-FFF2-40B4-BE49-F238E27FC236}">
                <a16:creationId xmlns="" xmlns:a16="http://schemas.microsoft.com/office/drawing/2014/main" id="{5AFA9B11-1D20-41EE-8B3C-C27D5618F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7435" y="2172109"/>
            <a:ext cx="4080035" cy="2557857"/>
          </a:xfrm>
          <a:prstGeom prst="star16">
            <a:avLst>
              <a:gd name="adj" fmla="val 37500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3600" b="1" dirty="0"/>
              <a:t>描述正在进行</a:t>
            </a:r>
          </a:p>
          <a:p>
            <a:pPr algn="ctr"/>
            <a:r>
              <a:rPr lang="zh-CN" altLang="en-US" sz="3600" b="1" dirty="0"/>
              <a:t>或发生的动作</a:t>
            </a:r>
          </a:p>
        </p:txBody>
      </p:sp>
      <p:sp>
        <p:nvSpPr>
          <p:cNvPr id="24" name="AutoShape 17"/>
          <p:cNvSpPr>
            <a:spLocks noChangeArrowheads="1"/>
          </p:cNvSpPr>
          <p:nvPr/>
        </p:nvSpPr>
        <p:spPr bwMode="auto">
          <a:xfrm>
            <a:off x="8350104" y="5174535"/>
            <a:ext cx="3954424" cy="1842696"/>
          </a:xfrm>
          <a:prstGeom prst="cloudCallout">
            <a:avLst>
              <a:gd name="adj1" fmla="val -58398"/>
              <a:gd name="adj2" fmla="val -66089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b="1" u="none" dirty="0">
                <a:latin typeface="Verdana" panose="020B0604030504040204" pitchFamily="34" charset="0"/>
                <a:ea typeface="仿宋_GB2312" pitchFamily="49" charset="-122"/>
              </a:rPr>
              <a:t>现在进行时</a:t>
            </a:r>
            <a:endParaRPr lang="en-US" altLang="zh-CN" b="1" u="none" dirty="0">
              <a:solidFill>
                <a:srgbClr val="336699"/>
              </a:solidFill>
              <a:latin typeface="Verdana" panose="020B0604030504040204" pitchFamily="34" charset="0"/>
              <a:ea typeface="仿宋_GB2312" pitchFamily="49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083195" y="6121585"/>
            <a:ext cx="2634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be + doing 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="" xmlns:a16="http://schemas.microsoft.com/office/drawing/2014/main" id="{FBB1B572-487D-4A93-BBCA-8F223FFA021E}"/>
              </a:ext>
            </a:extLst>
          </p:cNvPr>
          <p:cNvSpPr txBox="1"/>
          <p:nvPr/>
        </p:nvSpPr>
        <p:spPr>
          <a:xfrm>
            <a:off x="9651177" y="6134217"/>
            <a:ext cx="2634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+  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34" grpId="0" animBg="1"/>
      <p:bldP spid="6" grpId="0"/>
      <p:bldP spid="36" grpId="0"/>
      <p:bldP spid="33" grpId="0" animBg="1"/>
      <p:bldP spid="24" grpId="0" animBg="1"/>
      <p:bldP spid="27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83B07F81-ABB7-42C1-B4E5-324B544EC6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80"/>
          <a:stretch/>
        </p:blipFill>
        <p:spPr>
          <a:xfrm>
            <a:off x="10961914" y="2928262"/>
            <a:ext cx="1229263" cy="391637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96572790-FBA6-4E66-B8B9-63730A11B0A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835" y="6699239"/>
            <a:ext cx="2556333" cy="17851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458EED6F-15B8-4C39-9BDA-027502EA686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1488" y="6703304"/>
            <a:ext cx="2556333" cy="17851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4CFC41C1-0F9F-407D-944E-F9BA317ECA0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4732" y="6699240"/>
            <a:ext cx="2556333" cy="17851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981EA905-03D9-4534-B769-06DECE7C2DA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5425" y="6699240"/>
            <a:ext cx="2556333" cy="17851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69EB9F6D-7C19-448F-958A-22BCD24767E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06118" y="6699241"/>
            <a:ext cx="2556333" cy="178515"/>
          </a:xfrm>
          <a:prstGeom prst="rect">
            <a:avLst/>
          </a:prstGeom>
        </p:spPr>
      </p:pic>
      <p:sp>
        <p:nvSpPr>
          <p:cNvPr id="132100" name="Line 4"/>
          <p:cNvSpPr>
            <a:spLocks noChangeShapeType="1"/>
          </p:cNvSpPr>
          <p:nvPr/>
        </p:nvSpPr>
        <p:spPr bwMode="auto">
          <a:xfrm>
            <a:off x="240143" y="1772817"/>
            <a:ext cx="11423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907" tIns="60953" rIns="121907" bIns="60953"/>
          <a:lstStyle/>
          <a:p>
            <a:endParaRPr lang="zh-CN" altLang="en-US" sz="1200"/>
          </a:p>
        </p:txBody>
      </p:sp>
      <p:sp>
        <p:nvSpPr>
          <p:cNvPr id="132101" name="Line 5"/>
          <p:cNvSpPr>
            <a:spLocks noChangeShapeType="1"/>
          </p:cNvSpPr>
          <p:nvPr/>
        </p:nvSpPr>
        <p:spPr bwMode="auto">
          <a:xfrm>
            <a:off x="5616640" y="1485480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907" tIns="60953" rIns="121907" bIns="60953"/>
          <a:lstStyle/>
          <a:p>
            <a:endParaRPr lang="zh-CN" altLang="en-US" sz="1200"/>
          </a:p>
        </p:txBody>
      </p:sp>
      <p:sp>
        <p:nvSpPr>
          <p:cNvPr id="132102" name="Oval 6"/>
          <p:cNvSpPr>
            <a:spLocks noChangeArrowheads="1"/>
          </p:cNvSpPr>
          <p:nvPr/>
        </p:nvSpPr>
        <p:spPr bwMode="auto">
          <a:xfrm>
            <a:off x="1392113" y="1659633"/>
            <a:ext cx="95238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lIns="121907" tIns="60953" rIns="121907" bIns="60953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4265" dirty="0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815400" y="1908705"/>
            <a:ext cx="1343903" cy="77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7" tIns="60953" rIns="121907" bIns="609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265" dirty="0"/>
              <a:t>past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5136025" y="1917620"/>
            <a:ext cx="1343903" cy="77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7" tIns="60953" rIns="121907" bIns="609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265" dirty="0"/>
              <a:t>now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0464210" y="1804097"/>
            <a:ext cx="1726967" cy="77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7" tIns="60953" rIns="121907" bIns="609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265" dirty="0"/>
              <a:t>future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57600" y="1051339"/>
            <a:ext cx="3771900" cy="492428"/>
          </a:xfrm>
          <a:prstGeom prst="rect">
            <a:avLst/>
          </a:prstGeom>
          <a:noFill/>
        </p:spPr>
        <p:txBody>
          <a:bodyPr wrap="square" lIns="121907" tIns="60953" rIns="121907" bIns="60953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</a:rPr>
              <a:t>am / is /are +doing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06118" y="1096107"/>
            <a:ext cx="3345743" cy="492428"/>
          </a:xfrm>
          <a:prstGeom prst="rect">
            <a:avLst/>
          </a:prstGeom>
          <a:noFill/>
        </p:spPr>
        <p:txBody>
          <a:bodyPr wrap="square" lIns="121907" tIns="60953" rIns="121907" bIns="60953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</a:rPr>
              <a:t>will / be going to 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1426" y="1081423"/>
            <a:ext cx="2687936" cy="615539"/>
          </a:xfrm>
          <a:prstGeom prst="rect">
            <a:avLst/>
          </a:prstGeom>
          <a:noFill/>
        </p:spPr>
        <p:txBody>
          <a:bodyPr wrap="square" lIns="121907" tIns="60953" rIns="121907" bIns="60953" rtlCol="0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</a:rPr>
              <a:t>-</a:t>
            </a:r>
            <a:r>
              <a:rPr lang="en-US" altLang="zh-CN" sz="3200" b="1" dirty="0" err="1">
                <a:solidFill>
                  <a:srgbClr val="0000FF"/>
                </a:solidFill>
              </a:rPr>
              <a:t>ed</a:t>
            </a:r>
            <a:endParaRPr lang="zh-CN" altLang="en-US" sz="3200" b="1" dirty="0">
              <a:solidFill>
                <a:srgbClr val="0000FF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49962"/>
            <a:ext cx="2371725" cy="1057143"/>
          </a:xfrm>
          <a:prstGeom prst="rect">
            <a:avLst/>
          </a:prstGeom>
        </p:spPr>
      </p:pic>
      <p:pic>
        <p:nvPicPr>
          <p:cNvPr id="13" name="Picture 10" descr="QQ截图2016031322280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773" y="4970243"/>
            <a:ext cx="2450092" cy="131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7A421048-2E8B-4542-A5F1-9F2D4C4AAF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t="49704" r="80126" b="6579"/>
          <a:stretch/>
        </p:blipFill>
        <p:spPr>
          <a:xfrm>
            <a:off x="-47525" y="5469216"/>
            <a:ext cx="1077073" cy="131928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334946C3-92FF-461D-B7EF-A1B4F5589AE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82393" y="4516785"/>
            <a:ext cx="2413127" cy="22261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21 -0.06898 L -0.02721 -0.06875 C -0.03216 -0.07639 -0.03607 -0.0875 -0.04206 -0.0912 C -0.04492 -0.09305 -0.04779 -0.09514 -0.05065 -0.09676 C -0.05482 -0.0993 -0.05911 -0.10092 -0.06315 -0.1037 C -0.06732 -0.10648 -0.07083 -0.11134 -0.07487 -0.11342 C -0.08177 -0.11736 -0.08932 -0.11736 -0.09596 -0.12176 C -0.10495 -0.12777 -0.1 -0.12569 -0.11081 -0.12731 C -0.11576 -0.12963 -0.12083 -0.13217 -0.12565 -0.13426 C -0.12721 -0.13495 -0.12891 -0.13449 -0.13034 -0.13564 C -0.1319 -0.13703 -0.13281 -0.14004 -0.13424 -0.1412 C -0.13724 -0.14421 -0.14076 -0.14514 -0.14362 -0.14814 C -0.14492 -0.14953 -0.14622 -0.15162 -0.14753 -0.15231 C -0.14987 -0.15393 -0.15221 -0.15416 -0.15456 -0.15509 C -0.15872 -0.15926 -0.1625 -0.16574 -0.16706 -0.16759 C -0.17096 -0.16944 -0.17943 -0.17314 -0.18112 -0.17453 C -0.18802 -0.18078 -0.18411 -0.17847 -0.19284 -0.18009 C -0.20286 -0.19259 -0.19544 -0.18449 -0.21172 -0.19676 C -0.21458 -0.19907 -0.21732 -0.20162 -0.22018 -0.2037 C -0.22253 -0.20578 -0.22474 -0.20879 -0.22721 -0.20926 L -0.23346 -0.21064 C -0.23529 -0.21203 -0.23711 -0.21389 -0.23893 -0.21481 C -0.24544 -0.21875 -0.24661 -0.21875 -0.25221 -0.22037 C -0.26328 -0.22893 -0.25391 -0.22199 -0.26003 -0.22592 C -0.26224 -0.22731 -0.26419 -0.22893 -0.26628 -0.23009 C -0.26706 -0.23078 -0.26784 -0.23125 -0.26862 -0.23148 C -0.26992 -0.23217 -0.27122 -0.2324 -0.27253 -0.23287 C -0.27435 -0.23426 -0.27617 -0.23588 -0.27799 -0.23703 C -0.27904 -0.23773 -0.28021 -0.23796 -0.28112 -0.23842 C -0.28451 -0.24074 -0.28737 -0.24352 -0.29049 -0.24537 C -0.29128 -0.24583 -0.29219 -0.24629 -0.29284 -0.24676 C -0.29583 -0.24953 -0.29701 -0.25185 -0.29987 -0.2537 C -0.30091 -0.25439 -0.30195 -0.25463 -0.30299 -0.25509 C -0.30625 -0.26088 -0.30456 -0.25902 -0.30924 -0.26203 C -0.31003 -0.26273 -0.31159 -0.26342 -0.31159 -0.26319 L -0.31159 -0.26342 " pathEditMode="relative" rAng="0" ptsTypes="AAAAAAAAAAAAAAAAAAAAAAAAAAAAAAAAAAAA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19" y="-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172 -0.36412 L -0.36172 -0.36389 C -0.35625 -0.36389 -0.35078 -0.36365 -0.34531 -0.36296 C -0.33984 -0.36227 -0.33451 -0.36041 -0.32878 -0.36018 C -0.31406 -0.35902 -0.29922 -0.35926 -0.28438 -0.35879 C -0.23451 -0.34768 -0.27448 -0.35602 -0.14531 -0.35463 L -0.04375 -0.35463 L -0.04375 -0.35439 " pathEditMode="relative" rAng="0" ptsTypes="AAAAAA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8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46 -0.10208 L -0.03646 -0.10185 C -0.03841 -0.10416 -0.0401 -0.10648 -0.04232 -0.10833 C -0.04596 -0.11134 -0.04648 -0.10925 -0.04987 -0.11134 C -0.0543 -0.11388 -0.05846 -0.11712 -0.06302 -0.11944 C -0.06484 -0.12037 -0.0668 -0.12129 -0.06875 -0.12245 C -0.07057 -0.12361 -0.07227 -0.12546 -0.07435 -0.12662 C -0.07539 -0.12708 -0.07682 -0.12708 -0.07799 -0.12754 C -0.08034 -0.12847 -0.08242 -0.12962 -0.08464 -0.13078 C -0.08555 -0.13101 -0.08659 -0.13125 -0.0875 -0.13148 C -0.09714 -0.13541 -0.09206 -0.13379 -0.09883 -0.13564 C -0.1 -0.1368 -0.1013 -0.13796 -0.1026 -0.13865 C -0.11458 -0.14583 -0.09974 -0.13518 -0.11198 -0.14375 C -0.11341 -0.14467 -0.11445 -0.14583 -0.11589 -0.14675 C -0.11693 -0.14768 -0.11836 -0.14814 -0.11953 -0.14884 C -0.12122 -0.14976 -0.12253 -0.15115 -0.12422 -0.15208 C -0.12734 -0.15347 -0.13099 -0.1537 -0.13372 -0.15601 C -0.1349 -0.15694 -0.1362 -0.1581 -0.13737 -0.15902 C -0.13828 -0.15949 -0.14492 -0.16342 -0.14688 -0.16504 C -0.15273 -0.17037 -0.14648 -0.1662 -0.15352 -0.17129 C -0.15417 -0.17175 -0.15977 -0.17523 -0.16107 -0.17615 C -0.16237 -0.17754 -0.16354 -0.17916 -0.16471 -0.18032 C -0.16628 -0.18171 -0.1681 -0.18287 -0.1694 -0.18449 C -0.17109 -0.18611 -0.17253 -0.18796 -0.17422 -0.18935 C -0.18099 -0.19513 -0.17643 -0.18587 -0.18555 -0.19745 C -0.18724 -0.19953 -0.18841 -0.20208 -0.19023 -0.2037 C -0.19128 -0.20462 -0.19284 -0.20486 -0.19401 -0.20578 C -0.19557 -0.20671 -0.19727 -0.20763 -0.1987 -0.20879 C -0.2026 -0.2118 -0.2056 -0.21689 -0.21003 -0.21898 C -0.22721 -0.22685 -0.20586 -0.21666 -0.22318 -0.22592 C -0.22799 -0.2287 -0.2306 -0.22939 -0.23555 -0.23125 C -0.23685 -0.23194 -0.23789 -0.23333 -0.23932 -0.23402 C -0.24206 -0.23541 -0.24779 -0.23726 -0.24779 -0.23703 C -0.24909 -0.23819 -0.25013 -0.23935 -0.25156 -0.24027 C -0.25599 -0.24328 -0.25404 -0.24143 -0.25807 -0.24328 C -0.25951 -0.24398 -0.26055 -0.24467 -0.26198 -0.24537 C -0.2651 -0.24675 -0.26484 -0.24606 -0.26849 -0.24722 C -0.27409 -0.2493 -0.27305 -0.24953 -0.27891 -0.25254 C -0.27982 -0.253 -0.28073 -0.253 -0.28177 -0.25324 C -0.28424 -0.25462 -0.28646 -0.25717 -0.28919 -0.2574 L -0.30052 -0.25856 L -0.30898 -0.26041 C -0.31055 -0.26087 -0.31224 -0.26111 -0.3138 -0.26157 C -0.31576 -0.26203 -0.31745 -0.26296 -0.3194 -0.26365 C -0.3207 -0.26388 -0.32201 -0.26412 -0.32318 -0.26458 C -0.32591 -0.26574 -0.32734 -0.26689 -0.32969 -0.26851 C -0.33034 -0.26967 -0.33086 -0.27106 -0.33164 -0.27175 C -0.33646 -0.27592 -0.33307 -0.26967 -0.33529 -0.27453 L -0.33073 -0.27175 " pathEditMode="relative" rAng="0" ptsTypes="AAAAAAAAAAAAAAAAAAAAAAAAAAAAAAAAAAAAAAAAAAAAAAAAA">
                                      <p:cBhvr>
                                        <p:cTn id="7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48" y="-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L 0.32865 -0.2634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32" y="-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0" grpId="0" animBg="1"/>
      <p:bldP spid="132101" grpId="0" animBg="1"/>
      <p:bldP spid="132102" grpId="0" animBg="1"/>
      <p:bldP spid="6151" grpId="0"/>
      <p:bldP spid="6152" grpId="0"/>
      <p:bldP spid="6153" grpId="0"/>
      <p:bldP spid="2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2648</TotalTime>
  <Words>636</Words>
  <Application>Microsoft Office PowerPoint</Application>
  <PresentationFormat>自定义</PresentationFormat>
  <Paragraphs>140</Paragraphs>
  <Slides>16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 月</dc:creator>
  <cp:lastModifiedBy>THTF</cp:lastModifiedBy>
  <cp:revision>165</cp:revision>
  <dcterms:created xsi:type="dcterms:W3CDTF">2019-03-22T12:22:00Z</dcterms:created>
  <dcterms:modified xsi:type="dcterms:W3CDTF">2019-11-19T06:30:57Z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2052-11.1.0.8567</vt:lpwstr>
  </property>
</Properties>
</file>