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58" r:id="rId6"/>
    <p:sldId id="259" r:id="rId7"/>
    <p:sldId id="261" r:id="rId8"/>
    <p:sldId id="262" r:id="rId9"/>
    <p:sldId id="271" r:id="rId10"/>
    <p:sldId id="264" r:id="rId11"/>
    <p:sldId id="265" r:id="rId12"/>
    <p:sldId id="267" r:id="rId13"/>
    <p:sldId id="266" r:id="rId14"/>
    <p:sldId id="273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68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15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C2ED149-8742-4A32-ACC0-6BFFF4409CAF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7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4E2E-195E-433A-A735-96EA1FFBEBEF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BAC4A-E598-4DBB-A318-85A78E34AD25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9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9E0D-09BD-41A1-98A8-988618DC3F3A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2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F654-D264-41AB-9953-A6136E30B196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8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5218F-5462-4865-961B-6D094FFD32A7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2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91CF-CD75-4085-AC0E-369AE26ABFCB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EE4A-BF09-4583-9901-8A58B8567909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0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3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F27BD-CA82-4F0A-8250-398DED14A4BD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79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56E55-61A7-4C9F-AFAE-D1F7106961DA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2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34C9-77C0-431E-ACBD-19F180D85B38}" type="slidenum">
              <a:rPr lang="en-US" altLang="zh-CN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5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6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6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9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1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56F9D-0A13-439B-832F-D6C19E7F3CE2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2D7D-3D0F-4938-8C3A-ED823D532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2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24BED-140F-4E68-9D60-A6B57C009275}" type="slidenum">
              <a:rPr lang="en-US" altLang="zh-CN">
                <a:solidFill>
                  <a:srgbClr val="0033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0.png"/><Relationship Id="rId5" Type="http://schemas.openxmlformats.org/officeDocument/2006/relationships/image" Target="../media/image37.jpeg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Revision  of  Module 5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小长山岛镇中心小学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朱宏琴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82515" cy="222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0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60350"/>
            <a:ext cx="85407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4000" dirty="0" smtClean="0">
                <a:solidFill>
                  <a:schemeClr val="tx1"/>
                </a:solidFill>
              </a:rPr>
              <a:t>What   did    you   </a:t>
            </a:r>
            <a:r>
              <a:rPr lang="en-US" altLang="zh-CN" sz="4000" dirty="0" smtClean="0">
                <a:solidFill>
                  <a:srgbClr val="A50021"/>
                </a:solidFill>
              </a:rPr>
              <a:t>see </a:t>
            </a:r>
            <a:r>
              <a:rPr lang="en-US" altLang="zh-CN" sz="4000" dirty="0" smtClean="0">
                <a:solidFill>
                  <a:schemeClr val="tx1"/>
                </a:solidFill>
              </a:rPr>
              <a:t>?</a:t>
            </a:r>
            <a:br>
              <a:rPr lang="en-US" altLang="zh-CN" sz="4000" dirty="0" smtClean="0">
                <a:solidFill>
                  <a:schemeClr val="tx1"/>
                </a:solidFill>
              </a:rPr>
            </a:br>
            <a:r>
              <a:rPr lang="en-US" altLang="zh-CN" sz="4000" dirty="0" smtClean="0">
                <a:solidFill>
                  <a:schemeClr val="tx1"/>
                </a:solidFill>
              </a:rPr>
              <a:t>I  </a:t>
            </a:r>
            <a:r>
              <a:rPr lang="en-US" altLang="zh-CN" sz="4000" dirty="0" smtClean="0">
                <a:solidFill>
                  <a:srgbClr val="A50021"/>
                </a:solidFill>
              </a:rPr>
              <a:t>saw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u="sng" dirty="0" smtClean="0">
                <a:solidFill>
                  <a:schemeClr val="tx1"/>
                </a:solidFill>
              </a:rPr>
              <a:t>                   </a:t>
            </a:r>
            <a:r>
              <a:rPr lang="en-US" altLang="zh-CN" sz="4000" dirty="0" smtClean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13315" name="Picture 4" descr="0300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5415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0098131511324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898900"/>
            <a:ext cx="172878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20078920523125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1225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20081025_0e660f7e07b257ec74c4SZsZ4eAwQF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1241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niaoleidongwu2_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636838"/>
            <a:ext cx="979488" cy="108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0" name="Picture 9" descr="20098131511324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97425"/>
            <a:ext cx="172878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20098131511324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728788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niaoleidongwu2_00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9794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niaoleidongwu2_00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68638"/>
            <a:ext cx="9794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20078920523125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79713"/>
            <a:ext cx="1225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20081025_0e660f7e07b257ec74c4SZsZ4eAwQF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29225"/>
            <a:ext cx="1241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5" descr="20081025_0e660f7e07b257ec74c4SZsZ4eAwQF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68863"/>
            <a:ext cx="12414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6" descr="20081025_0e660f7e07b257ec74c4SZsZ4eAwQF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2600"/>
            <a:ext cx="1241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7" descr="0300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341438"/>
            <a:ext cx="25415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916238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051050" y="333375"/>
            <a:ext cx="40322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itchFamily="18" charset="0"/>
              </a:rPr>
              <a:t>What did you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eat</a:t>
            </a:r>
            <a:r>
              <a:rPr lang="en-US" altLang="zh-CN" sz="3600" b="1" dirty="0"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itchFamily="18" charset="0"/>
              </a:rPr>
              <a:t>I 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ate</a:t>
            </a:r>
            <a:r>
              <a:rPr lang="en-US" altLang="zh-CN" sz="3600" b="1" dirty="0">
                <a:latin typeface="Times New Roman" pitchFamily="18" charset="0"/>
              </a:rPr>
              <a:t> </a:t>
            </a:r>
            <a:r>
              <a:rPr lang="en-US" altLang="zh-CN" sz="3600" b="1" u="sng" dirty="0">
                <a:latin typeface="Times New Roman" pitchFamily="18" charset="0"/>
              </a:rPr>
              <a:t>               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16388" name="Picture 27" descr="84591_21061005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1800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8" descr="2359039_094536091967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9" descr="20077620844490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08500"/>
            <a:ext cx="21605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0" descr="15a4bb859a97d2694b8c982260_5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170656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1" descr="5736135_172858014435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24479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4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835150" y="404813"/>
            <a:ext cx="554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Times New Roman" pitchFamily="18" charset="0"/>
              </a:rPr>
              <a:t>What  did  you  </a:t>
            </a:r>
            <a:r>
              <a:rPr lang="en-US" altLang="zh-CN" sz="4000" b="1" dirty="0">
                <a:solidFill>
                  <a:srgbClr val="A50021"/>
                </a:solidFill>
                <a:latin typeface="Times New Roman" pitchFamily="18" charset="0"/>
              </a:rPr>
              <a:t>buy</a:t>
            </a:r>
            <a:r>
              <a:rPr lang="en-US" altLang="zh-CN" sz="4000" b="1" dirty="0">
                <a:solidFill>
                  <a:srgbClr val="0033CC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Times New Roman" pitchFamily="18" charset="0"/>
              </a:rPr>
              <a:t>I  </a:t>
            </a:r>
            <a:r>
              <a:rPr lang="en-US" altLang="zh-CN" sz="4000" b="1" dirty="0">
                <a:solidFill>
                  <a:srgbClr val="A50021"/>
                </a:solidFill>
                <a:latin typeface="Times New Roman" pitchFamily="18" charset="0"/>
              </a:rPr>
              <a:t>bought</a:t>
            </a:r>
            <a:r>
              <a:rPr lang="en-US" altLang="zh-CN" sz="40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zh-CN" sz="4000" b="1" u="sng" dirty="0">
                <a:solidFill>
                  <a:srgbClr val="0033CC"/>
                </a:solidFill>
                <a:latin typeface="Times New Roman" pitchFamily="18" charset="0"/>
              </a:rPr>
              <a:t>                 </a:t>
            </a:r>
            <a:r>
              <a:rPr lang="en-US" altLang="zh-CN" sz="40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8435" name="Picture 20" descr="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520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4" descr="131x4c5ca40-1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2736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5" descr="u=1761916993,365427497&amp;fm=23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15843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 descr="school_clipart_free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3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79512" y="404664"/>
            <a:ext cx="9612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Where  did  you 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go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?    I 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went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  to </a:t>
            </a:r>
            <a:r>
              <a:rPr lang="en-US" altLang="zh-CN" sz="3600" b="1" u="sng" dirty="0">
                <a:solidFill>
                  <a:srgbClr val="0033CC"/>
                </a:solidFill>
                <a:latin typeface="Times New Roman" pitchFamily="18" charset="0"/>
              </a:rPr>
              <a:t>            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79512" y="1277888"/>
            <a:ext cx="854075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00" b="1" dirty="0" smtClean="0">
                <a:solidFill>
                  <a:srgbClr val="0000FF"/>
                </a:solidFill>
              </a:rPr>
              <a:t>What   did    you   </a:t>
            </a:r>
            <a:r>
              <a:rPr lang="en-US" altLang="zh-CN" sz="4000" b="1" dirty="0" smtClean="0">
                <a:solidFill>
                  <a:srgbClr val="A50021"/>
                </a:solidFill>
              </a:rPr>
              <a:t>see</a:t>
            </a:r>
            <a:r>
              <a:rPr lang="en-US" altLang="zh-CN" sz="4000" dirty="0" smtClean="0">
                <a:solidFill>
                  <a:srgbClr val="A50021"/>
                </a:solidFill>
              </a:rPr>
              <a:t> </a:t>
            </a:r>
            <a:r>
              <a:rPr lang="en-US" altLang="zh-CN" sz="4000" dirty="0" smtClean="0">
                <a:solidFill>
                  <a:srgbClr val="0000FF"/>
                </a:solidFill>
              </a:rPr>
              <a:t>? </a:t>
            </a:r>
            <a:r>
              <a:rPr lang="en-US" altLang="zh-CN" sz="3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4000" b="1" dirty="0" smtClean="0"/>
              <a:t> </a:t>
            </a:r>
            <a:r>
              <a:rPr lang="en-US" altLang="zh-CN" sz="4000" dirty="0" smtClean="0"/>
              <a:t> </a:t>
            </a:r>
            <a:r>
              <a:rPr lang="en-US" altLang="zh-CN" sz="3700" b="1" dirty="0" smtClean="0">
                <a:solidFill>
                  <a:srgbClr val="A50021"/>
                </a:solidFill>
              </a:rPr>
              <a:t>saw</a:t>
            </a:r>
            <a:r>
              <a:rPr lang="en-US" altLang="zh-CN" sz="4000" dirty="0" smtClean="0"/>
              <a:t> </a:t>
            </a:r>
            <a:r>
              <a:rPr lang="en-US" altLang="zh-CN" sz="4000" u="sng" dirty="0" smtClean="0">
                <a:solidFill>
                  <a:srgbClr val="0000FF"/>
                </a:solidFill>
              </a:rPr>
              <a:t>                   </a:t>
            </a:r>
            <a:r>
              <a:rPr lang="en-US" altLang="zh-CN" sz="4000" dirty="0" smtClean="0">
                <a:solidFill>
                  <a:srgbClr val="0000FF"/>
                </a:solidFill>
              </a:rPr>
              <a:t> </a:t>
            </a:r>
            <a:r>
              <a:rPr lang="en-US" altLang="zh-CN" sz="4000" dirty="0" smtClean="0"/>
              <a:t>.</a:t>
            </a:r>
            <a:endParaRPr lang="en-US" altLang="zh-CN" sz="4000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1037" y="2420888"/>
            <a:ext cx="7826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What did you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</a:rPr>
              <a:t>eat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?   I 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</a:rPr>
              <a:t>ate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860" y="3717032"/>
            <a:ext cx="8467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What  did  you  </a:t>
            </a:r>
            <a:r>
              <a:rPr lang="en-US" altLang="zh-CN" sz="3600" b="1" dirty="0" smtClean="0">
                <a:solidFill>
                  <a:srgbClr val="A50021"/>
                </a:solidFill>
                <a:latin typeface="Times New Roman" pitchFamily="18" charset="0"/>
              </a:rPr>
              <a:t>buy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</a:rPr>
              <a:t>?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</a:rPr>
              <a:t>I 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bought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>
                <a:solidFill>
                  <a:srgbClr val="0033CC"/>
                </a:solidFill>
                <a:latin typeface="Times New Roman" pitchFamily="18" charset="0"/>
              </a:rPr>
              <a:t>                 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</a:rPr>
              <a:t>……</a:t>
            </a:r>
            <a:endParaRPr lang="en-US" altLang="zh-CN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982515" cy="125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0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96875" y="188913"/>
            <a:ext cx="9540875" cy="38862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Last year(Last  </a:t>
            </a:r>
            <a:r>
              <a:rPr lang="en-US" altLang="zh-CN" dirty="0" err="1" smtClean="0"/>
              <a:t>week,Last</a:t>
            </a:r>
            <a:r>
              <a:rPr lang="en-US" altLang="zh-CN" dirty="0" smtClean="0"/>
              <a:t>  summer-----),</a:t>
            </a:r>
          </a:p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A50021"/>
                </a:solidFill>
              </a:rPr>
              <a:t>went</a:t>
            </a:r>
            <a:r>
              <a:rPr lang="en-US" altLang="zh-CN" dirty="0" smtClean="0"/>
              <a:t>  to</a:t>
            </a:r>
            <a:r>
              <a:rPr lang="en-US" altLang="zh-CN" u="sng" dirty="0" smtClean="0"/>
              <a:t>                 </a:t>
            </a:r>
            <a:r>
              <a:rPr lang="en-US" altLang="zh-CN" dirty="0" smtClean="0"/>
              <a:t>.</a:t>
            </a:r>
          </a:p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A50021"/>
                </a:solidFill>
              </a:rPr>
              <a:t>saw</a:t>
            </a:r>
            <a:r>
              <a:rPr lang="en-US" altLang="zh-CN" u="sng" dirty="0" smtClean="0"/>
              <a:t>                       </a:t>
            </a:r>
            <a:r>
              <a:rPr lang="en-US" altLang="zh-CN" dirty="0" smtClean="0"/>
              <a:t>.</a:t>
            </a:r>
          </a:p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A50021"/>
                </a:solidFill>
              </a:rPr>
              <a:t>ate</a:t>
            </a:r>
            <a:r>
              <a:rPr lang="en-US" altLang="zh-CN" u="sng" dirty="0" smtClean="0">
                <a:solidFill>
                  <a:srgbClr val="A50021"/>
                </a:solidFill>
              </a:rPr>
              <a:t> </a:t>
            </a:r>
            <a:r>
              <a:rPr lang="en-US" altLang="zh-CN" u="sng" dirty="0" smtClean="0"/>
              <a:t>                        </a:t>
            </a:r>
            <a:r>
              <a:rPr lang="en-US" altLang="zh-CN" dirty="0" smtClean="0"/>
              <a:t>.</a:t>
            </a:r>
          </a:p>
          <a:p>
            <a:pPr eaLnBrk="1" hangingPunct="1"/>
            <a:r>
              <a:rPr lang="en-US" altLang="zh-CN" dirty="0" smtClean="0"/>
              <a:t>I </a:t>
            </a:r>
            <a:r>
              <a:rPr lang="en-US" altLang="zh-CN" u="sng" dirty="0" smtClean="0"/>
              <a:t>           </a:t>
            </a:r>
            <a:r>
              <a:rPr lang="en-US" altLang="zh-CN" dirty="0" smtClean="0"/>
              <a:t>some  presents.</a:t>
            </a:r>
          </a:p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A50021"/>
                </a:solidFill>
              </a:rPr>
              <a:t> </a:t>
            </a:r>
            <a:r>
              <a:rPr lang="en-US" altLang="zh-CN" u="sng" dirty="0" smtClean="0"/>
              <a:t>           </a:t>
            </a:r>
            <a:r>
              <a:rPr lang="en-US" altLang="zh-CN" dirty="0" smtClean="0"/>
              <a:t> a  good  time.</a:t>
            </a:r>
          </a:p>
        </p:txBody>
      </p:sp>
      <p:pic>
        <p:nvPicPr>
          <p:cNvPr id="26628" name="Picture 4" descr="5GQ4QCATS1NASCA2I63GCCAU47SITCA32OZ27CAGFA6OXCAD0AI4ECA0J8O7YCAU9INPOCA3AR6NECASM75NFCACTAGOFCAV2VAAGCAHEIH93CAHUWENYCADKZI6WCA4ORS6QCAP93174CA4LBRQ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60975"/>
            <a:ext cx="19446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2007524175215520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1304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1I2LJCAJ44Q5KCAY4XSB6CALSAMRDCAMVU0BYCA1KDV7FCA32PJKCCALV56CACAGEFLY7CA6WVEY3CAJBVONUCAC511GMCAVO0041CA90I75GCAJIUQ58CALQZ1SPCAP9YAPSCAYL2FOMCAZUV6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19446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3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5270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KZ0I1CAD15SU1CA0LMVF2CAMYFIWOCA7H6ZAICACZWVY7CAB6APRJCACP4BGUCA75IYEVCAX4S9WDCAJZRX6PCASZZFV6CADWZCJ9CA8ZY0IECA4YC6EBCA1LOJYRCA0U2YPDCA4BW1E3CAQMHJV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1955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49275"/>
            <a:ext cx="165576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20078920523125_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92600"/>
            <a:ext cx="1225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niaoleidongwu2_00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9794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niaoleidongwu2_00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89588"/>
            <a:ext cx="9794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niaoleidongwu2_00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16563"/>
            <a:ext cx="9794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20078920523125_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5838"/>
            <a:ext cx="1225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5736135_172858014435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18716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1800225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41" name="Group 18"/>
          <p:cNvGrpSpPr>
            <a:grpSpLocks/>
          </p:cNvGrpSpPr>
          <p:nvPr/>
        </p:nvGrpSpPr>
        <p:grpSpPr bwMode="auto">
          <a:xfrm>
            <a:off x="6804025" y="2708275"/>
            <a:ext cx="2339975" cy="1873250"/>
            <a:chOff x="657" y="2387"/>
            <a:chExt cx="1861" cy="1633"/>
          </a:xfrm>
        </p:grpSpPr>
        <p:pic>
          <p:nvPicPr>
            <p:cNvPr id="26642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387"/>
              <a:ext cx="186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74" y="2614"/>
              <a:ext cx="456" cy="22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宋体"/>
                  <a:ea typeface="宋体"/>
                </a:rPr>
                <a:t>Farm</a:t>
              </a:r>
              <a:endParaRPr lang="zh-CN" alt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宋体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0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773238"/>
            <a:ext cx="8540750" cy="3886200"/>
          </a:xfrm>
        </p:spPr>
        <p:txBody>
          <a:bodyPr/>
          <a:lstStyle/>
          <a:p>
            <a:pPr eaLnBrk="1" hangingPunct="1"/>
            <a:r>
              <a:rPr lang="en-US" altLang="zh-CN" smtClean="0"/>
              <a:t>Summary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z="4000" b="1" smtClean="0">
                <a:latin typeface="Times New Roman" pitchFamily="18" charset="0"/>
              </a:rPr>
              <a:t>What  did you  learn  this  lesson?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982515" cy="189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1.Read   the text.</a:t>
            </a:r>
          </a:p>
          <a:p>
            <a:pPr marL="0" indent="0">
              <a:buNone/>
            </a:pPr>
            <a:r>
              <a:rPr lang="en-US" altLang="zh-CN" dirty="0" smtClean="0"/>
              <a:t>2.Finish   your  composition.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12521"/>
            <a:ext cx="1982515" cy="222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课堂检测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zh-CN" altLang="zh-CN" dirty="0"/>
              <a:t>根据提示填单词</a:t>
            </a:r>
          </a:p>
          <a:p>
            <a:r>
              <a:rPr lang="en-US" altLang="zh-CN" dirty="0"/>
              <a:t>1. I _______</a:t>
            </a:r>
            <a:r>
              <a:rPr lang="zh-CN" altLang="zh-CN" dirty="0"/>
              <a:t>（去）</a:t>
            </a:r>
            <a:r>
              <a:rPr lang="en-US" altLang="zh-CN" dirty="0"/>
              <a:t> on a school ________ </a:t>
            </a:r>
            <a:r>
              <a:rPr lang="zh-CN" altLang="zh-CN" dirty="0"/>
              <a:t>（旅行）</a:t>
            </a:r>
            <a:r>
              <a:rPr lang="en-US" altLang="zh-CN" dirty="0"/>
              <a:t>yesterday .</a:t>
            </a:r>
            <a:endParaRPr lang="zh-CN" altLang="zh-CN" dirty="0"/>
          </a:p>
          <a:p>
            <a:r>
              <a:rPr lang="en-US" altLang="zh-CN" dirty="0"/>
              <a:t>2.I _________ </a:t>
            </a:r>
            <a:r>
              <a:rPr lang="zh-CN" altLang="zh-CN" dirty="0"/>
              <a:t>（看见）</a:t>
            </a:r>
            <a:r>
              <a:rPr lang="en-US" altLang="zh-CN" dirty="0"/>
              <a:t>lots of mountains and some beautiful _________.</a:t>
            </a:r>
            <a:r>
              <a:rPr lang="zh-CN" altLang="zh-CN" dirty="0"/>
              <a:t>（植物）</a:t>
            </a:r>
          </a:p>
          <a:p>
            <a:r>
              <a:rPr lang="zh-CN" altLang="zh-CN" dirty="0"/>
              <a:t>选择</a:t>
            </a:r>
          </a:p>
          <a:p>
            <a:r>
              <a:rPr lang="en-US" altLang="zh-CN" dirty="0"/>
              <a:t>1.I went skating. I ________ warm clothes.</a:t>
            </a:r>
            <a:endParaRPr lang="zh-CN" altLang="zh-CN" dirty="0"/>
          </a:p>
          <a:p>
            <a:r>
              <a:rPr lang="en-US" altLang="zh-CN" dirty="0" err="1"/>
              <a:t>A.wear</a:t>
            </a:r>
            <a:r>
              <a:rPr lang="en-US" altLang="zh-CN" dirty="0"/>
              <a:t>   </a:t>
            </a:r>
            <a:r>
              <a:rPr lang="en-US" altLang="zh-CN" dirty="0" err="1"/>
              <a:t>B.wore</a:t>
            </a:r>
            <a:r>
              <a:rPr lang="en-US" altLang="zh-CN" dirty="0"/>
              <a:t>     </a:t>
            </a:r>
            <a:r>
              <a:rPr lang="en-US" altLang="zh-CN" dirty="0" err="1"/>
              <a:t>C.wearing</a:t>
            </a:r>
            <a:endParaRPr lang="zh-CN" altLang="zh-CN" dirty="0"/>
          </a:p>
          <a:p>
            <a:r>
              <a:rPr lang="en-US" altLang="zh-CN" dirty="0"/>
              <a:t>2.I ________ mum a present .Mum  was very happy.</a:t>
            </a:r>
            <a:endParaRPr lang="zh-CN" altLang="zh-CN" dirty="0"/>
          </a:p>
          <a:p>
            <a:r>
              <a:rPr lang="en-US" altLang="zh-CN" dirty="0"/>
              <a:t>A. buy    B bought    C buys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102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0" y="1196753"/>
            <a:ext cx="6345775" cy="409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540750" cy="1143000"/>
          </a:xfrm>
        </p:spPr>
        <p:txBody>
          <a:bodyPr/>
          <a:lstStyle/>
          <a:p>
            <a:pPr algn="l"/>
            <a:r>
              <a:rPr lang="en-US" altLang="zh-CN" dirty="0"/>
              <a:t>What  did  </a:t>
            </a:r>
            <a:r>
              <a:rPr lang="en-US" altLang="zh-CN" dirty="0" smtClean="0"/>
              <a:t>they  </a:t>
            </a:r>
            <a:r>
              <a:rPr lang="en-US" altLang="zh-CN" dirty="0"/>
              <a:t>do  yesterday?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92275"/>
            <a:ext cx="8540750" cy="3886200"/>
          </a:xfrm>
        </p:spPr>
        <p:txBody>
          <a:bodyPr/>
          <a:lstStyle/>
          <a:p>
            <a:endParaRPr lang="zh-CN" altLang="zh-CN" dirty="0"/>
          </a:p>
        </p:txBody>
      </p:sp>
      <p:pic>
        <p:nvPicPr>
          <p:cNvPr id="97284" name="Picture 4" descr="QQ截图20120911095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30505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7" name="Picture 7" descr="QQ截图20120911095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5750"/>
            <a:ext cx="24844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QQ截图201209110959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5750"/>
            <a:ext cx="223202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4" name="Picture 14" descr="QQ截图201209110957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2238"/>
            <a:ext cx="2339975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5" name="Picture 15" descr="QQ截图201209110958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860800"/>
            <a:ext cx="2484437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6" name="Picture 16" descr="QQ截图201209110958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303463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250825" y="3141663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CC"/>
                </a:solidFill>
              </a:rPr>
              <a:t>clean</a:t>
            </a:r>
            <a:r>
              <a:rPr lang="en-US" altLang="zh-CN" sz="2800" b="1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3708400" y="3357563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CC"/>
                </a:solidFill>
              </a:rPr>
              <a:t>wash</a:t>
            </a:r>
            <a:r>
              <a:rPr lang="en-US" altLang="zh-CN" sz="2800" b="1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6877050" y="3213100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CC"/>
                </a:solidFill>
              </a:rPr>
              <a:t>finish</a:t>
            </a:r>
            <a:r>
              <a:rPr lang="en-US" altLang="zh-CN" sz="2800" b="1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323850" y="5661025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CC"/>
                </a:solidFill>
              </a:rPr>
              <a:t>paint</a:t>
            </a:r>
            <a:r>
              <a:rPr lang="en-US" altLang="zh-CN" sz="2800" b="1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3779838" y="580548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CC"/>
                </a:solidFill>
              </a:rPr>
              <a:t>phone</a:t>
            </a:r>
            <a:r>
              <a:rPr lang="en-US" altLang="zh-CN" sz="2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6948488" y="580548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CC"/>
                </a:solidFill>
              </a:rPr>
              <a:t>cook</a:t>
            </a:r>
            <a:r>
              <a:rPr lang="en-US" altLang="zh-CN" sz="2800" b="1">
                <a:solidFill>
                  <a:srgbClr val="FF0000"/>
                </a:solidFill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34544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Task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2276872"/>
            <a:ext cx="5904656" cy="93610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运用</a:t>
            </a:r>
            <a:r>
              <a:rPr lang="zh-CN" altLang="en-US" dirty="0" smtClean="0">
                <a:solidFill>
                  <a:srgbClr val="FF0000"/>
                </a:solidFill>
              </a:rPr>
              <a:t>一般过去时</a:t>
            </a:r>
            <a:r>
              <a:rPr lang="zh-CN" altLang="en-US" dirty="0" smtClean="0"/>
              <a:t>，说明</a:t>
            </a:r>
            <a:r>
              <a:rPr lang="zh-CN" altLang="en-US" dirty="0" smtClean="0">
                <a:solidFill>
                  <a:srgbClr val="FF0000"/>
                </a:solidFill>
              </a:rPr>
              <a:t>假期活动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12521"/>
            <a:ext cx="1982515" cy="222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6703"/>
            <a:ext cx="752475" cy="14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1750542" y="1154019"/>
            <a:ext cx="5544616" cy="864096"/>
          </a:xfrm>
          <a:prstGeom prst="wedgeRoundRectCallout">
            <a:avLst>
              <a:gd name="adj1" fmla="val -59858"/>
              <a:gd name="adj2" fmla="val 592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  <a:cs typeface="+mj-cs"/>
              </a:rPr>
              <a:t>Did you 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go____(to, </a:t>
            </a:r>
            <a:r>
              <a:rPr lang="en-US" altLang="zh-CN" sz="2400" dirty="0">
                <a:solidFill>
                  <a:prstClr val="black"/>
                </a:solidFill>
                <a:cs typeface="+mj-cs"/>
              </a:rPr>
              <a:t>on 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)a </a:t>
            </a:r>
            <a:r>
              <a:rPr lang="en-US" altLang="zh-CN" sz="2400" dirty="0">
                <a:solidFill>
                  <a:prstClr val="black"/>
                </a:solidFill>
                <a:cs typeface="+mj-cs"/>
              </a:rPr>
              <a:t>school trip yesterday?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495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标注 17"/>
          <p:cNvSpPr/>
          <p:nvPr/>
        </p:nvSpPr>
        <p:spPr>
          <a:xfrm>
            <a:off x="1547664" y="2188271"/>
            <a:ext cx="6192688" cy="3240360"/>
          </a:xfrm>
          <a:prstGeom prst="wedgeRoundRectCallout">
            <a:avLst>
              <a:gd name="adj1" fmla="val 35849"/>
              <a:gd name="adj2" fmla="val 5876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Yes, we_______ (go, went)  to the Great Wall. </a:t>
            </a:r>
          </a:p>
          <a:p>
            <a:pPr algn="ctr"/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It took us _______(  fifty, forty) minutes to climb to the top.</a:t>
            </a:r>
          </a:p>
          <a:p>
            <a:pPr algn="ctr"/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And we _____(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saw,see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) lots of mountains.</a:t>
            </a:r>
          </a:p>
          <a:p>
            <a:pPr algn="ctr"/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We _____ ( 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ate,eat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)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candies.And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 we saw some beautiful ______(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plant,plants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).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 flipH="1">
            <a:off x="4522850" y="1226703"/>
            <a:ext cx="574675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 flipH="1">
            <a:off x="4371975" y="2780928"/>
            <a:ext cx="676636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 flipH="1">
            <a:off x="4522850" y="3139703"/>
            <a:ext cx="574675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 flipH="1">
            <a:off x="3873724" y="3831175"/>
            <a:ext cx="574675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 flipH="1">
            <a:off x="3205162" y="4189950"/>
            <a:ext cx="574675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 flipH="1">
            <a:off x="5652119" y="4548725"/>
            <a:ext cx="864096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33029" y="116632"/>
            <a:ext cx="44644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00B050"/>
                </a:solidFill>
              </a:rPr>
              <a:t/>
            </a:r>
            <a:br>
              <a:rPr lang="en-US" altLang="zh-CN" dirty="0" smtClean="0">
                <a:solidFill>
                  <a:srgbClr val="00B050"/>
                </a:solidFill>
              </a:rPr>
            </a:br>
            <a:r>
              <a:rPr lang="en-US" altLang="zh-CN" dirty="0" smtClean="0">
                <a:solidFill>
                  <a:srgbClr val="00B050"/>
                </a:solidFill>
              </a:rPr>
              <a:t>Listen  and  choose.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2381" cy="12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4938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1691680" y="1124744"/>
            <a:ext cx="5544616" cy="864096"/>
          </a:xfrm>
          <a:prstGeom prst="wedgeRoundRectCallout">
            <a:avLst>
              <a:gd name="adj1" fmla="val -59858"/>
              <a:gd name="adj2" fmla="val 592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So,you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 ____(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have,had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) a good time.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844080" y="2780928"/>
            <a:ext cx="5544616" cy="1584176"/>
          </a:xfrm>
          <a:prstGeom prst="wedgeRoundRectCallout">
            <a:avLst>
              <a:gd name="adj1" fmla="val 38929"/>
              <a:gd name="adj2" fmla="val 8240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Yes.And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 we ______(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buy,bought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) you a present.</a:t>
            </a:r>
          </a:p>
          <a:p>
            <a:pPr algn="ctr"/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It’s a picture _____( of, to) the Great Wall.</a:t>
            </a: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979712" y="4761993"/>
            <a:ext cx="3312368" cy="864096"/>
          </a:xfrm>
          <a:prstGeom prst="wedgeRoundRectCallout">
            <a:avLst>
              <a:gd name="adj1" fmla="val -59858"/>
              <a:gd name="adj2" fmla="val 592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Thank  </a:t>
            </a:r>
            <a:r>
              <a:rPr lang="en-US" altLang="zh-CN" sz="2400" dirty="0" err="1" smtClean="0">
                <a:solidFill>
                  <a:prstClr val="black"/>
                </a:solidFill>
                <a:cs typeface="+mj-cs"/>
              </a:rPr>
              <a:t>you,boys</a:t>
            </a:r>
            <a:r>
              <a:rPr lang="en-US" altLang="zh-CN" sz="2400" dirty="0" smtClean="0">
                <a:solidFill>
                  <a:prstClr val="black"/>
                </a:solidFill>
                <a:cs typeface="+mj-cs"/>
              </a:rPr>
              <a:t>.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90731"/>
            <a:ext cx="752381" cy="12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6"/>
          <p:cNvSpPr>
            <a:spLocks noChangeArrowheads="1"/>
          </p:cNvSpPr>
          <p:nvPr/>
        </p:nvSpPr>
        <p:spPr bwMode="auto">
          <a:xfrm flipH="1">
            <a:off x="4463988" y="1377404"/>
            <a:ext cx="612068" cy="358775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 flipH="1">
            <a:off x="5241764" y="2783282"/>
            <a:ext cx="980124" cy="501702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 flipH="1">
            <a:off x="4401164" y="3537012"/>
            <a:ext cx="521516" cy="483687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5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232" y="69269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Read  and  judge 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1.Daming and  Sam  went  to the Great Wall.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2.They  saw lots  of mountains and people.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endParaRPr lang="zh-CN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3.They  ate apples.</a:t>
            </a:r>
          </a:p>
          <a:p>
            <a:pPr marL="0" indent="0">
              <a:buNone/>
            </a:pPr>
            <a:r>
              <a:rPr lang="en-US" altLang="zh-CN" dirty="0" smtClean="0"/>
              <a:t>4.They   didn’t  buy  a present .</a:t>
            </a:r>
          </a:p>
          <a:p>
            <a:pPr marL="0" indent="0">
              <a:buNone/>
            </a:pPr>
            <a:r>
              <a:rPr lang="en-US" altLang="zh-CN" dirty="0" smtClean="0"/>
              <a:t>5.They  had a good time 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0242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220486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F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795" y="33463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F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72808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F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8919" y="164841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1982515" cy="146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Listen and number 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988840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  )The  ice was very cold.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  ) Yesterday, we went  on a school trip.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  )At first, I fell </a:t>
            </a:r>
            <a:r>
              <a:rPr lang="en-US" altLang="zh-CN" dirty="0" err="1" smtClean="0"/>
              <a:t>over.But</a:t>
            </a:r>
            <a:r>
              <a:rPr lang="en-US" altLang="zh-CN" dirty="0" smtClean="0"/>
              <a:t> I didn’t hurt a lot.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  )we went </a:t>
            </a:r>
            <a:r>
              <a:rPr lang="en-US" altLang="zh-CN" dirty="0" err="1" smtClean="0"/>
              <a:t>skating.I</a:t>
            </a:r>
            <a:r>
              <a:rPr lang="en-US" altLang="zh-CN" dirty="0" smtClean="0"/>
              <a:t> wore warm clothes.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  )Then I was able to skate.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43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3"/>
          <p:cNvGrpSpPr>
            <a:grpSpLocks/>
          </p:cNvGrpSpPr>
          <p:nvPr/>
        </p:nvGrpSpPr>
        <p:grpSpPr bwMode="auto">
          <a:xfrm>
            <a:off x="1331913" y="938213"/>
            <a:ext cx="2484437" cy="3211512"/>
            <a:chOff x="702" y="436"/>
            <a:chExt cx="1565" cy="2023"/>
          </a:xfrm>
        </p:grpSpPr>
        <p:pic>
          <p:nvPicPr>
            <p:cNvPr id="102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436"/>
              <a:ext cx="1565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7" descr="RIT0013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116"/>
              <a:ext cx="848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8" descr="RIT0016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62"/>
              <a:ext cx="816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363"/>
            <a:ext cx="3168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31686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2555875" y="40052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solidFill>
                <a:srgbClr val="0033CC"/>
              </a:solidFill>
            </a:endParaRPr>
          </a:p>
        </p:txBody>
      </p:sp>
      <p:grpSp>
        <p:nvGrpSpPr>
          <p:cNvPr id="10246" name="Group 24"/>
          <p:cNvGrpSpPr>
            <a:grpSpLocks/>
          </p:cNvGrpSpPr>
          <p:nvPr/>
        </p:nvGrpSpPr>
        <p:grpSpPr bwMode="auto">
          <a:xfrm>
            <a:off x="468313" y="3860800"/>
            <a:ext cx="2954337" cy="2592388"/>
            <a:chOff x="657" y="2387"/>
            <a:chExt cx="1861" cy="1633"/>
          </a:xfrm>
        </p:grpSpPr>
        <p:pic>
          <p:nvPicPr>
            <p:cNvPr id="1024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387"/>
              <a:ext cx="186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74" y="2614"/>
              <a:ext cx="456" cy="22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宋体"/>
                  <a:ea typeface="宋体"/>
                </a:rPr>
                <a:t>Farm</a:t>
              </a:r>
              <a:endParaRPr lang="zh-CN" alt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10247" name="Text Box 21"/>
          <p:cNvSpPr txBox="1">
            <a:spLocks noChangeArrowheads="1"/>
          </p:cNvSpPr>
          <p:nvPr/>
        </p:nvSpPr>
        <p:spPr bwMode="auto">
          <a:xfrm>
            <a:off x="0" y="188913"/>
            <a:ext cx="9612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Where  did  you 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go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?    I  </a:t>
            </a:r>
            <a:r>
              <a:rPr lang="en-US" altLang="zh-CN" sz="3600" b="1" dirty="0">
                <a:solidFill>
                  <a:srgbClr val="A50021"/>
                </a:solidFill>
                <a:latin typeface="Times New Roman" pitchFamily="18" charset="0"/>
              </a:rPr>
              <a:t>went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  to </a:t>
            </a:r>
            <a:r>
              <a:rPr lang="en-US" altLang="zh-CN" sz="3600" b="1" u="sng" dirty="0">
                <a:solidFill>
                  <a:srgbClr val="0033CC"/>
                </a:solidFill>
                <a:latin typeface="Times New Roman" pitchFamily="18" charset="0"/>
              </a:rPr>
              <a:t>            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6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400</Words>
  <Application>Microsoft Office PowerPoint</Application>
  <PresentationFormat>全屏显示(4:3)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主题​​</vt:lpstr>
      <vt:lpstr>古瓶荷花</vt:lpstr>
      <vt:lpstr>Revision  of  Module 5</vt:lpstr>
      <vt:lpstr>PowerPoint 演示文稿</vt:lpstr>
      <vt:lpstr>What  did  they  do  yesterday?</vt:lpstr>
      <vt:lpstr>Task</vt:lpstr>
      <vt:lpstr>PowerPoint 演示文稿</vt:lpstr>
      <vt:lpstr>PowerPoint 演示文稿</vt:lpstr>
      <vt:lpstr>Read  and  judge . </vt:lpstr>
      <vt:lpstr>Listen and number .</vt:lpstr>
      <vt:lpstr>PowerPoint 演示文稿</vt:lpstr>
      <vt:lpstr>What   did    you   see ? I  saw                     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课堂检测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 of  Module 5</dc:title>
  <dc:creator>THTF</dc:creator>
  <cp:lastModifiedBy>THTF</cp:lastModifiedBy>
  <cp:revision>19</cp:revision>
  <dcterms:created xsi:type="dcterms:W3CDTF">2019-10-21T03:33:51Z</dcterms:created>
  <dcterms:modified xsi:type="dcterms:W3CDTF">2019-10-23T23:51:05Z</dcterms:modified>
</cp:coreProperties>
</file>