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26"/>
  </p:notesMasterIdLst>
  <p:sldIdLst>
    <p:sldId id="256" r:id="rId5"/>
    <p:sldId id="483" r:id="rId6"/>
    <p:sldId id="484" r:id="rId7"/>
    <p:sldId id="465" r:id="rId8"/>
    <p:sldId id="448" r:id="rId9"/>
    <p:sldId id="449" r:id="rId10"/>
    <p:sldId id="450" r:id="rId11"/>
    <p:sldId id="451" r:id="rId12"/>
    <p:sldId id="452" r:id="rId13"/>
    <p:sldId id="453" r:id="rId14"/>
    <p:sldId id="431" r:id="rId15"/>
    <p:sldId id="424" r:id="rId16"/>
    <p:sldId id="435" r:id="rId17"/>
    <p:sldId id="438" r:id="rId18"/>
    <p:sldId id="440" r:id="rId19"/>
    <p:sldId id="441" r:id="rId20"/>
    <p:sldId id="442" r:id="rId21"/>
    <p:sldId id="354" r:id="rId22"/>
    <p:sldId id="443" r:id="rId23"/>
    <p:sldId id="300" r:id="rId24"/>
    <p:sldId id="447" r:id="rId25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260"/>
    <a:srgbClr val="0000FF"/>
    <a:srgbClr val="E5FD8D"/>
    <a:srgbClr val="03AD85"/>
    <a:srgbClr val="05AB05"/>
    <a:srgbClr val="FF0000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4" y="48"/>
      </p:cViewPr>
      <p:guideLst>
        <p:guide orient="horz" pos="2161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027FCF5-6EBC-479A-8070-8636AB49D56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B790EA-839F-4ACF-B58E-20C20339AB8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5297-1CFF-4EBF-8F0C-630E44BE4D1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DC4B-1E77-4F02-8B44-B4852B50B0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C70D-CEDE-4AF0-9669-B77A32B305B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3FDB-A019-475C-801E-27B64AF338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3A5BC0-C4A0-43B6-ACCE-4EC2CA83C6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9C3C-819E-4692-9D90-47699286A9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8227-93D3-4A27-9239-145636C99B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522A-BEB6-4811-B563-E6C363617E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0C7D-DA82-4F7A-B1F6-4CDC162A65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8738-0D97-4951-8F05-EFFED0F3C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E821-EEAA-4FA0-A566-E19B1BD5C7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0A2A-68CC-4C6A-8024-FA3AB85BCB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ADA9-C746-40B3-B1EE-377538F04E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6EA0-BAA9-48B6-8259-D363FA4C5AF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DFE0-0A49-4DAD-BF63-F16A82B465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086E-5F37-4580-A6B2-A0A11AE1AF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2763-3A3B-44B2-A54C-FBEAA6733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3BDC-E2C9-47A2-A3F8-F7A3397A38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C3F9-80BB-4BEC-81C5-6D5A215F15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cover dir="rd"/>
    <p:sndAc>
      <p:stSnd>
        <p:snd r:embed="rId2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5321-786E-4C70-9C5A-297400C503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D49F-8C49-4BEF-BBD5-22325DE7EE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5880-F7E8-48B1-89A0-84D3E47F05F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8552-EE83-4513-B216-7B8AFA5857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29F2-2E1D-4FBF-9AB9-7682E934356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2A73-D5DC-484C-9D4B-0ABE955DC1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20AF-8073-4B6B-BBEF-4F628F654E5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1E22-1CD0-4A03-8185-83F374B985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0F74-DA9D-4FC4-92A6-FDBD282FD3E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84E1-8016-449A-8F43-8E3C5145D7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3DE9-E858-4948-866E-1EE58249A3E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316D-E60D-4C4A-BB30-CDAB208BA8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B8D7-E9A2-4CA9-B1E9-104B89EFA7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4CF7-F7D8-4E7E-85DE-1B50C10EDF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audio" Target="../media/audio1.wav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9ED4236-BCB4-4C6A-912C-6395AFBF1E6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B3BCFC-CDA8-46DC-A4CE-7229CB031D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025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315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A39F801B-6DA1-4BDA-8BE9-D368F66373F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cover dir="rd"/>
    <p:sndAc>
      <p:stSnd>
        <p:snd r:embed="rId13" name="chimes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10" Type="http://schemas.openxmlformats.org/officeDocument/2006/relationships/image" Target="../media/image40.jpe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8.jpeg"/><Relationship Id="rId7" Type="http://schemas.openxmlformats.org/officeDocument/2006/relationships/image" Target="../media/image32.png"/><Relationship Id="rId6" Type="http://schemas.openxmlformats.org/officeDocument/2006/relationships/image" Target="../media/image42.jpeg"/><Relationship Id="rId5" Type="http://schemas.openxmlformats.org/officeDocument/2006/relationships/image" Target="../media/image37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10" Type="http://schemas.openxmlformats.org/officeDocument/2006/relationships/image" Target="../media/image35.jpe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1.wav"/><Relationship Id="rId1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jpe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795" y="-24765"/>
            <a:ext cx="12218670" cy="6895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8660" y="2573655"/>
            <a:ext cx="855535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Review Module 6  </a:t>
            </a:r>
            <a:r>
              <a:rPr lang="zh-CN" altLang="zh-CN" sz="4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+mn-ea"/>
              </a:rPr>
              <a:t>下</a:t>
            </a:r>
            <a:endParaRPr lang="zh-CN" altLang="zh-CN" sz="40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7653" name="文本框 5"/>
          <p:cNvSpPr txBox="1">
            <a:spLocks noChangeArrowheads="1"/>
          </p:cNvSpPr>
          <p:nvPr/>
        </p:nvSpPr>
        <p:spPr bwMode="auto">
          <a:xfrm>
            <a:off x="3171825" y="1819275"/>
            <a:ext cx="7080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i="1">
                <a:solidFill>
                  <a:srgbClr val="0000FF"/>
                </a:solidFill>
                <a:sym typeface="+mn-ea"/>
              </a:rPr>
              <a:t>新标准英语一年级起点第七册</a:t>
            </a:r>
            <a:endParaRPr lang="zh-CN" altLang="en-US" sz="3200">
              <a:latin typeface="Calibri" panose="020F0502020204030204" pitchFamily="34" charset="0"/>
            </a:endParaRPr>
          </a:p>
        </p:txBody>
      </p:sp>
      <p:sp>
        <p:nvSpPr>
          <p:cNvPr id="27654" name="文本框 6"/>
          <p:cNvSpPr txBox="1">
            <a:spLocks noChangeArrowheads="1"/>
          </p:cNvSpPr>
          <p:nvPr/>
        </p:nvSpPr>
        <p:spPr bwMode="auto">
          <a:xfrm>
            <a:off x="5427663" y="5192713"/>
            <a:ext cx="510698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655" name="文本框 7"/>
          <p:cNvSpPr txBox="1">
            <a:spLocks noChangeArrowheads="1"/>
          </p:cNvSpPr>
          <p:nvPr/>
        </p:nvSpPr>
        <p:spPr bwMode="auto">
          <a:xfrm>
            <a:off x="4055745" y="4058920"/>
            <a:ext cx="454279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大长山岛镇中心小学</a:t>
            </a:r>
            <a:endParaRPr lang="zh-CN" altLang="en-US" sz="3200">
              <a:solidFill>
                <a:srgbClr val="0000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3200">
                <a:solidFill>
                  <a:srgbClr val="0000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杨春莲</a:t>
            </a:r>
            <a:endParaRPr lang="zh-CN" altLang="en-US" sz="3600">
              <a:solidFill>
                <a:srgbClr val="0000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0795" y="4445"/>
            <a:ext cx="12169775" cy="68395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95" y="6057265"/>
            <a:ext cx="12170410" cy="58356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      But a prince came and kissed her. Snow became alive(</a:t>
            </a:r>
            <a:r>
              <a:rPr lang="zh-CN" altLang="en-US" sz="3200" b="1">
                <a:latin typeface="+mj-lt"/>
                <a:ea typeface="仿宋_GB2312" panose="02010609030101010101" charset="-122"/>
                <a:cs typeface="+mj-lt"/>
              </a:rPr>
              <a:t>复活</a:t>
            </a:r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) again.</a:t>
            </a:r>
            <a:endParaRPr lang="en-US" sz="3200" b="1">
              <a:latin typeface="+mj-lt"/>
              <a:ea typeface="仿宋_GB2312" panose="02010609030101010101" charset="-122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875" y="7620"/>
            <a:ext cx="12181205" cy="68256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95" y="6057265"/>
            <a:ext cx="12170410" cy="58356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   Finally, the prince and Snow White lived a happy life</a:t>
            </a:r>
            <a:r>
              <a:rPr lang="zh-CN" altLang="en-US" sz="3200" b="1">
                <a:latin typeface="+mj-lt"/>
                <a:ea typeface="仿宋_GB2312" panose="02010609030101010101" charset="-122"/>
                <a:cs typeface="+mj-lt"/>
              </a:rPr>
              <a:t>（生活）</a:t>
            </a:r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forever.</a:t>
            </a:r>
            <a:endParaRPr lang="en-US" sz="3200" b="1">
              <a:latin typeface="+mj-lt"/>
              <a:ea typeface="仿宋_GB2312" panose="02010609030101010101" charset="-122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4036695" cy="39878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spcBef>
                <a:spcPts val="0"/>
              </a:spcBef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Read and choose.读一读，圈一圈。</a:t>
            </a:r>
            <a:endParaRPr lang="zh-CN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0085" y="836930"/>
            <a:ext cx="9869805" cy="51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45" indent="-342900">
              <a:spcBef>
                <a:spcPts val="2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White was a  ______ princess.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beautiful               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naughty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bad queen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magic mirror(镜子).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didn't have                  B. had 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3.The bad queen became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 old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  woman                      B.  man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Snow White ate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died(死亡).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a banana                    B.  an apple.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Did the prince and Snow White live a happy life?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45" indent="-342900">
              <a:spcBef>
                <a:spcPts val="2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Yes,they did.                B. No, they didn't.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endParaRPr lang="en-US" altLang="zh-CN" b="1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4715" b="-1674"/>
          <a:stretch>
            <a:fillRect/>
          </a:stretch>
        </p:blipFill>
        <p:spPr>
          <a:xfrm>
            <a:off x="118745" y="1520190"/>
            <a:ext cx="1939925" cy="3484245"/>
          </a:xfrm>
          <a:prstGeom prst="ellipse">
            <a:avLst/>
          </a:prstGeom>
        </p:spPr>
      </p:pic>
      <p:sp>
        <p:nvSpPr>
          <p:cNvPr id="60441" name="椭圆 60440"/>
          <p:cNvSpPr>
            <a:spLocks noChangeArrowheads="1"/>
          </p:cNvSpPr>
          <p:nvPr/>
        </p:nvSpPr>
        <p:spPr bwMode="auto">
          <a:xfrm>
            <a:off x="2587607" y="1366199"/>
            <a:ext cx="481274" cy="462903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6198217" y="2265994"/>
            <a:ext cx="481274" cy="462903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587607" y="3197539"/>
            <a:ext cx="481274" cy="462903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6110587" y="4018594"/>
            <a:ext cx="481274" cy="462903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587607" y="5004749"/>
            <a:ext cx="481274" cy="462903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3020" y="881380"/>
            <a:ext cx="1965960" cy="2105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9940" y="342900"/>
            <a:ext cx="5765165" cy="61728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7150" y="1247775"/>
            <a:ext cx="4876799" cy="26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456565" y="902970"/>
            <a:ext cx="1664970" cy="3877945"/>
            <a:chOff x="719" y="1422"/>
            <a:chExt cx="2622" cy="610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620" y="0"/>
            <a:ext cx="1218438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2710815" cy="46037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spcBef>
                <a:spcPts val="0"/>
              </a:spcBef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Tell the story. </a:t>
            </a:r>
            <a:r>
              <a:rPr lang="zh-CN" altLang="en-US" sz="18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讲故事</a:t>
            </a:r>
            <a:endParaRPr lang="zh-CN" altLang="en-US" sz="1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072978" y="1929306"/>
            <a:ext cx="1855434" cy="1855434"/>
            <a:chOff x="550415" y="1432157"/>
            <a:chExt cx="1855434" cy="1855434"/>
          </a:xfrm>
        </p:grpSpPr>
        <p:sp>
          <p:nvSpPr>
            <p:cNvPr id="7" name="椭圆 6"/>
            <p:cNvSpPr/>
            <p:nvPr/>
          </p:nvSpPr>
          <p:spPr>
            <a:xfrm>
              <a:off x="727970" y="1518082"/>
              <a:ext cx="1429304" cy="11540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CF6">
                    <a:alpha val="100000"/>
                  </a:srgbClr>
                </a:clrFrom>
                <a:clrTo>
                  <a:srgbClr val="F7FC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415" y="1432157"/>
              <a:ext cx="1855434" cy="1855434"/>
            </a:xfrm>
            <a:prstGeom prst="rect">
              <a:avLst/>
            </a:prstGeom>
          </p:spPr>
        </p:pic>
      </p:grpSp>
      <p:pic>
        <p:nvPicPr>
          <p:cNvPr id="9" name="Picture 8" descr="http://f1.haiqq.com/allimg/573902618/288586494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6063" y="0"/>
            <a:ext cx="1740023" cy="1740023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5437788" y="3435659"/>
            <a:ext cx="2774056" cy="2261583"/>
            <a:chOff x="5393400" y="3089430"/>
            <a:chExt cx="2774056" cy="2261583"/>
          </a:xfrm>
        </p:grpSpPr>
        <p:grpSp>
          <p:nvGrpSpPr>
            <p:cNvPr id="11" name="组合 27"/>
            <p:cNvGrpSpPr/>
            <p:nvPr/>
          </p:nvGrpSpPr>
          <p:grpSpPr>
            <a:xfrm>
              <a:off x="5393400" y="3089430"/>
              <a:ext cx="2774056" cy="2179098"/>
              <a:chOff x="3786542" y="3018407"/>
              <a:chExt cx="3409950" cy="293370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5051393" y="5007005"/>
                <a:ext cx="807868" cy="48827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组合 25"/>
              <p:cNvGrpSpPr/>
              <p:nvPr/>
            </p:nvGrpSpPr>
            <p:grpSpPr>
              <a:xfrm>
                <a:off x="3786542" y="3018407"/>
                <a:ext cx="3409950" cy="2933701"/>
                <a:chOff x="6263412" y="3187083"/>
                <a:chExt cx="3409950" cy="2933701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6960093" y="3391271"/>
                  <a:ext cx="2068497" cy="166900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6" name="Picture 4" descr="http://www.sjfzxm.com/uploadimages/201107/28/2011072809593501562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63412" y="3187083"/>
                  <a:ext cx="3409950" cy="2933701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Picture 8" descr="http://img.sccnn.com/bimg/337/2780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7183" y="4672088"/>
              <a:ext cx="678925" cy="678925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7" name="Picture 10" descr="https://p0.ssl.qhimgs1.com/sdr/400__/t013a91731bcc5c546a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88010"/>
            <a:ext cx="4456590" cy="4469990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1606857" y="5010150"/>
            <a:ext cx="1907868" cy="1661419"/>
            <a:chOff x="7661428" y="1793289"/>
            <a:chExt cx="1701739" cy="1553593"/>
          </a:xfrm>
        </p:grpSpPr>
        <p:sp>
          <p:nvSpPr>
            <p:cNvPr id="19" name="流程图: 延期 18"/>
            <p:cNvSpPr/>
            <p:nvPr/>
          </p:nvSpPr>
          <p:spPr>
            <a:xfrm rot="5400000">
              <a:off x="8309498" y="2760957"/>
              <a:ext cx="355107" cy="816744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34"/>
            <p:cNvGrpSpPr/>
            <p:nvPr/>
          </p:nvGrpSpPr>
          <p:grpSpPr>
            <a:xfrm>
              <a:off x="7661428" y="1793289"/>
              <a:ext cx="1701739" cy="1447061"/>
              <a:chOff x="8114191" y="732407"/>
              <a:chExt cx="2571750" cy="198729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487052" y="941033"/>
                <a:ext cx="1802167" cy="15358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Picture 16" descr="http://zhidao.3533.com/uploads/answer/20150130/394772dc6b783511400d60975f135140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14191" y="732407"/>
                <a:ext cx="2571750" cy="198729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3" name="组合 22"/>
          <p:cNvGrpSpPr/>
          <p:nvPr/>
        </p:nvGrpSpPr>
        <p:grpSpPr>
          <a:xfrm>
            <a:off x="9095387" y="4410075"/>
            <a:ext cx="2353663" cy="2213177"/>
            <a:chOff x="8846813" y="4124402"/>
            <a:chExt cx="2108231" cy="2108233"/>
          </a:xfrm>
        </p:grpSpPr>
        <p:sp>
          <p:nvSpPr>
            <p:cNvPr id="24" name="椭圆 23"/>
            <p:cNvSpPr/>
            <p:nvPr/>
          </p:nvSpPr>
          <p:spPr>
            <a:xfrm>
              <a:off x="9357064" y="5486400"/>
              <a:ext cx="852256" cy="50602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40"/>
            <p:cNvGrpSpPr/>
            <p:nvPr/>
          </p:nvGrpSpPr>
          <p:grpSpPr>
            <a:xfrm>
              <a:off x="8846813" y="4124402"/>
              <a:ext cx="2108231" cy="2108233"/>
              <a:chOff x="8846813" y="4124402"/>
              <a:chExt cx="2108231" cy="2108233"/>
            </a:xfrm>
          </p:grpSpPr>
          <p:sp>
            <p:nvSpPr>
              <p:cNvPr id="26" name="泪滴形 25"/>
              <p:cNvSpPr/>
              <p:nvPr/>
            </p:nvSpPr>
            <p:spPr>
              <a:xfrm rot="18502040">
                <a:off x="9186595" y="4318140"/>
                <a:ext cx="1379626" cy="1342220"/>
              </a:xfrm>
              <a:prstGeom prst="teardrop">
                <a:avLst>
                  <a:gd name="adj" fmla="val 7918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7" name="Picture 18" descr="http://www.qqttxx.com/upimg/allimg/120519/co12051ZS310-1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46813" y="4124402"/>
                <a:ext cx="2108231" cy="210823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123826" y="1301688"/>
            <a:ext cx="1819273" cy="2015232"/>
            <a:chOff x="161926" y="968313"/>
            <a:chExt cx="1819273" cy="2015232"/>
          </a:xfrm>
        </p:grpSpPr>
        <p:sp>
          <p:nvSpPr>
            <p:cNvPr id="29" name="泪滴形 28"/>
            <p:cNvSpPr/>
            <p:nvPr/>
          </p:nvSpPr>
          <p:spPr>
            <a:xfrm rot="14053042">
              <a:off x="1424528" y="2117392"/>
              <a:ext cx="303718" cy="441991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44"/>
            <p:cNvGrpSpPr/>
            <p:nvPr/>
          </p:nvGrpSpPr>
          <p:grpSpPr>
            <a:xfrm flipH="1">
              <a:off x="724916" y="968313"/>
              <a:ext cx="1256283" cy="2015232"/>
              <a:chOff x="3630967" y="523783"/>
              <a:chExt cx="4172505" cy="498037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474346" y="1757778"/>
                <a:ext cx="2166151" cy="1074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Picture 22" descr="http://jianbihua.com/sites/default/files/styles/photo640x425/public/images/2019-02/%E5%8D%83%E5%8D%83%E7%AE%80%E7%AC%94%E7%94%BB_20190211103730_769521.jpg?itok=MEOMyycp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30967" y="523783"/>
                <a:ext cx="4172505" cy="498037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</p:grpSp>
        <p:grpSp>
          <p:nvGrpSpPr>
            <p:cNvPr id="31" name="组合 48"/>
            <p:cNvGrpSpPr/>
            <p:nvPr/>
          </p:nvGrpSpPr>
          <p:grpSpPr>
            <a:xfrm rot="16200000">
              <a:off x="224232" y="1737919"/>
              <a:ext cx="806157" cy="930769"/>
              <a:chOff x="9061711" y="5025320"/>
              <a:chExt cx="3311371" cy="2743683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9235660" y="5123458"/>
                <a:ext cx="2734322" cy="26455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Picture 24" descr="http://img15.3lian.com/2015/f2/75/d/59.jpg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061711" y="5025320"/>
                <a:ext cx="3311371" cy="261003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6" name="矩形 35"/>
          <p:cNvSpPr/>
          <p:nvPr/>
        </p:nvSpPr>
        <p:spPr>
          <a:xfrm>
            <a:off x="5596284" y="0"/>
            <a:ext cx="6595716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One day, Xi Yangyang and his friends went to a park.</a:t>
            </a:r>
            <a:endParaRPr lang="en-US" altLang="zh-CN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zh-CN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.…</a:t>
            </a:r>
            <a:endParaRPr lang="zh-CN" alt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33875" y="1352550"/>
            <a:ext cx="10953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climbed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" y="3171825"/>
            <a:ext cx="1524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took…away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36268"/>
            <a:ext cx="17716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went swimming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15100" y="5629275"/>
            <a:ext cx="9620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played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869170" y="6488430"/>
            <a:ext cx="5429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ate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182225" y="3400425"/>
            <a:ext cx="7429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wore </a:t>
            </a:r>
            <a:endParaRPr lang="zh-CN" altLang="en-US" dirty="0"/>
          </a:p>
        </p:txBody>
      </p:sp>
      <p:pic>
        <p:nvPicPr>
          <p:cNvPr id="43" name="内容占位符 8"/>
          <p:cNvPicPr>
            <a:picLocks noGrp="1" noChangeAspect="1"/>
          </p:cNvPicPr>
          <p:nvPr>
            <p:ph idx="1"/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2045" y="4772025"/>
            <a:ext cx="77597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0"/>
          <p:cNvSpPr txBox="1"/>
          <p:nvPr/>
        </p:nvSpPr>
        <p:spPr>
          <a:xfrm>
            <a:off x="11226165" y="5353685"/>
            <a:ext cx="965835" cy="6451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didn't    </a:t>
            </a:r>
            <a:endParaRPr lang="en-US" altLang="zh-CN" dirty="0" smtClean="0"/>
          </a:p>
          <a:p>
            <a:r>
              <a:rPr lang="en-US" altLang="zh-CN" dirty="0" smtClean="0"/>
              <a:t>   eat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620" y="0"/>
            <a:ext cx="1218438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60446"/>
          <p:cNvSpPr txBox="1">
            <a:spLocks noChangeArrowheads="1"/>
          </p:cNvSpPr>
          <p:nvPr/>
        </p:nvSpPr>
        <p:spPr bwMode="auto">
          <a:xfrm>
            <a:off x="10159" y="3810"/>
            <a:ext cx="2894966" cy="58477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spcBef>
                <a:spcPts val="0"/>
              </a:spcBef>
            </a:pPr>
            <a:r>
              <a:rPr lang="en-US" sz="16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Make your own story and tell . </a:t>
            </a:r>
            <a:endParaRPr lang="en-US" sz="1600" b="1" dirty="0" smtClean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eaLnBrk="1" latinLnBrk="0" hangingPunct="1">
              <a:spcBef>
                <a:spcPts val="0"/>
              </a:spcBef>
            </a:pPr>
            <a:r>
              <a:rPr lang="zh-CN" altLang="en-US" sz="16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改编故事并讲一讲。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0" descr="https://p0.ssl.qhimgs1.com/sdr/400__/t013a91731bcc5c546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88010"/>
            <a:ext cx="4456590" cy="4469990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5596284" y="0"/>
            <a:ext cx="6595716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One day, Xi Yangyang and his friends went to a park.</a:t>
            </a:r>
            <a:endParaRPr lang="en-US" altLang="zh-CN" sz="20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zh-CN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.…</a:t>
            </a:r>
            <a:endParaRPr lang="zh-CN" alt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33875" y="1352550"/>
            <a:ext cx="109537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climbed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" y="3171825"/>
            <a:ext cx="1524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took…away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36268"/>
            <a:ext cx="17716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went swimming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15100" y="5629275"/>
            <a:ext cx="9620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played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848975" y="6096000"/>
            <a:ext cx="5429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ate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182225" y="3400425"/>
            <a:ext cx="7429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wore 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23826" y="1301688"/>
            <a:ext cx="1819273" cy="2015232"/>
            <a:chOff x="123826" y="1301688"/>
            <a:chExt cx="1819273" cy="2015232"/>
          </a:xfrm>
        </p:grpSpPr>
        <p:grpSp>
          <p:nvGrpSpPr>
            <p:cNvPr id="28" name="组合 27"/>
            <p:cNvGrpSpPr/>
            <p:nvPr/>
          </p:nvGrpSpPr>
          <p:grpSpPr>
            <a:xfrm>
              <a:off x="123826" y="1301688"/>
              <a:ext cx="1819273" cy="2015232"/>
              <a:chOff x="161926" y="968313"/>
              <a:chExt cx="1819273" cy="2015232"/>
            </a:xfrm>
          </p:grpSpPr>
          <p:sp>
            <p:nvSpPr>
              <p:cNvPr id="29" name="泪滴形 28"/>
              <p:cNvSpPr/>
              <p:nvPr/>
            </p:nvSpPr>
            <p:spPr>
              <a:xfrm rot="14053042">
                <a:off x="1424528" y="2117392"/>
                <a:ext cx="303718" cy="44199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44"/>
              <p:cNvGrpSpPr/>
              <p:nvPr/>
            </p:nvGrpSpPr>
            <p:grpSpPr>
              <a:xfrm flipH="1">
                <a:off x="724916" y="968313"/>
                <a:ext cx="1256283" cy="2015232"/>
                <a:chOff x="3630967" y="523783"/>
                <a:chExt cx="4172505" cy="4980372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4474346" y="1757778"/>
                  <a:ext cx="2166151" cy="10741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5" name="Picture 22" descr="http://jianbihua.com/sites/default/files/styles/photo640x425/public/images/2019-02/%E5%8D%83%E5%8D%83%E7%AE%80%E7%AC%94%E7%94%BB_20190211103730_769521.jpg?itok=MEOMyycp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630967" y="523783"/>
                  <a:ext cx="4172505" cy="498037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152400" dist="12000" dir="900000" sy="98000" kx="110000" ky="200000" algn="tl" rotWithShape="0">
                    <a:srgbClr val="000000">
                      <a:alpha val="30000"/>
                    </a:srgbClr>
                  </a:outerShdw>
                </a:effectLst>
                <a:scene3d>
                  <a:camera prst="perspectiveRelaxed">
                    <a:rot lat="19800000" lon="1200000" rev="20820000"/>
                  </a:camera>
                  <a:lightRig rig="threePt" dir="t"/>
                </a:scene3d>
                <a:sp3d contourW="6350" prstMaterial="matte">
                  <a:bevelT w="101600" h="101600"/>
                  <a:contourClr>
                    <a:srgbClr val="969696"/>
                  </a:contourClr>
                </a:sp3d>
              </p:spPr>
            </p:pic>
          </p:grpSp>
          <p:grpSp>
            <p:nvGrpSpPr>
              <p:cNvPr id="31" name="组合 48"/>
              <p:cNvGrpSpPr/>
              <p:nvPr/>
            </p:nvGrpSpPr>
            <p:grpSpPr>
              <a:xfrm rot="16200000">
                <a:off x="224232" y="1737919"/>
                <a:ext cx="806157" cy="930769"/>
                <a:chOff x="9061711" y="5025320"/>
                <a:chExt cx="3311371" cy="2743683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9235660" y="5123458"/>
                  <a:ext cx="2734322" cy="26455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3" name="Picture 24" descr="http://img15.3lian.com/2015/f2/75/d/59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061711" y="5025320"/>
                  <a:ext cx="3311371" cy="2610034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3" name="椭圆 42"/>
            <p:cNvSpPr/>
            <p:nvPr/>
          </p:nvSpPr>
          <p:spPr>
            <a:xfrm>
              <a:off x="238125" y="2238375"/>
              <a:ext cx="70485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06857" y="5010150"/>
            <a:ext cx="1907868" cy="1661419"/>
            <a:chOff x="1606857" y="5010150"/>
            <a:chExt cx="1907868" cy="1661419"/>
          </a:xfrm>
        </p:grpSpPr>
        <p:grpSp>
          <p:nvGrpSpPr>
            <p:cNvPr id="18" name="组合 17"/>
            <p:cNvGrpSpPr/>
            <p:nvPr/>
          </p:nvGrpSpPr>
          <p:grpSpPr>
            <a:xfrm>
              <a:off x="1606857" y="5010150"/>
              <a:ext cx="1907868" cy="1661419"/>
              <a:chOff x="7661428" y="1793289"/>
              <a:chExt cx="1701739" cy="1553593"/>
            </a:xfrm>
          </p:grpSpPr>
          <p:sp>
            <p:nvSpPr>
              <p:cNvPr id="19" name="流程图: 延期 18"/>
              <p:cNvSpPr/>
              <p:nvPr/>
            </p:nvSpPr>
            <p:spPr>
              <a:xfrm rot="5400000">
                <a:off x="8309498" y="2760957"/>
                <a:ext cx="355107" cy="816744"/>
              </a:xfrm>
              <a:prstGeom prst="flowChartDelay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" name="组合 34"/>
              <p:cNvGrpSpPr/>
              <p:nvPr/>
            </p:nvGrpSpPr>
            <p:grpSpPr>
              <a:xfrm>
                <a:off x="7661428" y="1793289"/>
                <a:ext cx="1701739" cy="1447061"/>
                <a:chOff x="8114191" y="732407"/>
                <a:chExt cx="2571750" cy="198729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487052" y="941033"/>
                  <a:ext cx="1802167" cy="153583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2" name="Picture 16" descr="http://zhidao.3533.com/uploads/answer/20150130/394772dc6b783511400d60975f135140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BFBFB"/>
                    </a:clrFrom>
                    <a:clrTo>
                      <a:srgbClr val="FBFBFB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114191" y="732407"/>
                  <a:ext cx="2571750" cy="1987298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4" name="椭圆 43"/>
            <p:cNvSpPr/>
            <p:nvPr/>
          </p:nvSpPr>
          <p:spPr>
            <a:xfrm>
              <a:off x="1895475" y="5200650"/>
              <a:ext cx="1295400" cy="1104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6063" y="114300"/>
            <a:ext cx="1782546" cy="1625723"/>
            <a:chOff x="3116063" y="114300"/>
            <a:chExt cx="1782546" cy="1625723"/>
          </a:xfrm>
        </p:grpSpPr>
        <p:pic>
          <p:nvPicPr>
            <p:cNvPr id="9" name="Picture 8" descr="http://f1.haiqq.com/allimg/573902618/2885864946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16063" y="114300"/>
              <a:ext cx="1782546" cy="1625723"/>
            </a:xfrm>
            <a:prstGeom prst="rect">
              <a:avLst/>
            </a:prstGeom>
            <a:noFill/>
          </p:spPr>
        </p:pic>
        <p:sp>
          <p:nvSpPr>
            <p:cNvPr id="45" name="椭圆 44"/>
            <p:cNvSpPr/>
            <p:nvPr/>
          </p:nvSpPr>
          <p:spPr>
            <a:xfrm>
              <a:off x="3457574" y="180975"/>
              <a:ext cx="1057275" cy="9239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72978" y="1929306"/>
            <a:ext cx="1855434" cy="1855434"/>
            <a:chOff x="9072978" y="1929306"/>
            <a:chExt cx="1855434" cy="1855434"/>
          </a:xfrm>
        </p:grpSpPr>
        <p:grpSp>
          <p:nvGrpSpPr>
            <p:cNvPr id="6" name="组合 5"/>
            <p:cNvGrpSpPr/>
            <p:nvPr/>
          </p:nvGrpSpPr>
          <p:grpSpPr>
            <a:xfrm>
              <a:off x="9072978" y="1929306"/>
              <a:ext cx="1855434" cy="1855434"/>
              <a:chOff x="550415" y="1432157"/>
              <a:chExt cx="1855434" cy="185543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27970" y="1518082"/>
                <a:ext cx="1429304" cy="115409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7FCF6">
                      <a:alpha val="100000"/>
                    </a:srgbClr>
                  </a:clrFrom>
                  <a:clrTo>
                    <a:srgbClr val="F7FC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0415" y="1432157"/>
                <a:ext cx="1855434" cy="1855434"/>
              </a:xfrm>
              <a:prstGeom prst="rect">
                <a:avLst/>
              </a:prstGeom>
            </p:spPr>
          </p:pic>
        </p:grpSp>
        <p:sp>
          <p:nvSpPr>
            <p:cNvPr id="47" name="椭圆 46"/>
            <p:cNvSpPr/>
            <p:nvPr/>
          </p:nvSpPr>
          <p:spPr>
            <a:xfrm>
              <a:off x="9286875" y="1990725"/>
              <a:ext cx="1362075" cy="1133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095387" y="4410075"/>
            <a:ext cx="2353663" cy="2213177"/>
            <a:chOff x="9095387" y="4410075"/>
            <a:chExt cx="2353663" cy="2213177"/>
          </a:xfrm>
        </p:grpSpPr>
        <p:grpSp>
          <p:nvGrpSpPr>
            <p:cNvPr id="23" name="组合 22"/>
            <p:cNvGrpSpPr/>
            <p:nvPr/>
          </p:nvGrpSpPr>
          <p:grpSpPr>
            <a:xfrm>
              <a:off x="9095387" y="4410075"/>
              <a:ext cx="2353663" cy="2213177"/>
              <a:chOff x="8846813" y="4124402"/>
              <a:chExt cx="2108231" cy="210823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9357064" y="5486400"/>
                <a:ext cx="852256" cy="50602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" name="组合 40"/>
              <p:cNvGrpSpPr/>
              <p:nvPr/>
            </p:nvGrpSpPr>
            <p:grpSpPr>
              <a:xfrm>
                <a:off x="8846813" y="4124402"/>
                <a:ext cx="2108231" cy="2108233"/>
                <a:chOff x="8846813" y="4124402"/>
                <a:chExt cx="2108231" cy="2108233"/>
              </a:xfrm>
            </p:grpSpPr>
            <p:sp>
              <p:nvSpPr>
                <p:cNvPr id="26" name="泪滴形 25"/>
                <p:cNvSpPr/>
                <p:nvPr/>
              </p:nvSpPr>
              <p:spPr>
                <a:xfrm rot="18502040">
                  <a:off x="9186595" y="4318140"/>
                  <a:ext cx="1379626" cy="1342220"/>
                </a:xfrm>
                <a:prstGeom prst="teardrop">
                  <a:avLst>
                    <a:gd name="adj" fmla="val 7918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7" name="Picture 18" descr="http://www.qqttxx.com/upimg/allimg/120519/co12051ZS310-13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846813" y="4124402"/>
                  <a:ext cx="2108231" cy="2108233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8" name="椭圆 47"/>
            <p:cNvSpPr/>
            <p:nvPr/>
          </p:nvSpPr>
          <p:spPr>
            <a:xfrm>
              <a:off x="9544051" y="4857749"/>
              <a:ext cx="1371600" cy="10477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437788" y="3435659"/>
            <a:ext cx="2774056" cy="2261583"/>
            <a:chOff x="5437788" y="3435659"/>
            <a:chExt cx="2774056" cy="2261583"/>
          </a:xfrm>
        </p:grpSpPr>
        <p:grpSp>
          <p:nvGrpSpPr>
            <p:cNvPr id="52" name="组合 51"/>
            <p:cNvGrpSpPr/>
            <p:nvPr/>
          </p:nvGrpSpPr>
          <p:grpSpPr>
            <a:xfrm>
              <a:off x="5437788" y="3435659"/>
              <a:ext cx="2774056" cy="2261583"/>
              <a:chOff x="5437788" y="3435659"/>
              <a:chExt cx="2774056" cy="2261583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437788" y="3435659"/>
                <a:ext cx="2774056" cy="2261583"/>
                <a:chOff x="5393400" y="3089430"/>
                <a:chExt cx="2774056" cy="2261583"/>
              </a:xfrm>
            </p:grpSpPr>
            <p:grpSp>
              <p:nvGrpSpPr>
                <p:cNvPr id="11" name="组合 27"/>
                <p:cNvGrpSpPr/>
                <p:nvPr/>
              </p:nvGrpSpPr>
              <p:grpSpPr>
                <a:xfrm>
                  <a:off x="5393400" y="3089430"/>
                  <a:ext cx="2774056" cy="2179098"/>
                  <a:chOff x="3786542" y="3018407"/>
                  <a:chExt cx="3409950" cy="2933701"/>
                </a:xfrm>
              </p:grpSpPr>
              <p:sp>
                <p:nvSpPr>
                  <p:cNvPr id="13" name="圆角矩形 12"/>
                  <p:cNvSpPr/>
                  <p:nvPr/>
                </p:nvSpPr>
                <p:spPr>
                  <a:xfrm>
                    <a:off x="5051393" y="5007005"/>
                    <a:ext cx="807868" cy="4882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" name="组合 25"/>
                  <p:cNvGrpSpPr/>
                  <p:nvPr/>
                </p:nvGrpSpPr>
                <p:grpSpPr>
                  <a:xfrm>
                    <a:off x="3786542" y="3018407"/>
                    <a:ext cx="3409950" cy="2933701"/>
                    <a:chOff x="6263412" y="3187083"/>
                    <a:chExt cx="3409950" cy="2933701"/>
                  </a:xfrm>
                </p:grpSpPr>
                <p:sp>
                  <p:nvSpPr>
                    <p:cNvPr id="15" name="椭圆 14"/>
                    <p:cNvSpPr/>
                    <p:nvPr/>
                  </p:nvSpPr>
                  <p:spPr>
                    <a:xfrm>
                      <a:off x="6960093" y="3391271"/>
                      <a:ext cx="2068497" cy="166900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pic>
                  <p:nvPicPr>
                    <p:cNvPr id="16" name="Picture 4" descr="http://www.sjfzxm.com/uploadimages/201107/28/201107280959350156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63412" y="3187083"/>
                      <a:ext cx="3409950" cy="2933701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  <p:pic>
              <p:nvPicPr>
                <p:cNvPr id="12" name="Picture 8" descr="http://img.sccnn.com/bimg/337/27805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17183" y="4672088"/>
                  <a:ext cx="678925" cy="678925"/>
                </a:xfrm>
                <a:prstGeom prst="ellipse">
                  <a:avLst/>
                </a:prstGeom>
                <a:ln w="3175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sp>
            <p:nvSpPr>
              <p:cNvPr id="46" name="椭圆 45"/>
              <p:cNvSpPr/>
              <p:nvPr/>
            </p:nvSpPr>
            <p:spPr>
              <a:xfrm>
                <a:off x="6115051" y="3848100"/>
                <a:ext cx="1314450" cy="10287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6600825" y="4857749"/>
              <a:ext cx="266700" cy="2095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内容占位符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2045" y="4772025"/>
            <a:ext cx="77597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40"/>
          <p:cNvSpPr txBox="1"/>
          <p:nvPr/>
        </p:nvSpPr>
        <p:spPr>
          <a:xfrm>
            <a:off x="11226165" y="5353685"/>
            <a:ext cx="965835" cy="6451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didn't    </a:t>
            </a:r>
            <a:endParaRPr lang="en-US" altLang="zh-CN" dirty="0" smtClean="0"/>
          </a:p>
          <a:p>
            <a:r>
              <a:rPr lang="en-US" altLang="zh-CN" dirty="0" smtClean="0"/>
              <a:t>   eat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6575" y="3810000"/>
            <a:ext cx="70770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Wang Fengli had a very good time on National Day with his friends. Let’s see.</a:t>
            </a:r>
            <a:endParaRPr lang="zh-CN" altLang="en-US" sz="28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56565" y="902970"/>
            <a:ext cx="1664970" cy="3877945"/>
            <a:chOff x="719" y="1422"/>
            <a:chExt cx="2622" cy="610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"/>
            <a:ext cx="6773388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550" y="457200"/>
            <a:ext cx="5124450" cy="329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428626" y="3187700"/>
            <a:ext cx="4705350" cy="688975"/>
          </a:xfrm>
          <a:prstGeom prst="cloudCallout">
            <a:avLst>
              <a:gd name="adj1" fmla="val -43745"/>
              <a:gd name="adj2" fmla="val 100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Where</a:t>
            </a:r>
            <a:r>
              <a:rPr lang="en-US" altLang="zh-CN" sz="2400" b="1" i="1" dirty="0" smtClean="0">
                <a:latin typeface="Calibri" panose="020F0502020204030204" pitchFamily="34" charset="0"/>
              </a:rPr>
              <a:t>  did he go?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auto">
          <a:xfrm>
            <a:off x="571500" y="3944938"/>
            <a:ext cx="4648200" cy="792162"/>
          </a:xfrm>
          <a:prstGeom prst="cloudCallout">
            <a:avLst>
              <a:gd name="adj1" fmla="val -44431"/>
              <a:gd name="adj2" fmla="val 7004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What </a:t>
            </a:r>
            <a:r>
              <a:rPr lang="en-US" altLang="zh-CN" sz="2400" b="1" i="1" dirty="0" smtClean="0">
                <a:latin typeface="Calibri" panose="020F0502020204030204" pitchFamily="34" charset="0"/>
              </a:rPr>
              <a:t>did he do?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533400" y="4811713"/>
            <a:ext cx="4648200" cy="792162"/>
          </a:xfrm>
          <a:prstGeom prst="cloudCallout">
            <a:avLst>
              <a:gd name="adj1" fmla="val -44431"/>
              <a:gd name="adj2" fmla="val 7004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What </a:t>
            </a:r>
            <a:r>
              <a:rPr lang="en-US" altLang="zh-CN" sz="2400" b="1" i="1" dirty="0" smtClean="0">
                <a:latin typeface="Calibri" panose="020F0502020204030204" pitchFamily="34" charset="0"/>
              </a:rPr>
              <a:t>happened(</a:t>
            </a:r>
            <a:r>
              <a:rPr lang="zh-CN" altLang="en-US" sz="2400" b="1" i="1" dirty="0" smtClean="0">
                <a:latin typeface="Calibri" panose="020F0502020204030204" pitchFamily="34" charset="0"/>
              </a:rPr>
              <a:t>发生</a:t>
            </a:r>
            <a:r>
              <a:rPr lang="en-US" altLang="zh-CN" sz="2400" b="1" i="1" dirty="0" smtClean="0">
                <a:latin typeface="Calibri" panose="020F0502020204030204" pitchFamily="34" charset="0"/>
              </a:rPr>
              <a:t>)?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>
            <a:off x="6581776" y="3225800"/>
            <a:ext cx="4705350" cy="688975"/>
          </a:xfrm>
          <a:prstGeom prst="cloudCallout">
            <a:avLst>
              <a:gd name="adj1" fmla="val -43745"/>
              <a:gd name="adj2" fmla="val 100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 i="1" dirty="0" smtClean="0">
                <a:latin typeface="Calibri" panose="020F0502020204030204" pitchFamily="34" charset="0"/>
              </a:rPr>
              <a:t>He ______ to the park.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49" name="AutoShape 29"/>
          <p:cNvSpPr>
            <a:spLocks noChangeArrowheads="1"/>
          </p:cNvSpPr>
          <p:nvPr/>
        </p:nvSpPr>
        <p:spPr bwMode="auto">
          <a:xfrm>
            <a:off x="6581776" y="3978275"/>
            <a:ext cx="4924424" cy="688975"/>
          </a:xfrm>
          <a:prstGeom prst="cloudCallout">
            <a:avLst>
              <a:gd name="adj1" fmla="val -43745"/>
              <a:gd name="adj2" fmla="val 100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 i="1" dirty="0" smtClean="0">
                <a:latin typeface="Calibri" panose="020F0502020204030204" pitchFamily="34" charset="0"/>
              </a:rPr>
              <a:t>He ___ ___ with friends.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>
            <a:off x="6515101" y="4721225"/>
            <a:ext cx="4705350" cy="688975"/>
          </a:xfrm>
          <a:prstGeom prst="cloudCallout">
            <a:avLst>
              <a:gd name="adj1" fmla="val -43745"/>
              <a:gd name="adj2" fmla="val 100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 i="1" dirty="0" smtClean="0">
                <a:latin typeface="Calibri" panose="020F0502020204030204" pitchFamily="34" charset="0"/>
              </a:rPr>
              <a:t>He ______ over.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51" name="AutoShape 30"/>
          <p:cNvSpPr>
            <a:spLocks noChangeArrowheads="1"/>
          </p:cNvSpPr>
          <p:nvPr/>
        </p:nvSpPr>
        <p:spPr bwMode="auto">
          <a:xfrm>
            <a:off x="447676" y="5726113"/>
            <a:ext cx="4991100" cy="792162"/>
          </a:xfrm>
          <a:prstGeom prst="cloudCallout">
            <a:avLst>
              <a:gd name="adj1" fmla="val -44431"/>
              <a:gd name="adj2" fmla="val 7004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Did </a:t>
            </a:r>
            <a:r>
              <a:rPr lang="en-US" altLang="zh-CN" sz="2400" b="1" i="1" dirty="0" smtClean="0">
                <a:latin typeface="Calibri" panose="020F0502020204030204" pitchFamily="34" charset="0"/>
              </a:rPr>
              <a:t>he have a good time?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52" name="AutoShape 29"/>
          <p:cNvSpPr>
            <a:spLocks noChangeArrowheads="1"/>
          </p:cNvSpPr>
          <p:nvPr/>
        </p:nvSpPr>
        <p:spPr bwMode="auto">
          <a:xfrm>
            <a:off x="6610350" y="5673725"/>
            <a:ext cx="4991100" cy="688975"/>
          </a:xfrm>
          <a:prstGeom prst="cloudCallout">
            <a:avLst>
              <a:gd name="adj1" fmla="val -43745"/>
              <a:gd name="adj2" fmla="val 1001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 i="1" dirty="0" smtClean="0">
                <a:latin typeface="Calibri" panose="020F0502020204030204" pitchFamily="34" charset="0"/>
              </a:rPr>
              <a:t>Yes,he ____ a good time.</a:t>
            </a:r>
            <a:endParaRPr lang="en-US" altLang="zh-CN" sz="2400" b="1" i="1" dirty="0">
              <a:latin typeface="Calibri" panose="020F0502020204030204" pitchFamily="34" charset="0"/>
            </a:endParaRPr>
          </a:p>
        </p:txBody>
      </p:sp>
      <p:sp>
        <p:nvSpPr>
          <p:cNvPr id="53" name="文本框 60446"/>
          <p:cNvSpPr txBox="1">
            <a:spLocks noChangeArrowheads="1"/>
          </p:cNvSpPr>
          <p:nvPr/>
        </p:nvSpPr>
        <p:spPr bwMode="auto">
          <a:xfrm>
            <a:off x="10159" y="3810"/>
            <a:ext cx="2894966" cy="58477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spcBef>
                <a:spcPts val="0"/>
              </a:spcBef>
            </a:pPr>
            <a:r>
              <a:rPr lang="en-US" sz="16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Talk about Fengli’s happy day. </a:t>
            </a:r>
            <a:endParaRPr lang="en-US" sz="1600" b="1" dirty="0" smtClean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eaLnBrk="1" latinLnBrk="0" hangingPunct="1">
              <a:spcBef>
                <a:spcPts val="0"/>
              </a:spcBef>
            </a:pPr>
            <a:r>
              <a:rPr lang="zh-CN" altLang="en-US" sz="16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讲讲风力同学的快乐日子。</a:t>
            </a:r>
            <a:endParaRPr lang="zh-CN" altLang="en-US" sz="16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33875" y="123825"/>
            <a:ext cx="434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Wang Fengli’s Happy Day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9"/>
          <p:cNvSpPr>
            <a:spLocks noChangeArrowheads="1"/>
          </p:cNvSpPr>
          <p:nvPr/>
        </p:nvSpPr>
        <p:spPr bwMode="auto">
          <a:xfrm>
            <a:off x="2265363" y="168275"/>
            <a:ext cx="7197725" cy="981075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3984624" y="236538"/>
            <a:ext cx="46640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Wang Fengli’s Happy Day</a:t>
            </a:r>
            <a:endParaRPr lang="zh-CN" altLang="en-US" sz="2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00025" y="1172845"/>
            <a:ext cx="11784965" cy="5542280"/>
            <a:chOff x="315" y="1847"/>
            <a:chExt cx="18559" cy="8728"/>
          </a:xfrm>
        </p:grpSpPr>
        <p:grpSp>
          <p:nvGrpSpPr>
            <p:cNvPr id="16" name="组合 15"/>
            <p:cNvGrpSpPr/>
            <p:nvPr/>
          </p:nvGrpSpPr>
          <p:grpSpPr>
            <a:xfrm>
              <a:off x="315" y="1937"/>
              <a:ext cx="9345" cy="8638"/>
              <a:chOff x="-1" y="1372560"/>
              <a:chExt cx="5543551" cy="5485439"/>
            </a:xfrm>
          </p:grpSpPr>
          <p:pic>
            <p:nvPicPr>
              <p:cNvPr id="10242" name="Picture 2" descr="https://www.agri35.com/UploadFiles/img_0_3104202034_3982737870_26.jp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-1" y="1372560"/>
                <a:ext cx="5543551" cy="5485439"/>
              </a:xfrm>
              <a:prstGeom prst="rect">
                <a:avLst/>
              </a:prstGeom>
              <a:noFill/>
            </p:spPr>
          </p:pic>
          <p:pic>
            <p:nvPicPr>
              <p:cNvPr id="54278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62350" y="1883683"/>
                <a:ext cx="1590676" cy="621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279" name="组合 10"/>
              <p:cNvGrpSpPr/>
              <p:nvPr/>
            </p:nvGrpSpPr>
            <p:grpSpPr bwMode="auto">
              <a:xfrm>
                <a:off x="1695450" y="1866900"/>
                <a:ext cx="1885949" cy="698499"/>
                <a:chOff x="131492" y="805118"/>
                <a:chExt cx="2169621" cy="765749"/>
              </a:xfrm>
            </p:grpSpPr>
            <p:pic>
              <p:nvPicPr>
                <p:cNvPr id="54284" name="Picture 6" descr="3610078_142236722028_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31492" y="805118"/>
                  <a:ext cx="2169621" cy="765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28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362611" y="871176"/>
                  <a:ext cx="153518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3200" b="1" dirty="0">
                      <a:latin typeface="Calibri" panose="020F0502020204030204" pitchFamily="34" charset="0"/>
                    </a:rPr>
                    <a:t>套餐</a:t>
                  </a:r>
                  <a:r>
                    <a:rPr lang="en-US" altLang="zh-CN" sz="3200" b="1" dirty="0">
                      <a:latin typeface="Calibri" panose="020F0502020204030204" pitchFamily="34" charset="0"/>
                    </a:rPr>
                    <a:t>A</a:t>
                  </a:r>
                  <a:endParaRPr lang="zh-CN" altLang="en-US" sz="3200" b="1" dirty="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9780" y="1847"/>
              <a:ext cx="9094" cy="8638"/>
              <a:chOff x="-1" y="1372560"/>
              <a:chExt cx="5543551" cy="5485439"/>
            </a:xfrm>
          </p:grpSpPr>
          <p:pic>
            <p:nvPicPr>
              <p:cNvPr id="18" name="Picture 2" descr="https://www.agri35.com/UploadFiles/img_0_3104202034_3982737870_26.jp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-1" y="1372560"/>
                <a:ext cx="5543551" cy="5485439"/>
              </a:xfrm>
              <a:prstGeom prst="rect">
                <a:avLst/>
              </a:prstGeom>
              <a:noFill/>
            </p:spPr>
          </p:pic>
          <p:grpSp>
            <p:nvGrpSpPr>
              <p:cNvPr id="20" name="组合 10"/>
              <p:cNvGrpSpPr/>
              <p:nvPr/>
            </p:nvGrpSpPr>
            <p:grpSpPr bwMode="auto">
              <a:xfrm>
                <a:off x="1695450" y="1866900"/>
                <a:ext cx="1885949" cy="698499"/>
                <a:chOff x="131492" y="805118"/>
                <a:chExt cx="2169621" cy="765749"/>
              </a:xfrm>
            </p:grpSpPr>
            <p:pic>
              <p:nvPicPr>
                <p:cNvPr id="21" name="Picture 6" descr="3610078_142236722028_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31492" y="805118"/>
                  <a:ext cx="2169621" cy="7657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362611" y="871176"/>
                  <a:ext cx="1535186" cy="6397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3200" b="1" dirty="0">
                      <a:latin typeface="Calibri" panose="020F0502020204030204" pitchFamily="34" charset="0"/>
                    </a:rPr>
                    <a:t>套</a:t>
                  </a:r>
                  <a:r>
                    <a:rPr lang="zh-CN" altLang="en-US" sz="3200" b="1" dirty="0" smtClean="0">
                      <a:latin typeface="Calibri" panose="020F0502020204030204" pitchFamily="34" charset="0"/>
                    </a:rPr>
                    <a:t>餐</a:t>
                  </a:r>
                  <a:r>
                    <a:rPr lang="en-US" altLang="zh-CN" sz="3200" b="1" dirty="0" smtClean="0">
                      <a:latin typeface="Calibri" panose="020F0502020204030204" pitchFamily="34" charset="0"/>
                    </a:rPr>
                    <a:t>B</a:t>
                  </a:r>
                  <a:endParaRPr lang="zh-CN" altLang="en-US" sz="3200" b="1" dirty="0"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22138" y="1867225"/>
                <a:ext cx="1490538" cy="582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3630" y="3705"/>
              <a:ext cx="5535" cy="5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FF0000"/>
                  </a:solidFill>
                </a:rPr>
                <a:t>提示词</a:t>
              </a:r>
              <a:r>
                <a:rPr lang="en-US" altLang="zh-CN" sz="1600" dirty="0" smtClean="0">
                  <a:solidFill>
                    <a:srgbClr val="FF0000"/>
                  </a:solidFill>
                </a:rPr>
                <a:t> went, fell, had, didn’t, played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     On National Day, Wang Fengli _____ stay at home. He _____ to the park.He _______ football with his friends.Fengli ______ over, but he _____ hurt a lot. </a:t>
              </a:r>
              <a:endParaRPr lang="en-US" altLang="zh-CN" sz="2000" dirty="0" smtClean="0"/>
            </a:p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He _____ a good time.</a:t>
              </a:r>
              <a:endParaRPr lang="en-US" altLang="zh-CN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95" y="3735"/>
              <a:ext cx="5535" cy="59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FF0000"/>
                  </a:solidFill>
                </a:rPr>
                <a:t>部分提示词：</a:t>
              </a:r>
              <a:r>
                <a:rPr lang="en-US" altLang="zh-CN" sz="1600" dirty="0" smtClean="0">
                  <a:solidFill>
                    <a:srgbClr val="FF0000"/>
                  </a:solidFill>
                </a:rPr>
                <a:t>      fall, play</a:t>
              </a:r>
              <a:endParaRPr lang="en-US" altLang="zh-CN" sz="16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     On National Day, Wang Fengli _____ stay at home. He ____ ___the park.He _______ football with his friends.Fengli ______ over, but he _____ hurt a lot. </a:t>
              </a:r>
              <a:endParaRPr lang="en-US" altLang="zh-CN" sz="2000" dirty="0" smtClean="0"/>
            </a:p>
            <a:p>
              <a:pPr>
                <a:lnSpc>
                  <a:spcPct val="150000"/>
                </a:lnSpc>
              </a:pPr>
              <a:r>
                <a:rPr lang="en-US" altLang="zh-CN" sz="2000" dirty="0" smtClean="0"/>
                <a:t>He _____ a good time.</a:t>
              </a:r>
              <a:endParaRPr lang="en-US" altLang="zh-CN" dirty="0" smtClean="0"/>
            </a:p>
          </p:txBody>
        </p:sp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998" y="2661"/>
              <a:ext cx="143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581275" y="333375"/>
            <a:ext cx="7553325" cy="6115050"/>
            <a:chOff x="200025" y="1229685"/>
            <a:chExt cx="5934075" cy="5485439"/>
          </a:xfrm>
        </p:grpSpPr>
        <p:pic>
          <p:nvPicPr>
            <p:cNvPr id="10242" name="Picture 2" descr="https://www.agri35.com/UploadFiles/img_0_3104202034_3982737870_26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00025" y="1229685"/>
              <a:ext cx="5934075" cy="5485439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200286" y="1690142"/>
              <a:ext cx="3514726" cy="40268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  <a:p>
              <a:pPr>
                <a:lnSpc>
                  <a:spcPct val="150000"/>
                </a:lnSpc>
              </a:pPr>
              <a:endParaRPr lang="en-US" altLang="zh-CN" dirty="0" smtClean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5114925" y="1352550"/>
            <a:ext cx="4829237" cy="50774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5400" dirty="0" smtClean="0"/>
              <a:t>生活处处有故事，爱生活，大声说出你故事！</a:t>
            </a:r>
            <a:endParaRPr lang="en-US" altLang="zh-CN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-12065" y="-19050"/>
            <a:ext cx="12220575" cy="6846570"/>
          </a:xfrm>
          <a:prstGeom prst="rect">
            <a:avLst/>
          </a:prstGeom>
        </p:spPr>
      </p:pic>
      <p:sp>
        <p:nvSpPr>
          <p:cNvPr id="5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3580765" cy="52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ead and fill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读文，填空。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 rot="900000">
            <a:off x="2273935" y="532765"/>
            <a:ext cx="513969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         Long,_____ ____,there was a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  good boy,his name ____ Ma Liang.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 one night,an old man gave(</a:t>
            </a:r>
            <a:r>
              <a:rPr lang="zh-CN" altLang="zh-CN"/>
              <a:t>给</a:t>
            </a:r>
            <a:r>
              <a:rPr lang="en-US" altLang="zh-CN"/>
              <a:t>) him 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 a magic paintbrush. Ma Liang 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painted a cow,then,the cow ______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(become/became) real.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   There was a ____ man,he _____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Ma Liang away. He didn't _____ gold. 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He ______  (want/wanted) a gold </a:t>
            </a:r>
            <a:endParaRPr lang="en-US" altLang="zh-CN"/>
          </a:p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mountain. Ma Liang painted it.  The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 rot="900000">
            <a:off x="6878955" y="1676400"/>
            <a:ext cx="4773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/>
              <a:t>      </a:t>
            </a:r>
            <a:r>
              <a:rPr lang="en-US"/>
              <a:t>bad man _____ to sea in a ship,</a:t>
            </a:r>
            <a:endParaRPr lang="en-US"/>
          </a:p>
          <a:p>
            <a:pPr eaLnBrk="1" latinLnBrk="0" hangingPunct="1">
              <a:lnSpc>
                <a:spcPct val="150000"/>
              </a:lnSpc>
            </a:pPr>
            <a:r>
              <a:rPr lang="en-US"/>
              <a:t>      but he _____ come back.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900000">
            <a:off x="6961505" y="3001010"/>
            <a:ext cx="1895475" cy="1974215"/>
          </a:xfrm>
          <a:prstGeom prst="ellipse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 rot="900000">
            <a:off x="4110355" y="547370"/>
            <a:ext cx="146748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long ago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 rot="900000">
            <a:off x="4935220" y="1132205"/>
            <a:ext cx="7670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was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 rot="900000">
            <a:off x="5322570" y="2554605"/>
            <a:ext cx="12706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became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 rot="900000">
            <a:off x="3837940" y="2942590"/>
            <a:ext cx="67754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bad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 rot="900000">
            <a:off x="5188585" y="3357880"/>
            <a:ext cx="12706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took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 rot="900000">
            <a:off x="4592955" y="3608070"/>
            <a:ext cx="8159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have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 rot="900000">
            <a:off x="2290445" y="3455670"/>
            <a:ext cx="12706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wanted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 rot="900000">
            <a:off x="8330565" y="1624330"/>
            <a:ext cx="8432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went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 rot="900000">
            <a:off x="7986395" y="2040890"/>
            <a:ext cx="127063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仿宋_GB2312" panose="02010609030101010101" charset="-122"/>
                <a:cs typeface="Arial" panose="020B0604020202020204" pitchFamily="34" charset="0"/>
              </a:rPr>
              <a:t>didn't</a:t>
            </a:r>
            <a:endParaRPr lang="en-US" altLang="zh-CN" sz="2000">
              <a:solidFill>
                <a:srgbClr val="FF0000"/>
              </a:solidFill>
              <a:ea typeface="仿宋_GB2312" panose="0201060903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16315" y="4612005"/>
            <a:ext cx="271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1" descr="图片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125" y="11113"/>
            <a:ext cx="11998325" cy="68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文本框 58372"/>
          <p:cNvSpPr txBox="1">
            <a:spLocks noChangeArrowheads="1"/>
          </p:cNvSpPr>
          <p:nvPr/>
        </p:nvSpPr>
        <p:spPr bwMode="auto">
          <a:xfrm>
            <a:off x="3152775" y="2173288"/>
            <a:ext cx="6786563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Homework:</a:t>
            </a:r>
            <a:endParaRPr lang="en-US" altLang="zh-CN" sz="4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必做：</a:t>
            </a:r>
            <a:r>
              <a:rPr lang="en-US" altLang="zh-C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背</a:t>
            </a:r>
            <a:r>
              <a:rPr lang="zh-CN" altLang="en-US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写</a:t>
            </a:r>
            <a:r>
              <a:rPr lang="en-US" altLang="zh-CN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M6</a:t>
            </a:r>
            <a:r>
              <a:rPr lang="zh-CN" altLang="en-US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黑体</a:t>
            </a:r>
            <a:r>
              <a:rPr lang="zh-CN" altLang="en-US" sz="2400" b="1" i="1" smtClean="0">
                <a:solidFill>
                  <a:srgbClr val="6600CC"/>
                </a:solidFill>
                <a:latin typeface="Times New Roman" panose="02020603050405020304" pitchFamily="18" charset="0"/>
              </a:rPr>
              <a:t>单词。</a:t>
            </a:r>
            <a:endParaRPr lang="zh-CN" altLang="en-US" sz="24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           2</a:t>
            </a:r>
            <a:r>
              <a:rPr lang="en-US" altLang="zh-C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完成小习作。</a:t>
            </a:r>
            <a:endParaRPr lang="en-US" altLang="zh-CN" sz="2400" b="1" i="1" dirty="0" smtClean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选</a:t>
            </a:r>
            <a:r>
              <a:rPr lang="zh-CN" altLang="en-US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做</a:t>
            </a:r>
            <a:r>
              <a:rPr lang="zh-CN" altLang="en-US" sz="2400" b="1" i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：复述今天学到的故事给父母听。</a:t>
            </a:r>
            <a:endParaRPr lang="zh-CN" altLang="en-US" sz="24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0795"/>
            <a:ext cx="12170410" cy="7016115"/>
          </a:xfrm>
          <a:prstGeom prst="rect">
            <a:avLst/>
          </a:prstGeom>
          <a:solidFill>
            <a:srgbClr val="6B8260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876415" y="1625600"/>
            <a:ext cx="44361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                    </a:t>
            </a:r>
            <a:endParaRPr lang="en-US" altLang="zh-CN"/>
          </a:p>
          <a:p>
            <a:r>
              <a:rPr lang="en-US" altLang="zh-CN"/>
              <a:t>                         _   _   _</a:t>
            </a:r>
            <a:endParaRPr lang="en-US" altLang="zh-CN"/>
          </a:p>
          <a:p>
            <a:r>
              <a:rPr lang="en-US" altLang="zh-CN"/>
              <a:t>                      </a:t>
            </a:r>
            <a:endParaRPr lang="en-US" altLang="zh-CN"/>
          </a:p>
          <a:p>
            <a:r>
              <a:rPr lang="en-US" altLang="zh-CN"/>
              <a:t>                     _       _        _</a:t>
            </a:r>
            <a:endParaRPr lang="en-US" altLang="zh-CN"/>
          </a:p>
          <a:p>
            <a:r>
              <a:rPr lang="en-US" altLang="zh-CN"/>
              <a:t>                  </a:t>
            </a:r>
            <a:endParaRPr lang="en-US" altLang="zh-CN"/>
          </a:p>
          <a:p>
            <a:r>
              <a:rPr lang="en-US" altLang="zh-CN"/>
              <a:t>               _             _             _  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  </a:t>
            </a:r>
            <a:r>
              <a:rPr lang="en-US" altLang="zh-CN">
                <a:sym typeface="+mn-ea"/>
              </a:rPr>
              <a:t>       _                  _                  _</a:t>
            </a:r>
            <a:endParaRPr lang="en-US" altLang="zh-CN"/>
          </a:p>
          <a:p>
            <a:r>
              <a:rPr lang="en-US" altLang="zh-CN">
                <a:sym typeface="+mn-ea"/>
              </a:rPr>
              <a:t>                      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_                       _                       _</a:t>
            </a:r>
            <a:endParaRPr lang="en-US" altLang="zh-CN"/>
          </a:p>
          <a:p>
            <a:r>
              <a:rPr lang="en-US" altLang="zh-CN">
                <a:sym typeface="+mn-ea"/>
              </a:rPr>
              <a:t>            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_                            _                            _  </a:t>
            </a:r>
            <a:r>
              <a:rPr lang="en-US" altLang="zh-CN"/>
              <a:t>   </a:t>
            </a:r>
            <a:endParaRPr lang="en-US" alt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7042150" y="1665605"/>
            <a:ext cx="3846195" cy="3375025"/>
            <a:chOff x="11090" y="2623"/>
            <a:chExt cx="6090" cy="5327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11090" y="2623"/>
              <a:ext cx="2996" cy="519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4085" y="2647"/>
              <a:ext cx="1" cy="528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4086" y="2625"/>
              <a:ext cx="3094" cy="53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>
            <a:stCxn id="3" idx="0"/>
            <a:endCxn id="3" idx="2"/>
          </p:cNvCxnSpPr>
          <p:nvPr/>
        </p:nvCxnSpPr>
        <p:spPr>
          <a:xfrm>
            <a:off x="6085205" y="10795"/>
            <a:ext cx="0" cy="701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95375" y="603885"/>
            <a:ext cx="402272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              Review Module 4</a:t>
            </a:r>
            <a:endParaRPr lang="en-US" altLang="zh-CN"/>
          </a:p>
        </p:txBody>
      </p:sp>
      <p:grpSp>
        <p:nvGrpSpPr>
          <p:cNvPr id="9" name="组合 8"/>
          <p:cNvGrpSpPr/>
          <p:nvPr/>
        </p:nvGrpSpPr>
        <p:grpSpPr>
          <a:xfrm>
            <a:off x="1095375" y="601980"/>
            <a:ext cx="4022090" cy="390525"/>
            <a:chOff x="1725" y="638"/>
            <a:chExt cx="6334" cy="615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1725" y="6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725" y="8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725" y="10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1725" y="1221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1095375" y="2064385"/>
            <a:ext cx="402272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              It didn't become gold.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1095375" y="2936240"/>
            <a:ext cx="402272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/>
              <a:t>              He didn't come back.</a:t>
            </a:r>
            <a:endParaRPr lang="en-US" altLang="zh-CN"/>
          </a:p>
        </p:txBody>
      </p:sp>
      <p:grpSp>
        <p:nvGrpSpPr>
          <p:cNvPr id="10" name="组合 9"/>
          <p:cNvGrpSpPr/>
          <p:nvPr/>
        </p:nvGrpSpPr>
        <p:grpSpPr>
          <a:xfrm>
            <a:off x="1095375" y="2041525"/>
            <a:ext cx="4022090" cy="390525"/>
            <a:chOff x="1725" y="638"/>
            <a:chExt cx="6334" cy="615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725" y="6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725" y="8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25" y="10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725" y="1221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095375" y="2934335"/>
            <a:ext cx="4022090" cy="390525"/>
            <a:chOff x="1725" y="638"/>
            <a:chExt cx="6334" cy="615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1725" y="6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725" y="8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725" y="1038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725" y="1221"/>
              <a:ext cx="6335" cy="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6762115" y="5255260"/>
            <a:ext cx="466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FF00"/>
                </a:solidFill>
              </a:rPr>
              <a:t>G1                          G2                           G3 </a:t>
            </a:r>
            <a:endParaRPr lang="en-US" altLang="zh-CN">
              <a:solidFill>
                <a:srgbClr val="FFFF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91245" y="568325"/>
            <a:ext cx="485775" cy="1097280"/>
            <a:chOff x="719" y="1422"/>
            <a:chExt cx="2622" cy="610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  <p:grpSp>
        <p:nvGrpSpPr>
          <p:cNvPr id="33" name="组合 27"/>
          <p:cNvGrpSpPr/>
          <p:nvPr/>
        </p:nvGrpSpPr>
        <p:grpSpPr>
          <a:xfrm>
            <a:off x="10560050" y="4300220"/>
            <a:ext cx="866140" cy="656590"/>
            <a:chOff x="3786542" y="3018407"/>
            <a:chExt cx="3409950" cy="2933701"/>
          </a:xfrm>
        </p:grpSpPr>
        <p:sp>
          <p:nvSpPr>
            <p:cNvPr id="34" name="圆角矩形 33"/>
            <p:cNvSpPr/>
            <p:nvPr/>
          </p:nvSpPr>
          <p:spPr>
            <a:xfrm>
              <a:off x="5051393" y="5007005"/>
              <a:ext cx="807868" cy="4882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组合 25"/>
            <p:cNvGrpSpPr/>
            <p:nvPr/>
          </p:nvGrpSpPr>
          <p:grpSpPr>
            <a:xfrm>
              <a:off x="3786542" y="3018407"/>
              <a:ext cx="3409950" cy="2933701"/>
              <a:chOff x="6263412" y="3187083"/>
              <a:chExt cx="3409950" cy="293370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6960093" y="3391271"/>
                <a:ext cx="2068497" cy="166900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Picture 4" descr="http://www.sjfzxm.com/uploadimages/201107/28/2011072809593501562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63412" y="3187083"/>
                <a:ext cx="3409950" cy="293370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9" name="内容占位符 2"/>
          <p:cNvPicPr>
            <a:picLocks noGrp="1"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4715" b="-1674"/>
          <a:stretch>
            <a:fillRect/>
          </a:stretch>
        </p:blipFill>
        <p:spPr>
          <a:xfrm>
            <a:off x="8933815" y="4244975"/>
            <a:ext cx="519430" cy="9340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18910" y="4164330"/>
            <a:ext cx="768985" cy="801370"/>
          </a:xfrm>
          <a:prstGeom prst="ellipse">
            <a:avLst/>
          </a:prstGeom>
        </p:spPr>
      </p:pic>
    </p:spTree>
  </p:cSld>
  <p:clrMapOvr>
    <a:masterClrMapping/>
  </p:clrMapOvr>
  <p:transition spd="med">
    <p:cover dir="rd"/>
    <p:sndAc>
      <p:stSnd>
        <p:snd r:embed="rId6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图片 26624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25850" y="514985"/>
            <a:ext cx="2251075" cy="19551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43" name="图片 26624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91935" y="514985"/>
            <a:ext cx="2251075" cy="19551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44" name="图片 2662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9290" y="503555"/>
            <a:ext cx="2131060" cy="196659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45" name="图片 26624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380" y="3638550"/>
            <a:ext cx="2402840" cy="21894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46" name="图片 26624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25850" y="3660775"/>
            <a:ext cx="2251075" cy="21958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47" name="图片 2662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7525" y="514985"/>
            <a:ext cx="2368550" cy="19551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4572635" cy="46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Try to retell the story.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复述故事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lum bright="6000"/>
          </a:blip>
          <a:srcRect/>
          <a:stretch>
            <a:fillRect/>
          </a:stretch>
        </p:blipFill>
        <p:spPr>
          <a:xfrm>
            <a:off x="6591935" y="3639820"/>
            <a:ext cx="2251075" cy="22174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lum bright="6000"/>
          </a:blip>
          <a:srcRect/>
          <a:stretch>
            <a:fillRect/>
          </a:stretch>
        </p:blipFill>
        <p:spPr>
          <a:xfrm>
            <a:off x="9626600" y="3660775"/>
            <a:ext cx="2138045" cy="219646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75640" y="2373630"/>
            <a:ext cx="17907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ago, good boy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>
                <a:sym typeface="+mn-ea"/>
              </a:rPr>
              <a:t>   helped</a:t>
            </a:r>
            <a:endParaRPr 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4084320" y="2373630"/>
            <a:ext cx="1529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     had</a:t>
            </a:r>
            <a:endParaRPr 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7235825" y="2373630"/>
            <a:ext cx="152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didn't have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/>
              <a:t>  painted</a:t>
            </a:r>
            <a:endParaRPr 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9930765" y="2373630"/>
            <a:ext cx="152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bad man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/>
              <a:t>  took</a:t>
            </a:r>
            <a:endParaRPr 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1016635" y="5723255"/>
            <a:ext cx="152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didn't have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/>
              <a:t>  painted</a:t>
            </a:r>
            <a:endParaRPr 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3880485" y="5723255"/>
            <a:ext cx="18535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didn't become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/>
              <a:t>      became</a:t>
            </a:r>
            <a:endParaRPr 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6790690" y="5723255"/>
            <a:ext cx="18535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    wanted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/>
              <a:t>    painted</a:t>
            </a:r>
            <a:endParaRPr 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9559290" y="5723255"/>
            <a:ext cx="24885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sz="2000"/>
              <a:t>     went ,  sea</a:t>
            </a:r>
            <a:endParaRPr lang="en-US" sz="2000"/>
          </a:p>
          <a:p>
            <a:pPr eaLnBrk="1" latinLnBrk="0" hangingPunct="1">
              <a:lnSpc>
                <a:spcPct val="150000"/>
              </a:lnSpc>
            </a:pPr>
            <a:r>
              <a:rPr lang="en-US" sz="2000"/>
              <a:t> didn't come back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965700" y="316865"/>
            <a:ext cx="1535430" cy="1401445"/>
            <a:chOff x="4717" y="378"/>
            <a:chExt cx="1922" cy="184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140000">
              <a:off x="4759" y="336"/>
              <a:ext cx="1838" cy="19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420000">
              <a:off x="5062" y="1024"/>
              <a:ext cx="1234" cy="1203"/>
            </a:xfrm>
            <a:prstGeom prst="ellipse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-161"/>
          <a:stretch>
            <a:fillRect/>
          </a:stretch>
        </p:blipFill>
        <p:spPr>
          <a:xfrm rot="1020000">
            <a:off x="7601585" y="393065"/>
            <a:ext cx="1100455" cy="14954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6775" y="88265"/>
            <a:ext cx="1965960" cy="2105025"/>
          </a:xfrm>
          <a:prstGeom prst="rect">
            <a:avLst/>
          </a:prstGeom>
        </p:spPr>
      </p:pic>
      <p:sp>
        <p:nvSpPr>
          <p:cNvPr id="2" name="文本框 60446"/>
          <p:cNvSpPr txBox="1">
            <a:spLocks noChangeArrowheads="1"/>
          </p:cNvSpPr>
          <p:nvPr/>
        </p:nvSpPr>
        <p:spPr bwMode="auto">
          <a:xfrm>
            <a:off x="10160" y="3810"/>
            <a:ext cx="4082415" cy="707886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spcBef>
                <a:spcPts val="0"/>
              </a:spcBef>
            </a:pPr>
            <a:r>
              <a:rPr 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Listen to the story and choose.</a:t>
            </a:r>
            <a:endParaRPr 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eaLnBrk="1" latinLnBrk="0" hangingPunct="1">
              <a:spcBef>
                <a:spcPts val="0"/>
              </a:spcBef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听故事，选一选。</a:t>
            </a:r>
            <a:endParaRPr lang="zh-CN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6565" y="902970"/>
            <a:ext cx="1664970" cy="3877945"/>
            <a:chOff x="719" y="1422"/>
            <a:chExt cx="2622" cy="610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9" y="3231"/>
              <a:ext cx="2622" cy="429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2DEDB">
                    <a:alpha val="100000"/>
                  </a:srgbClr>
                </a:clrFrom>
                <a:clrTo>
                  <a:srgbClr val="E2DEDB">
                    <a:alpha val="100000"/>
                    <a:alpha val="0"/>
                  </a:srgbClr>
                </a:clrTo>
              </a:clrChange>
              <a:lum bright="-6000" contrast="36000"/>
            </a:blip>
            <a:srcRect/>
            <a:stretch>
              <a:fillRect/>
            </a:stretch>
          </p:blipFill>
          <p:spPr>
            <a:xfrm>
              <a:off x="1062" y="1422"/>
              <a:ext cx="1483" cy="1929"/>
            </a:xfrm>
            <a:prstGeom prst="ellipse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1750" y="3810"/>
            <a:ext cx="11823700" cy="68548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36800" y="881380"/>
            <a:ext cx="598424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 dirty="0"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Snow White</a:t>
            </a:r>
            <a:endParaRPr lang="en-US" altLang="zh-CN" sz="8000" b="1" dirty="0">
              <a:blipFill>
                <a:blip r:embed="rId8"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50" y="6089015"/>
            <a:ext cx="11811000" cy="58356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仿宋_GB2312" panose="02010609030101010101" charset="-122"/>
                <a:ea typeface="仿宋_GB2312" panose="02010609030101010101" charset="-122"/>
              </a:rPr>
              <a:t>         Snow White was a beautiful princess.</a:t>
            </a:r>
            <a:endParaRPr lang="en-US" altLang="zh-CN" sz="3200" b="1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1750" y="-3175"/>
            <a:ext cx="12170410" cy="687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750" y="6089015"/>
            <a:ext cx="12170410" cy="58356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仿宋_GB2312" panose="02010609030101010101" charset="-122"/>
                <a:ea typeface="仿宋_GB2312" panose="02010609030101010101" charset="-122"/>
              </a:rPr>
              <a:t>     There was a bad queen.She had a magic mirror(</a:t>
            </a:r>
            <a:r>
              <a:rPr lang="zh-CN" altLang="en-US" sz="3200" b="1">
                <a:latin typeface="仿宋_GB2312" panose="02010609030101010101" charset="-122"/>
                <a:ea typeface="仿宋_GB2312" panose="02010609030101010101" charset="-122"/>
              </a:rPr>
              <a:t>镜子</a:t>
            </a:r>
            <a:r>
              <a:rPr lang="en-US" altLang="zh-CN" sz="3200" b="1">
                <a:latin typeface="仿宋_GB2312" panose="02010609030101010101" charset="-122"/>
                <a:ea typeface="仿宋_GB2312" panose="02010609030101010101" charset="-122"/>
              </a:rPr>
              <a:t>).</a:t>
            </a:r>
            <a:endParaRPr lang="en-US" altLang="zh-CN" sz="3200" b="1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 rot="180000">
            <a:off x="8720455" y="1875155"/>
            <a:ext cx="2720975" cy="1677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525" y="-2540"/>
            <a:ext cx="12193905" cy="68167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735" y="5293976"/>
            <a:ext cx="12153265" cy="1564024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The magic mirror</a:t>
            </a:r>
            <a:r>
              <a:rPr lang="en-US" altLang="zh-CN" sz="24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(</a:t>
            </a:r>
            <a:r>
              <a:rPr lang="zh-CN" altLang="en-US" sz="24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镜子</a:t>
            </a:r>
            <a:r>
              <a:rPr lang="en-US" altLang="zh-CN" sz="24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) </a:t>
            </a:r>
            <a:r>
              <a:rPr lang="en-US" altLang="zh-CN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said:“Snow White is the most beautiful woman in the world.”The bad queen was angry.  She wanted to kill(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杀</a:t>
            </a:r>
            <a:r>
              <a:rPr lang="en-US" altLang="zh-CN" sz="3200" b="1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) Snow White. </a:t>
            </a:r>
            <a:endParaRPr lang="en-US" altLang="zh-CN" sz="32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4715" b="-1674"/>
          <a:stretch>
            <a:fillRect/>
          </a:stretch>
        </p:blipFill>
        <p:spPr>
          <a:xfrm>
            <a:off x="8671560" y="269240"/>
            <a:ext cx="3512820" cy="521398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1750" y="5080"/>
            <a:ext cx="12171045" cy="68370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750" y="5676265"/>
            <a:ext cx="12170410" cy="107632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 Snow White went to the forest</a:t>
            </a:r>
            <a:r>
              <a:rPr lang="en-US" sz="2400" b="1">
                <a:latin typeface="+mj-lt"/>
                <a:ea typeface="仿宋_GB2312" panose="02010609030101010101" charset="-122"/>
                <a:cs typeface="+mj-lt"/>
              </a:rPr>
              <a:t>(</a:t>
            </a:r>
            <a:r>
              <a:rPr lang="zh-CN" altLang="en-US" sz="2400" b="1">
                <a:latin typeface="+mj-lt"/>
                <a:ea typeface="仿宋_GB2312" panose="02010609030101010101" charset="-122"/>
                <a:cs typeface="+mj-lt"/>
              </a:rPr>
              <a:t>森林</a:t>
            </a:r>
            <a:r>
              <a:rPr lang="en-US" sz="2400" b="1">
                <a:latin typeface="+mj-lt"/>
                <a:ea typeface="仿宋_GB2312" panose="02010609030101010101" charset="-122"/>
                <a:cs typeface="+mj-lt"/>
              </a:rPr>
              <a:t>)</a:t>
            </a:r>
            <a:r>
              <a:rPr lang="en-US" altLang="zh-CN" sz="3200" b="1">
                <a:latin typeface="+mj-lt"/>
                <a:ea typeface="仿宋_GB2312" panose="02010609030101010101" charset="-122"/>
                <a:cs typeface="+mj-lt"/>
              </a:rPr>
              <a:t>. There were seven dwarves</a:t>
            </a:r>
            <a:r>
              <a:rPr lang="en-US" altLang="zh-CN" sz="2400" b="1">
                <a:latin typeface="+mj-lt"/>
                <a:ea typeface="仿宋_GB2312" panose="02010609030101010101" charset="-122"/>
                <a:cs typeface="+mj-lt"/>
              </a:rPr>
              <a:t>(</a:t>
            </a:r>
            <a:r>
              <a:rPr lang="zh-CN" altLang="en-US" sz="2400" b="1">
                <a:latin typeface="+mj-lt"/>
                <a:ea typeface="仿宋_GB2312" panose="02010609030101010101" charset="-122"/>
                <a:cs typeface="+mj-lt"/>
              </a:rPr>
              <a:t>矮人</a:t>
            </a:r>
            <a:r>
              <a:rPr lang="en-US" altLang="zh-CN" sz="2400" b="1">
                <a:latin typeface="+mj-lt"/>
                <a:ea typeface="仿宋_GB2312" panose="02010609030101010101" charset="-122"/>
                <a:cs typeface="+mj-lt"/>
              </a:rPr>
              <a:t>)</a:t>
            </a:r>
            <a:r>
              <a:rPr lang="en-US" altLang="zh-CN" sz="3200" b="1">
                <a:latin typeface="+mj-lt"/>
                <a:ea typeface="仿宋_GB2312" panose="02010609030101010101" charset="-122"/>
                <a:cs typeface="+mj-lt"/>
              </a:rPr>
              <a:t>.      </a:t>
            </a:r>
            <a:endParaRPr lang="en-US" altLang="zh-CN" sz="3200" b="1">
              <a:latin typeface="+mj-lt"/>
              <a:ea typeface="仿宋_GB2312" panose="02010609030101010101" charset="-122"/>
              <a:cs typeface="+mj-lt"/>
            </a:endParaRPr>
          </a:p>
          <a:p>
            <a:r>
              <a:rPr lang="en-US" altLang="zh-CN" sz="3200" b="1">
                <a:latin typeface="+mj-lt"/>
                <a:ea typeface="仿宋_GB2312" panose="02010609030101010101" charset="-122"/>
                <a:cs typeface="+mj-lt"/>
              </a:rPr>
              <a:t>            They like Snow White , so they were good friends. </a:t>
            </a:r>
            <a:endParaRPr lang="en-US" altLang="zh-CN" sz="3200" b="1">
              <a:latin typeface="+mj-lt"/>
              <a:ea typeface="仿宋_GB2312" panose="02010609030101010101" charset="-122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5720" y="-3175"/>
            <a:ext cx="12141835" cy="68630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750" y="5676265"/>
            <a:ext cx="12170410" cy="107632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                            But the bad queen became an old woman. </a:t>
            </a:r>
            <a:endParaRPr lang="en-US" sz="3200" b="1">
              <a:latin typeface="+mj-lt"/>
              <a:ea typeface="仿宋_GB2312" panose="02010609030101010101" charset="-122"/>
              <a:cs typeface="+mj-lt"/>
            </a:endParaRPr>
          </a:p>
          <a:p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                       She gave an toxic(</a:t>
            </a:r>
            <a:r>
              <a:rPr lang="zh-CN" altLang="en-US" sz="3200" b="1">
                <a:latin typeface="+mj-lt"/>
                <a:ea typeface="仿宋_GB2312" panose="02010609030101010101" charset="-122"/>
                <a:cs typeface="+mj-lt"/>
              </a:rPr>
              <a:t>有毒的</a:t>
            </a:r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) apple to Snow White.</a:t>
            </a:r>
            <a:endParaRPr lang="en-US" sz="3200" b="1">
              <a:latin typeface="+mj-lt"/>
              <a:ea typeface="仿宋_GB2312" panose="02010609030101010101" charset="-122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80" y="-3175"/>
            <a:ext cx="6066790" cy="4550410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0" y="-3175"/>
            <a:ext cx="8959215" cy="6719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14"/>
          <p:cNvSpPr txBox="1"/>
          <p:nvPr/>
        </p:nvSpPr>
        <p:spPr>
          <a:xfrm>
            <a:off x="10795" y="6057265"/>
            <a:ext cx="12170410" cy="583565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                       Snow White ate the apple. Then she died(</a:t>
            </a:r>
            <a:r>
              <a:rPr lang="zh-CN" altLang="en-US" sz="3200" b="1">
                <a:latin typeface="+mj-lt"/>
                <a:ea typeface="仿宋_GB2312" panose="02010609030101010101" charset="-122"/>
                <a:cs typeface="+mj-lt"/>
              </a:rPr>
              <a:t>死亡</a:t>
            </a:r>
            <a:r>
              <a:rPr lang="en-US" sz="3200" b="1">
                <a:latin typeface="+mj-lt"/>
                <a:ea typeface="仿宋_GB2312" panose="02010609030101010101" charset="-122"/>
                <a:cs typeface="+mj-lt"/>
              </a:rPr>
              <a:t>).</a:t>
            </a:r>
            <a:endParaRPr lang="zh-CN" altLang="en-US" sz="3200" b="1">
              <a:latin typeface="+mj-lt"/>
              <a:ea typeface="仿宋_GB2312" panose="02010609030101010101" charset="-122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3643</Words>
  <Application>WPS 演示</Application>
  <PresentationFormat>宽屏</PresentationFormat>
  <Paragraphs>247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Times New Roman</vt:lpstr>
      <vt:lpstr>Calibri</vt:lpstr>
      <vt:lpstr>华文行楷</vt:lpstr>
      <vt:lpstr>仿宋_GB2312</vt:lpstr>
      <vt:lpstr>华文仿宋</vt:lpstr>
      <vt:lpstr>微软雅黑</vt:lpstr>
      <vt:lpstr>Arial Unicode MS</vt:lpstr>
      <vt:lpstr>Office 主题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小宇</cp:lastModifiedBy>
  <cp:revision>201</cp:revision>
  <dcterms:created xsi:type="dcterms:W3CDTF">2017-10-30T11:30:00Z</dcterms:created>
  <dcterms:modified xsi:type="dcterms:W3CDTF">2019-10-31T02:29:03Z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