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6" r:id="rId4"/>
    <p:sldId id="393" r:id="rId5"/>
    <p:sldId id="279" r:id="rId6"/>
    <p:sldId id="258" r:id="rId7"/>
    <p:sldId id="394" r:id="rId8"/>
    <p:sldId id="397" r:id="rId9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60"/>
    <a:srgbClr val="0000FF"/>
    <a:srgbClr val="E5FD8D"/>
    <a:srgbClr val="03AD85"/>
    <a:srgbClr val="05AB05"/>
    <a:srgbClr val="FF0000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4" y="56"/>
      </p:cViewPr>
      <p:guideLst>
        <p:guide orient="horz" pos="2161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27FCF5-6EBC-479A-8070-8636AB49D56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B790EA-839F-4ACF-B58E-20C20339AB8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5297-1CFF-4EBF-8F0C-630E44BE4D1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DC4B-1E77-4F02-8B44-B4852B50B0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C70D-CEDE-4AF0-9669-B77A32B305B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3FDB-A019-475C-801E-27B64AF338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3A5BC0-C4A0-43B6-ACCE-4EC2CA83C6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6EA0-BAA9-48B6-8259-D363FA4C5AF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DFE0-0A49-4DAD-BF63-F16A82B465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5321-786E-4C70-9C5A-297400C503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D49F-8C49-4BEF-BBD5-22325DE7EE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5880-F7E8-48B1-89A0-84D3E47F05F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8552-EE83-4513-B216-7B8AFA5857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29F2-2E1D-4FBF-9AB9-7682E934356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2A73-D5DC-484C-9D4B-0ABE955DC1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20AF-8073-4B6B-BBEF-4F628F654E5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1E22-1CD0-4A03-8185-83F374B985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0F74-DA9D-4FC4-92A6-FDBD282FD3E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84E1-8016-449A-8F43-8E3C5145D7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3DE9-E858-4948-866E-1EE58249A3E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316D-E60D-4C4A-BB30-CDAB208BA8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B8D7-E9A2-4CA9-B1E9-104B89EFA7D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4CF7-F7D8-4E7E-85DE-1B50C10EDF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ED4236-BCB4-4C6A-912C-6395AFBF1E6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B3BCFC-CDA8-46DC-A4CE-7229CB031D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795" y="-24765"/>
            <a:ext cx="12218670" cy="6895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06245" y="2573655"/>
            <a:ext cx="895985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Review Module 6  </a:t>
            </a:r>
            <a:r>
              <a:rPr lang="zh-CN" altLang="zh-CN" sz="40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上</a:t>
            </a:r>
            <a:endParaRPr lang="zh-CN" altLang="zh-CN" sz="40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7653" name="文本框 5"/>
          <p:cNvSpPr txBox="1">
            <a:spLocks noChangeArrowheads="1"/>
          </p:cNvSpPr>
          <p:nvPr/>
        </p:nvSpPr>
        <p:spPr bwMode="auto">
          <a:xfrm>
            <a:off x="3171825" y="1819275"/>
            <a:ext cx="7080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i="1">
                <a:solidFill>
                  <a:srgbClr val="0000FF"/>
                </a:solidFill>
                <a:sym typeface="+mn-ea"/>
              </a:rPr>
              <a:t>新标准英语一年级起点第七册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27654" name="文本框 6"/>
          <p:cNvSpPr txBox="1">
            <a:spLocks noChangeArrowheads="1"/>
          </p:cNvSpPr>
          <p:nvPr/>
        </p:nvSpPr>
        <p:spPr bwMode="auto">
          <a:xfrm>
            <a:off x="5427663" y="5192713"/>
            <a:ext cx="51069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7655" name="文本框 7"/>
          <p:cNvSpPr txBox="1">
            <a:spLocks noChangeArrowheads="1"/>
          </p:cNvSpPr>
          <p:nvPr/>
        </p:nvSpPr>
        <p:spPr bwMode="auto">
          <a:xfrm>
            <a:off x="4055745" y="4058920"/>
            <a:ext cx="454279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大长山岛镇中心小学</a:t>
            </a:r>
            <a:endParaRPr lang="zh-CN" altLang="en-US" sz="3200">
              <a:solidFill>
                <a:srgbClr val="0000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3200">
                <a:solidFill>
                  <a:srgbClr val="0000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杨春莲</a:t>
            </a:r>
            <a:endParaRPr lang="zh-CN" altLang="en-US" sz="3600">
              <a:solidFill>
                <a:srgbClr val="0000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文本框 2"/>
          <p:cNvSpPr txBox="1"/>
          <p:nvPr/>
        </p:nvSpPr>
        <p:spPr>
          <a:xfrm>
            <a:off x="2496820" y="732790"/>
            <a:ext cx="69500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What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did/didn't</a:t>
            </a:r>
            <a:r>
              <a:rPr lang="en-US" altLang="zh-CN" sz="3600" b="1" dirty="0">
                <a:latin typeface="Comic Sans MS" panose="030F0702030302020204" pitchFamily="66" charset="0"/>
              </a:rPr>
              <a:t> you do ?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91430" y="2311400"/>
            <a:ext cx="2536190" cy="2350770"/>
            <a:chOff x="2918" y="6456"/>
            <a:chExt cx="3994" cy="3702"/>
          </a:xfrm>
        </p:grpSpPr>
        <p:grpSp>
          <p:nvGrpSpPr>
            <p:cNvPr id="3" name="组合 22552"/>
            <p:cNvGrpSpPr/>
            <p:nvPr/>
          </p:nvGrpSpPr>
          <p:grpSpPr>
            <a:xfrm>
              <a:off x="2918" y="6456"/>
              <a:ext cx="3994" cy="3703"/>
              <a:chOff x="1200" y="3385"/>
              <a:chExt cx="1152" cy="890"/>
            </a:xfrm>
          </p:grpSpPr>
          <p:pic>
            <p:nvPicPr>
              <p:cNvPr id="3088" name="Picture 12" descr="drawi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202" y="3385"/>
                <a:ext cx="953" cy="7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89" name="文本框 22543"/>
              <p:cNvSpPr txBox="1"/>
              <p:nvPr/>
            </p:nvSpPr>
            <p:spPr>
              <a:xfrm>
                <a:off x="1200" y="4089"/>
                <a:ext cx="1152" cy="1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3221" y="9385"/>
              <a:ext cx="349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latin typeface="Comic Sans MS" panose="030F0702030302020204" pitchFamily="66" charset="0"/>
                </a:rPr>
                <a:t>paint a picture</a:t>
              </a:r>
              <a:endParaRPr lang="en-US" altLang="zh-CN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95875" y="2599690"/>
            <a:ext cx="2133600" cy="2209800"/>
            <a:chOff x="7800" y="2880"/>
            <a:chExt cx="3360" cy="3480"/>
          </a:xfrm>
        </p:grpSpPr>
        <p:sp>
          <p:nvSpPr>
            <p:cNvPr id="5" name="文本框 4"/>
            <p:cNvSpPr txBox="1"/>
            <p:nvPr/>
          </p:nvSpPr>
          <p:spPr>
            <a:xfrm>
              <a:off x="8008" y="5780"/>
              <a:ext cx="31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latin typeface="Comic Sans MS" panose="030F0702030302020204" pitchFamily="66" charset="0"/>
                </a:rPr>
                <a:t>play football</a:t>
              </a:r>
              <a:endParaRPr lang="en-US" altLang="zh-CN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图片 17" descr="u=4444265,254239234&amp;fm=21&amp;gp=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0" y="2880"/>
              <a:ext cx="2760" cy="2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3027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44958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An answer race.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抢答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91430" y="2209800"/>
            <a:ext cx="2100580" cy="2225675"/>
            <a:chOff x="3217" y="2526"/>
            <a:chExt cx="3308" cy="3505"/>
          </a:xfrm>
        </p:grpSpPr>
        <p:sp>
          <p:nvSpPr>
            <p:cNvPr id="4" name="文本框 3"/>
            <p:cNvSpPr txBox="1"/>
            <p:nvPr/>
          </p:nvSpPr>
          <p:spPr>
            <a:xfrm>
              <a:off x="3653" y="5451"/>
              <a:ext cx="263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latin typeface="Comic Sans MS" panose="030F0702030302020204" pitchFamily="66" charset="0"/>
                  <a:sym typeface="+mn-ea"/>
                </a:rPr>
                <a:t>go to school</a:t>
              </a:r>
              <a:endPara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17" y="2526"/>
              <a:ext cx="3309" cy="304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4930775" y="2506980"/>
            <a:ext cx="2428240" cy="2077085"/>
            <a:chOff x="7800" y="6525"/>
            <a:chExt cx="3824" cy="3271"/>
          </a:xfrm>
        </p:grpSpPr>
        <p:sp>
          <p:nvSpPr>
            <p:cNvPr id="10" name="文本框 9"/>
            <p:cNvSpPr txBox="1"/>
            <p:nvPr/>
          </p:nvSpPr>
          <p:spPr>
            <a:xfrm>
              <a:off x="7822" y="9216"/>
              <a:ext cx="333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latin typeface="Comic Sans MS" panose="030F0702030302020204" pitchFamily="66" charset="0"/>
                </a:rPr>
                <a:t>eat a hamburger</a:t>
              </a:r>
              <a:endParaRPr lang="en-US" altLang="zh-CN" b="1" dirty="0">
                <a:latin typeface="Arial" panose="020B0604020202020204" pitchFamily="3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800" y="6525"/>
              <a:ext cx="3825" cy="262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4977130" y="1983740"/>
            <a:ext cx="2774315" cy="2725420"/>
            <a:chOff x="12720" y="5866"/>
            <a:chExt cx="4369" cy="4292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20" y="5866"/>
              <a:ext cx="3134" cy="4293"/>
              <a:chOff x="12720" y="5866"/>
              <a:chExt cx="3134" cy="4293"/>
            </a:xfrm>
          </p:grpSpPr>
          <p:pic>
            <p:nvPicPr>
              <p:cNvPr id="5126" name="图片 5125" descr="201005040134143766_S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2720" y="5866"/>
                <a:ext cx="3135" cy="37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12720" y="9579"/>
                <a:ext cx="290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  </a:t>
                </a:r>
                <a:r>
                  <a:rPr lang="en-US" altLang="zh-CN" b="1" dirty="0">
                    <a:latin typeface="Comic Sans MS" panose="030F0702030302020204" pitchFamily="66" charset="0"/>
                  </a:rPr>
                  <a:t>watch TV</a:t>
                </a:r>
                <a:endParaRPr lang="en-US" altLang="zh-CN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5045" y="6896"/>
              <a:ext cx="2045" cy="170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>
              <a:lvl1pPr marL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en-US" altLang="zh-CN" sz="8000" b="1">
                  <a:solidFill>
                    <a:srgbClr val="FF3300"/>
                  </a:solidFill>
                </a:rPr>
                <a:t>×</a:t>
              </a:r>
              <a:endParaRPr lang="en-US" altLang="zh-CN" sz="8000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70" y="0"/>
            <a:ext cx="12179300" cy="6858000"/>
          </a:xfrm>
          <a:prstGeom prst="rect">
            <a:avLst/>
          </a:prstGeom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617028" y="527685"/>
            <a:ext cx="9500870" cy="529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72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72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</a:t>
            </a:r>
            <a:r>
              <a:rPr lang="zh-CN" altLang="en-US" sz="72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ask</a:t>
            </a:r>
            <a:r>
              <a:rPr lang="en-US" altLang="zh-CN" sz="4800" b="1" i="1">
                <a:latin typeface="Calibri" panose="020F0502020204030204" pitchFamily="34" charset="0"/>
              </a:rPr>
              <a:t>        </a:t>
            </a:r>
            <a:endParaRPr lang="en-US" altLang="zh-CN" sz="4800" b="1" i="1"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4800" b="1" i="1">
                <a:latin typeface="Calibri" panose="020F0502020204030204" pitchFamily="34" charset="0"/>
              </a:rPr>
              <a:t> </a:t>
            </a:r>
            <a:r>
              <a:rPr lang="en-US" altLang="zh-CN" sz="4000" b="1" i="1">
                <a:latin typeface="Calibri" panose="020F0502020204030204" pitchFamily="34" charset="0"/>
              </a:rPr>
              <a:t>Review Module 6 and </a:t>
            </a:r>
            <a:endParaRPr lang="en-US" altLang="zh-CN" sz="4000" b="1" i="1"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4000" b="1" i="1">
                <a:latin typeface="Calibri" panose="020F0502020204030204" pitchFamily="34" charset="0"/>
              </a:rPr>
              <a:t>try to tell stories with the simple past tense .</a:t>
            </a:r>
            <a:endParaRPr lang="en-US" altLang="zh-CN" sz="4800" b="1" i="1"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 pitchFamily="34" charset="0"/>
              </a:rPr>
              <a:t>用一般过去时讲述故事。</a:t>
            </a:r>
            <a:endParaRPr lang="zh-CN" altLang="en-US" sz="3200" b="1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 eaLnBrk="0" hangingPunct="0"/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ctr" eaLnBrk="0" hangingPunct="0"/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文本框 11276"/>
          <p:cNvSpPr txBox="1"/>
          <p:nvPr/>
        </p:nvSpPr>
        <p:spPr>
          <a:xfrm>
            <a:off x="2401253" y="2004695"/>
            <a:ext cx="9783762" cy="4831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Dear teacher,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        How are you ? I had a good time on National Day. I didn't stay at home, </a:t>
            </a:r>
            <a:r>
              <a:rPr lang="en-US" altLang="zh-CN" sz="2800" b="1" i="1">
                <a:latin typeface="Times New Roman" panose="02020603050405020304" pitchFamily="18" charset="0"/>
                <a:sym typeface="+mn-ea"/>
              </a:rPr>
              <a:t>I played football with my friends. </a:t>
            </a:r>
            <a:endParaRPr lang="en-US" altLang="zh-CN" sz="2800" b="1" i="1">
              <a:latin typeface="Times New Roman" panose="02020603050405020304" pitchFamily="18" charset="0"/>
              <a:sym typeface="+mn-ea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  <a:sym typeface="+mn-ea"/>
              </a:rPr>
              <a:t>      And </a:t>
            </a:r>
            <a:r>
              <a:rPr lang="en-US" altLang="zh-CN" sz="2800" b="1" i="1">
                <a:latin typeface="Times New Roman" panose="02020603050405020304" pitchFamily="18" charset="0"/>
              </a:rPr>
              <a:t>I went to the bookshop. At the bookshop, I watched a CD named Ma Liang. And I bought a Snow White book.  I like it. And I painted a picture there. 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     I will show them to you. Happy National Day!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  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From,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Wang Fengli</a:t>
            </a:r>
            <a:endParaRPr lang="en-US" altLang="zh-CN" sz="2800" b="1" i="1">
              <a:latin typeface="Times New Roman" panose="02020603050405020304" pitchFamily="18" charset="0"/>
            </a:endParaRPr>
          </a:p>
        </p:txBody>
      </p:sp>
      <p:sp>
        <p:nvSpPr>
          <p:cNvPr id="43027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25044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Let's listen.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65700" y="316865"/>
            <a:ext cx="1535430" cy="1401445"/>
            <a:chOff x="4717" y="378"/>
            <a:chExt cx="1922" cy="184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140000">
              <a:off x="4759" y="336"/>
              <a:ext cx="1838" cy="19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20000">
              <a:off x="5062" y="1024"/>
              <a:ext cx="1234" cy="1203"/>
            </a:xfrm>
            <a:prstGeom prst="ellipse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-161"/>
          <a:stretch>
            <a:fillRect/>
          </a:stretch>
        </p:blipFill>
        <p:spPr>
          <a:xfrm rot="1020000">
            <a:off x="7493000" y="748665"/>
            <a:ext cx="1384300" cy="18815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6775" y="88265"/>
            <a:ext cx="1965960" cy="21050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6565" y="902970"/>
            <a:ext cx="1664970" cy="3877945"/>
            <a:chOff x="719" y="1422"/>
            <a:chExt cx="2622" cy="610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9" y="3231"/>
              <a:ext cx="2622" cy="429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2DEDB">
                    <a:alpha val="100000"/>
                  </a:srgbClr>
                </a:clrFrom>
                <a:clrTo>
                  <a:srgbClr val="E2DEDB">
                    <a:alpha val="100000"/>
                    <a:alpha val="0"/>
                  </a:srgbClr>
                </a:clrTo>
              </a:clrChange>
              <a:lum bright="-6000" contrast="36000"/>
            </a:blip>
            <a:srcRect/>
            <a:stretch>
              <a:fillRect/>
            </a:stretch>
          </p:blipFill>
          <p:spPr>
            <a:xfrm>
              <a:off x="1062" y="1422"/>
              <a:ext cx="1483" cy="1929"/>
            </a:xfrm>
            <a:prstGeom prst="ellipse">
              <a:avLst/>
            </a:prstGeom>
          </p:spPr>
        </p:pic>
      </p:grpSp>
      <p:pic>
        <p:nvPicPr>
          <p:cNvPr id="4" name="tts_2019-10-25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6565" y="57969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34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文本框 11276"/>
          <p:cNvSpPr txBox="1"/>
          <p:nvPr/>
        </p:nvSpPr>
        <p:spPr>
          <a:xfrm>
            <a:off x="2227263" y="2682240"/>
            <a:ext cx="9783762" cy="39693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Where did he go?                        He painted a picture.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What did he buy?                        He didn't stay at home.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  <a:sym typeface="+mn-ea"/>
              </a:rPr>
              <a:t>What did he paint?                     A CD named Ma Liang.</a:t>
            </a:r>
            <a:endParaRPr lang="en-US" altLang="zh-CN" sz="2800" b="1" i="1">
              <a:latin typeface="Times New Roman" panose="02020603050405020304" pitchFamily="18" charset="0"/>
              <a:sym typeface="+mn-ea"/>
            </a:endParaRPr>
          </a:p>
          <a:p>
            <a:pPr>
              <a:defRPr/>
            </a:pP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What didn't he do?                     He went to a bookshop.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sz="2800" b="1" i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>
                <a:latin typeface="Times New Roman" panose="02020603050405020304" pitchFamily="18" charset="0"/>
              </a:rPr>
              <a:t>What did he watch?                   He bought a Snow White book. </a:t>
            </a:r>
            <a:endParaRPr lang="en-US" altLang="zh-CN" sz="2800" b="1" i="1">
              <a:latin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65700" y="316865"/>
            <a:ext cx="1535430" cy="1401445"/>
            <a:chOff x="4717" y="378"/>
            <a:chExt cx="1922" cy="184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140000">
              <a:off x="4759" y="336"/>
              <a:ext cx="1838" cy="19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20000">
              <a:off x="5062" y="1024"/>
              <a:ext cx="1234" cy="1203"/>
            </a:xfrm>
            <a:prstGeom prst="ellipse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-161"/>
          <a:stretch>
            <a:fillRect/>
          </a:stretch>
        </p:blipFill>
        <p:spPr>
          <a:xfrm rot="1020000">
            <a:off x="7601585" y="393065"/>
            <a:ext cx="1100455" cy="1495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6775" y="88265"/>
            <a:ext cx="1965960" cy="2105025"/>
          </a:xfrm>
          <a:prstGeom prst="rect">
            <a:avLst/>
          </a:prstGeom>
        </p:spPr>
      </p:pic>
      <p:sp>
        <p:nvSpPr>
          <p:cNvPr id="2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3940810" cy="5219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Let's have a match.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连线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059045" y="3019425"/>
            <a:ext cx="1774825" cy="244919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059045" y="3886835"/>
            <a:ext cx="1774825" cy="244919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189220" y="2997200"/>
            <a:ext cx="1798955" cy="167513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196840" y="3886835"/>
            <a:ext cx="1798955" cy="167513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273040" y="4771390"/>
            <a:ext cx="1703705" cy="157607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56565" y="902970"/>
            <a:ext cx="1664970" cy="3877945"/>
            <a:chOff x="719" y="1422"/>
            <a:chExt cx="2622" cy="610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9" y="3231"/>
              <a:ext cx="2622" cy="429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2DEDB">
                    <a:alpha val="100000"/>
                  </a:srgbClr>
                </a:clrFrom>
                <a:clrTo>
                  <a:srgbClr val="E2DEDB">
                    <a:alpha val="100000"/>
                    <a:alpha val="0"/>
                  </a:srgbClr>
                </a:clrTo>
              </a:clrChange>
              <a:lum bright="-6000" contrast="36000"/>
            </a:blip>
            <a:srcRect/>
            <a:stretch>
              <a:fillRect/>
            </a:stretch>
          </p:blipFill>
          <p:spPr>
            <a:xfrm>
              <a:off x="1062" y="1422"/>
              <a:ext cx="1483" cy="1929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965700" y="316865"/>
            <a:ext cx="1535430" cy="1401445"/>
            <a:chOff x="4717" y="378"/>
            <a:chExt cx="1922" cy="184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140000">
              <a:off x="4759" y="336"/>
              <a:ext cx="1838" cy="19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20000">
              <a:off x="5062" y="1024"/>
              <a:ext cx="1234" cy="1203"/>
            </a:xfrm>
            <a:prstGeom prst="ellipse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-161"/>
          <a:stretch>
            <a:fillRect/>
          </a:stretch>
        </p:blipFill>
        <p:spPr>
          <a:xfrm rot="1020000">
            <a:off x="7601585" y="393065"/>
            <a:ext cx="1100455" cy="1495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6775" y="88265"/>
            <a:ext cx="1965960" cy="2105025"/>
          </a:xfrm>
          <a:prstGeom prst="rect">
            <a:avLst/>
          </a:prstGeom>
        </p:spPr>
      </p:pic>
      <p:sp>
        <p:nvSpPr>
          <p:cNvPr id="2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3940810" cy="5219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Let's have a match.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连线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6565" y="902970"/>
            <a:ext cx="1664970" cy="3877945"/>
            <a:chOff x="719" y="1422"/>
            <a:chExt cx="2622" cy="610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9" y="3231"/>
              <a:ext cx="2622" cy="429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2DEDB">
                    <a:alpha val="100000"/>
                  </a:srgbClr>
                </a:clrFrom>
                <a:clrTo>
                  <a:srgbClr val="E2DEDB">
                    <a:alpha val="100000"/>
                    <a:alpha val="0"/>
                  </a:srgbClr>
                </a:clrTo>
              </a:clrChange>
              <a:lum bright="-6000" contrast="36000"/>
            </a:blip>
            <a:srcRect/>
            <a:stretch>
              <a:fillRect/>
            </a:stretch>
          </p:blipFill>
          <p:spPr>
            <a:xfrm>
              <a:off x="1062" y="1422"/>
              <a:ext cx="1483" cy="1929"/>
            </a:xfrm>
            <a:prstGeom prst="ellipse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57755" y="196215"/>
            <a:ext cx="9380855" cy="661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WPS 演示</Application>
  <PresentationFormat>宽屏</PresentationFormat>
  <Paragraphs>55</Paragraphs>
  <Slides>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Calibri Light</vt:lpstr>
      <vt:lpstr>Calibri</vt:lpstr>
      <vt:lpstr>华文行楷</vt:lpstr>
      <vt:lpstr>Comic Sans MS</vt:lpstr>
      <vt:lpstr>Times New Roman</vt:lpstr>
      <vt:lpstr>楷体</vt:lpstr>
      <vt:lpstr>微软雅黑</vt:lpstr>
      <vt:lpstr>Arial Unicode MS</vt:lpstr>
      <vt:lpstr>Office 主题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小宇</cp:lastModifiedBy>
  <cp:revision>198</cp:revision>
  <dcterms:created xsi:type="dcterms:W3CDTF">2017-10-30T11:30:00Z</dcterms:created>
  <dcterms:modified xsi:type="dcterms:W3CDTF">2019-10-31T02:29:26Z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