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6" d="100"/>
          <a:sy n="116" d="100"/>
        </p:scale>
        <p:origin x="-1542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标题 1"/>
          <p:cNvSpPr>
            <a:spLocks noGrp="1"/>
          </p:cNvSpPr>
          <p:nvPr>
            <p:ph type="title" idx="4294967295"/>
          </p:nvPr>
        </p:nvSpPr>
        <p:spPr>
          <a:xfrm>
            <a:off x="468313" y="476250"/>
            <a:ext cx="8675687" cy="936625"/>
          </a:xfrm>
        </p:spPr>
        <p:txBody>
          <a:bodyPr/>
          <a:lstStyle/>
          <a:p>
            <a:r>
              <a:rPr lang="zh-CN" altLang="en-US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五年级上英语综合实践活动计划</a:t>
            </a:r>
          </a:p>
        </p:txBody>
      </p:sp>
      <p:graphicFrame>
        <p:nvGraphicFramePr>
          <p:cNvPr id="319523" name="Group 3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81099803"/>
              </p:ext>
            </p:extLst>
          </p:nvPr>
        </p:nvGraphicFramePr>
        <p:xfrm>
          <a:off x="395288" y="1484313"/>
          <a:ext cx="8353425" cy="4948402"/>
        </p:xfrm>
        <a:graphic>
          <a:graphicData uri="http://schemas.openxmlformats.org/drawingml/2006/table">
            <a:tbl>
              <a:tblPr/>
              <a:tblGrid>
                <a:gridCol w="1440408"/>
                <a:gridCol w="1920329"/>
                <a:gridCol w="2184127"/>
                <a:gridCol w="1176611"/>
                <a:gridCol w="1631950"/>
              </a:tblGrid>
              <a:tr h="68120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Topic(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主题</a:t>
                      </a: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)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8786" marR="8786" marT="8785" marB="878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Aim(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目标</a:t>
                      </a: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)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8786" marR="8786" marT="8785" marB="878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Form(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形式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)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8786" marR="8786" marT="8785" marB="878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学科融合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+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8786" marR="8786" marT="8785" marB="878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活动评价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8786" marR="8786" marT="8785" marB="878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267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 </a:t>
                      </a:r>
                      <a:endParaRPr lang="en-US" altLang="zh-CN" sz="2000" b="1" kern="100" dirty="0" smtClean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altLang="zh-CN" sz="2000" b="1" kern="100" dirty="0" smtClean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altLang="zh-CN" sz="2000" b="1" kern="100" dirty="0" smtClean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Describing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b="1" kern="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festivals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CN" sz="2000" dirty="0" smtClean="0">
                          <a:latin typeface="华文楷体" pitchFamily="2" charset="-122"/>
                          <a:ea typeface="华文楷体" pitchFamily="2" charset="-122"/>
                        </a:rPr>
                        <a:t>1. </a:t>
                      </a:r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了解英语国家的主要节日</a:t>
                      </a:r>
                      <a:r>
                        <a:rPr lang="zh-CN" altLang="en-US" sz="2000" dirty="0" smtClean="0">
                          <a:latin typeface="Times New Roman" pitchFamily="18" charset="0"/>
                          <a:ea typeface="华文楷体" pitchFamily="2" charset="-122"/>
                          <a:cs typeface="Times New Roman" pitchFamily="18" charset="0"/>
                        </a:rPr>
                        <a:t>“</a:t>
                      </a:r>
                      <a:r>
                        <a:rPr lang="en-US" altLang="zh-CN" sz="2000" dirty="0" smtClean="0">
                          <a:latin typeface="Times New Roman" pitchFamily="18" charset="0"/>
                          <a:ea typeface="华文楷体" pitchFamily="2" charset="-122"/>
                          <a:cs typeface="Times New Roman" pitchFamily="18" charset="0"/>
                        </a:rPr>
                        <a:t>Halloween and Easter.</a:t>
                      </a:r>
                      <a:r>
                        <a:rPr lang="zh-CN" altLang="en-US" sz="2000" dirty="0" smtClean="0">
                          <a:latin typeface="Times New Roman" pitchFamily="18" charset="0"/>
                          <a:ea typeface="华文楷体" pitchFamily="2" charset="-122"/>
                          <a:cs typeface="Times New Roman" pitchFamily="18" charset="0"/>
                        </a:rPr>
                        <a:t>”。 </a:t>
                      </a:r>
                      <a:endParaRPr lang="zh-CN" altLang="en-US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US" altLang="zh-CN" sz="2000" b="1" kern="100" dirty="0" smtClean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r>
                        <a:rPr lang="en-US" altLang="zh-CN" sz="2000" dirty="0" smtClean="0">
                          <a:latin typeface="华文楷体" pitchFamily="2" charset="-122"/>
                          <a:ea typeface="华文楷体" pitchFamily="2" charset="-122"/>
                        </a:rPr>
                        <a:t>2. </a:t>
                      </a:r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熟练运用一般现在时“</a:t>
                      </a:r>
                      <a:r>
                        <a:rPr lang="en-US" altLang="zh-CN" sz="2000" dirty="0" smtClean="0">
                          <a:latin typeface="华文楷体" pitchFamily="2" charset="-122"/>
                          <a:ea typeface="华文楷体" pitchFamily="2" charset="-122"/>
                        </a:rPr>
                        <a:t>It is…  People do…</a:t>
                      </a:r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”</a:t>
                      </a:r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r>
                        <a:rPr lang="en-US" altLang="zh-CN" sz="2000" dirty="0" smtClean="0">
                          <a:latin typeface="华文楷体" pitchFamily="2" charset="-122"/>
                          <a:ea typeface="华文楷体" pitchFamily="2" charset="-122"/>
                        </a:rPr>
                        <a:t>  </a:t>
                      </a:r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等结构来描述 英语国家的主要节日感受外国节日文化氛围。</a:t>
                      </a:r>
                    </a:p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zh-CN" sz="20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>
                          <a:latin typeface="华文楷体" pitchFamily="2" charset="-122"/>
                          <a:ea typeface="华文楷体" pitchFamily="2" charset="-122"/>
                        </a:rPr>
                        <a:t>1. </a:t>
                      </a:r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观看视频，</a:t>
                      </a:r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r>
                        <a:rPr lang="en-US" altLang="zh-CN" sz="2000" dirty="0" smtClean="0">
                          <a:latin typeface="华文楷体" pitchFamily="2" charset="-122"/>
                          <a:ea typeface="华文楷体" pitchFamily="2" charset="-122"/>
                        </a:rPr>
                        <a:t>   </a:t>
                      </a:r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了解节日文化。    </a:t>
                      </a:r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r>
                        <a:rPr lang="en-US" altLang="zh-CN" sz="2000" dirty="0" smtClean="0">
                          <a:latin typeface="华文楷体" pitchFamily="2" charset="-122"/>
                          <a:ea typeface="华文楷体" pitchFamily="2" charset="-122"/>
                        </a:rPr>
                        <a:t>2. </a:t>
                      </a:r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学生以小组为单位，合理分工，利用教师提供或自己</a:t>
                      </a:r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制作的道具展示</a:t>
                      </a:r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并描述节日。</a:t>
                      </a:r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r>
                        <a:rPr lang="en-US" altLang="zh-CN" sz="2000" dirty="0" smtClean="0">
                          <a:latin typeface="华文楷体" pitchFamily="2" charset="-122"/>
                          <a:ea typeface="华文楷体" pitchFamily="2" charset="-122"/>
                        </a:rPr>
                        <a:t>3.</a:t>
                      </a:r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制作海报，介绍西方的节日。</a:t>
                      </a:r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zh-CN" sz="20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F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信息技术</a:t>
                      </a:r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音乐</a:t>
                      </a:r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综合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zh-CN" sz="20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>
                          <a:latin typeface="华文楷体" pitchFamily="2" charset="-122"/>
                          <a:ea typeface="华文楷体" pitchFamily="2" charset="-122"/>
                        </a:rPr>
                        <a:t>1.</a:t>
                      </a:r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小组学生积极参与，分工合理。</a:t>
                      </a:r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r>
                        <a:rPr lang="en-US" altLang="zh-CN" sz="2000" dirty="0" smtClean="0">
                          <a:latin typeface="华文楷体" pitchFamily="2" charset="-122"/>
                          <a:ea typeface="华文楷体" pitchFamily="2" charset="-122"/>
                        </a:rPr>
                        <a:t>2.</a:t>
                      </a:r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能综合运用所学词汇，语法，目标</a:t>
                      </a:r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语句等。</a:t>
                      </a:r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r>
                        <a:rPr lang="en-US" altLang="zh-CN" sz="2000" dirty="0" smtClean="0">
                          <a:latin typeface="华文楷体" pitchFamily="2" charset="-122"/>
                          <a:ea typeface="华文楷体" pitchFamily="2" charset="-122"/>
                        </a:rPr>
                        <a:t>3. </a:t>
                      </a:r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成功完成一项任</a:t>
                      </a:r>
                      <a:endParaRPr lang="en-US" altLang="zh-CN" sz="2000" dirty="0" smtClean="0"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r>
                        <a:rPr lang="en-US" altLang="zh-CN" sz="2000" dirty="0" smtClean="0">
                          <a:latin typeface="华文楷体" pitchFamily="2" charset="-122"/>
                          <a:ea typeface="华文楷体" pitchFamily="2" charset="-122"/>
                        </a:rPr>
                        <a:t>   </a:t>
                      </a:r>
                      <a:r>
                        <a:rPr lang="zh-CN" altLang="en-US" sz="2000" dirty="0" smtClean="0">
                          <a:latin typeface="华文楷体" pitchFamily="2" charset="-122"/>
                          <a:ea typeface="华文楷体" pitchFamily="2" charset="-122"/>
                        </a:rPr>
                        <a:t>务。</a:t>
                      </a:r>
                    </a:p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zh-CN" sz="20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F1"/>
                    </a:solidFill>
                  </a:tcPr>
                </a:tc>
              </a:tr>
            </a:tbl>
          </a:graphicData>
        </a:graphic>
      </p:graphicFrame>
      <p:sp>
        <p:nvSpPr>
          <p:cNvPr id="55319" name="页脚占位符 3"/>
          <p:cNvSpPr txBox="1">
            <a:spLocks noGrp="1"/>
          </p:cNvSpPr>
          <p:nvPr/>
        </p:nvSpPr>
        <p:spPr bwMode="auto">
          <a:xfrm>
            <a:off x="6553200" y="65532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rtl="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rtl="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rtl="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rtl="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/>
            <a:r>
              <a:rPr lang="en-US" altLang="zh-CN" sz="1000" dirty="0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201063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156</Words>
  <Application>Microsoft Office PowerPoint</Application>
  <PresentationFormat>全屏显示(4:3)</PresentationFormat>
  <Paragraphs>39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五年级上英语综合实践活动计划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THTF</dc:creator>
  <cp:lastModifiedBy>THTF</cp:lastModifiedBy>
  <cp:revision>7</cp:revision>
  <dcterms:created xsi:type="dcterms:W3CDTF">2019-01-19T01:24:07Z</dcterms:created>
  <dcterms:modified xsi:type="dcterms:W3CDTF">2019-04-19T07:22:08Z</dcterms:modified>
</cp:coreProperties>
</file>