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1" r:id="rId3"/>
    <p:sldId id="434" r:id="rId4"/>
    <p:sldId id="623" r:id="rId5"/>
    <p:sldId id="768" r:id="rId6"/>
    <p:sldId id="779" r:id="rId7"/>
    <p:sldId id="780" r:id="rId8"/>
    <p:sldId id="767" r:id="rId9"/>
    <p:sldId id="769" r:id="rId10"/>
    <p:sldId id="770" r:id="rId11"/>
    <p:sldId id="771" r:id="rId12"/>
    <p:sldId id="772" r:id="rId13"/>
    <p:sldId id="773" r:id="rId14"/>
    <p:sldId id="774" r:id="rId15"/>
    <p:sldId id="776" r:id="rId16"/>
    <p:sldId id="778" r:id="rId17"/>
    <p:sldId id="784" r:id="rId18"/>
    <p:sldId id="785" r:id="rId19"/>
    <p:sldId id="786" r:id="rId20"/>
    <p:sldId id="787" r:id="rId21"/>
    <p:sldId id="788" r:id="rId22"/>
    <p:sldId id="775" r:id="rId23"/>
    <p:sldId id="650" r:id="rId24"/>
    <p:sldId id="799" r:id="rId25"/>
    <p:sldId id="793" r:id="rId26"/>
    <p:sldId id="619" r:id="rId27"/>
    <p:sldId id="620" r:id="rId28"/>
    <p:sldId id="621" r:id="rId29"/>
    <p:sldId id="622" r:id="rId30"/>
    <p:sldId id="798" r:id="rId31"/>
    <p:sldId id="805" r:id="rId32"/>
    <p:sldId id="801" r:id="rId33"/>
    <p:sldId id="803" r:id="rId34"/>
    <p:sldId id="800" r:id="rId35"/>
    <p:sldId id="804" r:id="rId36"/>
    <p:sldId id="802" r:id="rId3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CC00"/>
    <a:srgbClr val="FF00FF"/>
    <a:srgbClr val="FB80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075" autoAdjust="0"/>
    <p:restoredTop sz="94660"/>
  </p:normalViewPr>
  <p:slideViewPr>
    <p:cSldViewPr showGuides="1">
      <p:cViewPr>
        <p:scale>
          <a:sx n="50" d="100"/>
          <a:sy n="50" d="100"/>
        </p:scale>
        <p:origin x="-90" y="-456"/>
      </p:cViewPr>
      <p:guideLst>
        <p:guide orient="horz" pos="2207"/>
        <p:guide pos="29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1.jpeg"/><Relationship Id="rId4" Type="http://schemas.openxmlformats.org/officeDocument/2006/relationships/image" Target="../media/image19.jpeg"/><Relationship Id="rId3" Type="http://schemas.openxmlformats.org/officeDocument/2006/relationships/image" Target="../media/image10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40.png"/><Relationship Id="rId1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jpeg"/><Relationship Id="rId8" Type="http://schemas.openxmlformats.org/officeDocument/2006/relationships/image" Target="../media/image48.jpeg"/><Relationship Id="rId7" Type="http://schemas.openxmlformats.org/officeDocument/2006/relationships/image" Target="../media/image47.jpeg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50.jpeg"/><Relationship Id="rId1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image" Target="../media/image13.jpeg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5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image" Target="../media/image16.png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5.jpeg"/><Relationship Id="rId10" Type="http://schemas.openxmlformats.org/officeDocument/2006/relationships/image" Target="../media/image14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1.jpeg"/><Relationship Id="rId4" Type="http://schemas.openxmlformats.org/officeDocument/2006/relationships/image" Target="../media/image19.jpeg"/><Relationship Id="rId3" Type="http://schemas.openxmlformats.org/officeDocument/2006/relationships/image" Target="../media/image10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515" y="97790"/>
            <a:ext cx="9025255" cy="98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dirty="0"/>
              <a:t>Talk about your objects with</a:t>
            </a:r>
            <a:br>
              <a:rPr lang="zh-CN" altLang="en-US" sz="3200" dirty="0"/>
            </a:br>
            <a:r>
              <a:rPr lang="zh-CN" altLang="en-US" sz="3200" dirty="0"/>
              <a:t>                      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I've got a / some....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pic>
        <p:nvPicPr>
          <p:cNvPr id="3" name="图片 2" descr="IMG_20171028_153651"/>
          <p:cNvPicPr>
            <a:picLocks noChangeAspect="1"/>
          </p:cNvPicPr>
          <p:nvPr/>
        </p:nvPicPr>
        <p:blipFill>
          <a:blip r:embed="rId1">
            <a:lum contrast="78000"/>
          </a:blip>
          <a:stretch>
            <a:fillRect/>
          </a:stretch>
        </p:blipFill>
        <p:spPr>
          <a:xfrm rot="16200000">
            <a:off x="1957705" y="-296545"/>
            <a:ext cx="5448300" cy="820356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59747" descr="AQ(JIP@Q$S}BSL[%BVF$HN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628775"/>
            <a:ext cx="6124575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159749"/>
          <p:cNvSpPr txBox="1"/>
          <p:nvPr/>
        </p:nvSpPr>
        <p:spPr>
          <a:xfrm>
            <a:off x="395288" y="115888"/>
            <a:ext cx="8280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My hobby is ____________________.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159751" name="文本框 159750"/>
          <p:cNvSpPr txBox="1"/>
          <p:nvPr/>
        </p:nvSpPr>
        <p:spPr>
          <a:xfrm>
            <a:off x="2916238" y="620713"/>
            <a:ext cx="5184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eating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62819" descr="D9ZIM@G6X`DWZWS_P2TY5Q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2708275"/>
            <a:ext cx="4572000" cy="291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62820"/>
          <p:cNvSpPr txBox="1"/>
          <p:nvPr/>
        </p:nvSpPr>
        <p:spPr>
          <a:xfrm>
            <a:off x="323850" y="692150"/>
            <a:ext cx="8280400" cy="1614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My hobby is____________________.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162822" name="文本框 162821"/>
          <p:cNvSpPr txBox="1"/>
          <p:nvPr/>
        </p:nvSpPr>
        <p:spPr>
          <a:xfrm>
            <a:off x="2987675" y="1557338"/>
            <a:ext cx="5184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 singing songs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60771" descr="U{I3ZFUUH{$$Q40P~@%YG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268413"/>
            <a:ext cx="5705475" cy="4886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60772"/>
          <p:cNvSpPr txBox="1"/>
          <p:nvPr/>
        </p:nvSpPr>
        <p:spPr>
          <a:xfrm>
            <a:off x="250825" y="0"/>
            <a:ext cx="8280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____________________is my hobby.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160774" name="文本框 160773"/>
          <p:cNvSpPr txBox="1"/>
          <p:nvPr/>
        </p:nvSpPr>
        <p:spPr>
          <a:xfrm>
            <a:off x="395288" y="433388"/>
            <a:ext cx="5184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Riding            bikes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63841"/>
          <p:cNvSpPr txBox="1"/>
          <p:nvPr/>
        </p:nvSpPr>
        <p:spPr>
          <a:xfrm>
            <a:off x="323850" y="692150"/>
            <a:ext cx="8280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__________ __________is my hobby.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pic>
        <p:nvPicPr>
          <p:cNvPr id="12291" name="图片 163842" descr="se162206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576426">
            <a:off x="2916238" y="2708275"/>
            <a:ext cx="1944687" cy="1458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3" descr="英国邮票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2318359">
            <a:off x="1403350" y="3500438"/>
            <a:ext cx="19812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4" descr="paliament"/>
          <p:cNvPicPr>
            <a:picLocks noChangeAspect="1"/>
          </p:cNvPicPr>
          <p:nvPr/>
        </p:nvPicPr>
        <p:blipFill>
          <a:blip r:embed="rId3"/>
          <a:srcRect r="32970" b="49522"/>
          <a:stretch>
            <a:fillRect/>
          </a:stretch>
        </p:blipFill>
        <p:spPr>
          <a:xfrm rot="2822725">
            <a:off x="4002088" y="3206750"/>
            <a:ext cx="2432050" cy="201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5" descr="英国邮票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4652963"/>
            <a:ext cx="20574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6" descr="英国邮票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71576">
            <a:off x="2700338" y="4724400"/>
            <a:ext cx="2376487" cy="194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49" name="文本框 163848"/>
          <p:cNvSpPr txBox="1"/>
          <p:nvPr/>
        </p:nvSpPr>
        <p:spPr>
          <a:xfrm>
            <a:off x="440690" y="1332230"/>
            <a:ext cx="5184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Collecting      stamps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6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GP(3RBE0JR44%8M%Q8423]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090" y="2762885"/>
            <a:ext cx="2489835" cy="2959100"/>
          </a:xfrm>
          <a:prstGeom prst="rect">
            <a:avLst/>
          </a:prstGeom>
        </p:spPr>
      </p:pic>
      <p:sp>
        <p:nvSpPr>
          <p:cNvPr id="12290" name="文本框 163841"/>
          <p:cNvSpPr txBox="1"/>
          <p:nvPr/>
        </p:nvSpPr>
        <p:spPr>
          <a:xfrm>
            <a:off x="241300" y="1141095"/>
            <a:ext cx="8280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His hobby is__________________,too.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163849" name="文本框 163848"/>
          <p:cNvSpPr txBox="1"/>
          <p:nvPr/>
        </p:nvSpPr>
        <p:spPr>
          <a:xfrm>
            <a:off x="2960370" y="1763395"/>
            <a:ext cx="51847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collecting  stamps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2"/>
          <p:cNvSpPr txBox="1"/>
          <p:nvPr/>
        </p:nvSpPr>
        <p:spPr>
          <a:xfrm>
            <a:off x="0" y="61595"/>
            <a:ext cx="9144000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150000"/>
              </a:spcBef>
            </a:pPr>
            <a:endParaRPr lang="en-US" altLang="zh-CN" sz="32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1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This is ___ ________ _______ stamp .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1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It’s a _______ of ______ ______ , my _______ ________ in China .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150000"/>
              </a:spcBef>
            </a:pPr>
            <a:r>
              <a:rPr lang="en-US" altLang="zh-CN" sz="2400" b="1" dirty="0">
                <a:latin typeface="Arial" panose="020B0604020202020204" pitchFamily="34" charset="0"/>
              </a:rPr>
              <a:t>We can see the _______________ Mountain and ______ 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150000"/>
              </a:spcBef>
            </a:pPr>
            <a:r>
              <a:rPr lang="en-US" altLang="zh-CN" sz="2400" b="1" dirty="0">
                <a:latin typeface="Arial" panose="020B0604020202020204" pitchFamily="34" charset="0"/>
              </a:rPr>
              <a:t>___  __________ _____ . He</a:t>
            </a:r>
            <a:r>
              <a:rPr lang="en-US" altLang="zh-CN" sz="3200" b="1" dirty="0">
                <a:latin typeface="Arial" panose="020B0604020202020204" pitchFamily="34" charset="0"/>
              </a:rPr>
              <a:t> ____ ___.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pic>
        <p:nvPicPr>
          <p:cNvPr id="3075" name="Picture 3" descr="0924531121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3775" y="-14605"/>
            <a:ext cx="180022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 descr="20100518_64545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3157220"/>
            <a:ext cx="1981200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/>
          <p:nvPr/>
        </p:nvSpPr>
        <p:spPr>
          <a:xfrm>
            <a:off x="1447800" y="1252220"/>
            <a:ext cx="5429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his  favourite   Chinese</a:t>
            </a:r>
            <a:endParaRPr lang="en-US" altLang="zh-CN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1116013" y="2436495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 picture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3203575" y="2471420"/>
            <a:ext cx="3197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Hainan   Island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51556"/>
          <p:cNvSpPr txBox="1"/>
          <p:nvPr/>
        </p:nvSpPr>
        <p:spPr>
          <a:xfrm>
            <a:off x="0" y="404813"/>
            <a:ext cx="94948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It’s a picture of ____________ .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pic>
        <p:nvPicPr>
          <p:cNvPr id="3075" name="图片 151558" descr="160126_800X8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1844675"/>
            <a:ext cx="40386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1561" name="文本框 151560"/>
          <p:cNvSpPr txBox="1"/>
          <p:nvPr/>
        </p:nvSpPr>
        <p:spPr>
          <a:xfrm>
            <a:off x="3924300" y="549275"/>
            <a:ext cx="4356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 a schoolbag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981075"/>
            <a:ext cx="6300788" cy="533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152580"/>
          <p:cNvSpPr txBox="1"/>
          <p:nvPr/>
        </p:nvSpPr>
        <p:spPr>
          <a:xfrm>
            <a:off x="0" y="0"/>
            <a:ext cx="94948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It’s a picture of ____________ .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152582" name="文本框 152581"/>
          <p:cNvSpPr txBox="1"/>
          <p:nvPr/>
        </p:nvSpPr>
        <p:spPr>
          <a:xfrm>
            <a:off x="3924300" y="115888"/>
            <a:ext cx="4356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 a monkey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2" name="图片 155651" descr="V24C_UWJ]LI@~QIM7631@D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997200"/>
            <a:ext cx="2524125" cy="271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5653" name="图片 155652" descr="3_@(X[W75DFM`[3CV`EXGG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213100"/>
            <a:ext cx="2374900" cy="228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5654" name="图片 155653" descr="IOWYPW6NXBQ4@@F{B{MMZG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3357563"/>
            <a:ext cx="2520950" cy="1897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155654"/>
          <p:cNvSpPr txBox="1"/>
          <p:nvPr/>
        </p:nvSpPr>
        <p:spPr>
          <a:xfrm>
            <a:off x="0" y="692150"/>
            <a:ext cx="9494838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It’s a picture of _______ ________ </a:t>
            </a:r>
            <a:endParaRPr lang="en-US" altLang="zh-CN" sz="40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 and a __________.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155656" name="文本框 155655"/>
          <p:cNvSpPr txBox="1"/>
          <p:nvPr/>
        </p:nvSpPr>
        <p:spPr>
          <a:xfrm>
            <a:off x="3851275" y="620713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 the sun 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55657" name="文本框 155656"/>
          <p:cNvSpPr txBox="1"/>
          <p:nvPr/>
        </p:nvSpPr>
        <p:spPr>
          <a:xfrm>
            <a:off x="6011863" y="620713"/>
            <a:ext cx="2447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 the moon 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55658" name="文本框 155657"/>
          <p:cNvSpPr txBox="1"/>
          <p:nvPr/>
        </p:nvSpPr>
        <p:spPr>
          <a:xfrm>
            <a:off x="1763713" y="1557338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 a friend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文本框 155658"/>
          <p:cNvSpPr txBox="1"/>
          <p:nvPr/>
        </p:nvSpPr>
        <p:spPr>
          <a:xfrm>
            <a:off x="0" y="0"/>
            <a:ext cx="11160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Think: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2" name="图片 155651" descr="V24C_UWJ]LI@~QIM7631@D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997200"/>
            <a:ext cx="2524125" cy="271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5653" name="图片 155652" descr="3_@(X[W75DFM`[3CV`EXGG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213100"/>
            <a:ext cx="2374900" cy="228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5654" name="图片 155653" descr="IOWYPW6NXBQ4@@F{B{MMZG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3357563"/>
            <a:ext cx="2520950" cy="1897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155654"/>
          <p:cNvSpPr txBox="1"/>
          <p:nvPr/>
        </p:nvSpPr>
        <p:spPr>
          <a:xfrm>
            <a:off x="0" y="692150"/>
            <a:ext cx="9494838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It’s a picture of _______ ________ </a:t>
            </a:r>
            <a:endParaRPr lang="en-US" altLang="zh-CN" sz="40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 and a __________.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155656" name="文本框 155655"/>
          <p:cNvSpPr txBox="1"/>
          <p:nvPr/>
        </p:nvSpPr>
        <p:spPr>
          <a:xfrm>
            <a:off x="3851275" y="620713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 the sun 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55657" name="文本框 155656"/>
          <p:cNvSpPr txBox="1"/>
          <p:nvPr/>
        </p:nvSpPr>
        <p:spPr>
          <a:xfrm>
            <a:off x="6011863" y="620713"/>
            <a:ext cx="2447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 the moon 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55658" name="文本框 155657"/>
          <p:cNvSpPr txBox="1"/>
          <p:nvPr/>
        </p:nvSpPr>
        <p:spPr>
          <a:xfrm>
            <a:off x="1763713" y="1557338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 a friend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文本框 155658"/>
          <p:cNvSpPr txBox="1"/>
          <p:nvPr/>
        </p:nvSpPr>
        <p:spPr>
          <a:xfrm>
            <a:off x="0" y="0"/>
            <a:ext cx="11160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Think: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3335" y="1044575"/>
            <a:ext cx="9171305" cy="4526280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Task: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en-US" altLang="zh-CN"/>
              <a:t>Talking about things with “</a:t>
            </a:r>
            <a:r>
              <a:rPr lang="en-US" altLang="zh-CN">
                <a:solidFill>
                  <a:srgbClr val="FF0000"/>
                </a:solidFill>
              </a:rPr>
              <a:t>have got</a:t>
            </a:r>
            <a:r>
              <a:rPr lang="en-US" altLang="zh-CN"/>
              <a:t>” or  “</a:t>
            </a:r>
            <a:r>
              <a:rPr lang="en-US" altLang="zh-CN">
                <a:solidFill>
                  <a:srgbClr val="FF0000"/>
                </a:solidFill>
              </a:rPr>
              <a:t>has got</a:t>
            </a:r>
            <a:r>
              <a:rPr lang="en-US" altLang="zh-CN"/>
              <a:t>”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2"/>
          <p:cNvSpPr txBox="1"/>
          <p:nvPr/>
        </p:nvSpPr>
        <p:spPr>
          <a:xfrm>
            <a:off x="0" y="61595"/>
            <a:ext cx="9144000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150000"/>
              </a:spcBef>
            </a:pPr>
            <a:endParaRPr lang="en-US" altLang="zh-CN" sz="32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1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This is ___ ________ _______ stamp .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1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It’s a _______ of ______ ______ , my _______ ________ in China .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150000"/>
              </a:spcBef>
            </a:pPr>
            <a:r>
              <a:rPr lang="en-US" altLang="zh-CN" sz="2400" b="1" dirty="0">
                <a:latin typeface="Arial" panose="020B0604020202020204" pitchFamily="34" charset="0"/>
              </a:rPr>
              <a:t>We can see the _______________ Mountain and ______ 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150000"/>
              </a:spcBef>
            </a:pPr>
            <a:r>
              <a:rPr lang="en-US" altLang="zh-CN" sz="2400" b="1" dirty="0">
                <a:latin typeface="Arial" panose="020B0604020202020204" pitchFamily="34" charset="0"/>
              </a:rPr>
              <a:t>___  __________ _____ . He</a:t>
            </a:r>
            <a:r>
              <a:rPr lang="en-US" altLang="zh-CN" sz="3200" b="1" dirty="0">
                <a:latin typeface="Arial" panose="020B0604020202020204" pitchFamily="34" charset="0"/>
              </a:rPr>
              <a:t> ____ ___.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pic>
        <p:nvPicPr>
          <p:cNvPr id="3075" name="Picture 3" descr="0924531121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3775" y="-14605"/>
            <a:ext cx="180022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 descr="20100518_64545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3157220"/>
            <a:ext cx="1981200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/>
          <p:nvPr/>
        </p:nvSpPr>
        <p:spPr>
          <a:xfrm>
            <a:off x="1447800" y="1252220"/>
            <a:ext cx="5429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his  favourite   Chinese</a:t>
            </a:r>
            <a:endParaRPr lang="en-US" altLang="zh-CN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1116013" y="2436495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 picture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3203575" y="2471420"/>
            <a:ext cx="3197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Hainan   Island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7162800" y="247142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favourite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611188" y="2941320"/>
            <a:ext cx="15827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place</a:t>
            </a:r>
            <a:endParaRPr lang="en-US" altLang="zh-CN" sz="36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2438400" y="391922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Five-Finger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0" y="5101908"/>
            <a:ext cx="38512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a     coconut    tree</a:t>
            </a:r>
            <a:endParaRPr lang="en-US" altLang="zh-CN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 Box 5"/>
          <p:cNvSpPr txBox="1"/>
          <p:nvPr/>
        </p:nvSpPr>
        <p:spPr>
          <a:xfrm>
            <a:off x="4188460" y="5174933"/>
            <a:ext cx="3048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love   it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gifbj0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0575"/>
            <a:ext cx="9144000" cy="522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1" name="Text Box 6"/>
          <p:cNvSpPr txBox="1"/>
          <p:nvPr/>
        </p:nvSpPr>
        <p:spPr>
          <a:xfrm>
            <a:off x="539750" y="1341438"/>
            <a:ext cx="55451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’ve got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some Chinese chopsticks.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2" name="Text Box 8"/>
          <p:cNvSpPr txBox="1"/>
          <p:nvPr/>
        </p:nvSpPr>
        <p:spPr>
          <a:xfrm>
            <a:off x="539750" y="2133600"/>
            <a:ext cx="51847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My brother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has got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a Chinese kite.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3" name="Text Box 5"/>
          <p:cNvSpPr txBox="1"/>
          <p:nvPr/>
        </p:nvSpPr>
        <p:spPr>
          <a:xfrm>
            <a:off x="539750" y="2924175"/>
            <a:ext cx="56165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you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a book about the US?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4" name="Text Box 7"/>
          <p:cNvSpPr txBox="1"/>
          <p:nvPr/>
        </p:nvSpPr>
        <p:spPr>
          <a:xfrm>
            <a:off x="468313" y="3860800"/>
            <a:ext cx="59769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’ve got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long,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yellow hair and blue eyes.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5" name="AutoShape 7"/>
          <p:cNvSpPr/>
          <p:nvPr/>
        </p:nvSpPr>
        <p:spPr>
          <a:xfrm flipH="1">
            <a:off x="6011863" y="1628775"/>
            <a:ext cx="576262" cy="1728788"/>
          </a:xfrm>
          <a:prstGeom prst="leftBrace">
            <a:avLst>
              <a:gd name="adj1" fmla="val 24958"/>
              <a:gd name="adj2" fmla="val 53111"/>
            </a:avLst>
          </a:prstGeom>
          <a:noFill/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zh-CN" altLang="en-US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9576" name="Text Box 8"/>
          <p:cNvSpPr txBox="1"/>
          <p:nvPr/>
        </p:nvSpPr>
        <p:spPr>
          <a:xfrm>
            <a:off x="45085" y="116205"/>
            <a:ext cx="9005570" cy="829945"/>
          </a:xfrm>
          <a:prstGeom prst="rect">
            <a:avLst/>
          </a:prstGeom>
          <a:solidFill>
            <a:srgbClr val="CC99FF">
              <a:alpha val="45882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我们可以用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</a:rPr>
              <a:t>have got, has got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来谈论</a:t>
            </a:r>
            <a:r>
              <a:rPr lang="zh-CN" altLang="en-US" sz="2400" b="1" dirty="0">
                <a:solidFill>
                  <a:srgbClr val="6600FF"/>
                </a:solidFill>
                <a:latin typeface="Arial" panose="020B0604020202020204" pitchFamily="34" charset="0"/>
              </a:rPr>
              <a:t>某人拥有某物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，也可以用来</a:t>
            </a:r>
            <a:r>
              <a:rPr lang="zh-CN" altLang="en-US" sz="2400" b="1" dirty="0">
                <a:solidFill>
                  <a:srgbClr val="6600FF"/>
                </a:solidFill>
                <a:latin typeface="Arial" panose="020B0604020202020204" pitchFamily="34" charset="0"/>
              </a:rPr>
              <a:t>描述外貌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9577" name="Text Box 9"/>
          <p:cNvSpPr txBox="1"/>
          <p:nvPr/>
        </p:nvSpPr>
        <p:spPr>
          <a:xfrm>
            <a:off x="6975475" y="1484313"/>
            <a:ext cx="549275" cy="19446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6600FF"/>
                </a:solidFill>
                <a:latin typeface="Arial" panose="020B0604020202020204" pitchFamily="34" charset="0"/>
              </a:rPr>
              <a:t>某人拥有某物</a:t>
            </a:r>
            <a:endParaRPr lang="zh-CN" altLang="en-US" sz="2400" b="1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109578" name="Text Box 10"/>
          <p:cNvSpPr txBox="1"/>
          <p:nvPr/>
        </p:nvSpPr>
        <p:spPr>
          <a:xfrm>
            <a:off x="6443663" y="3860800"/>
            <a:ext cx="1657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6600FF"/>
                </a:solidFill>
                <a:latin typeface="Arial" panose="020B0604020202020204" pitchFamily="34" charset="0"/>
              </a:rPr>
              <a:t>描述外貌</a:t>
            </a:r>
            <a:endParaRPr lang="zh-CN" altLang="en-US" sz="2400" b="1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wedding_8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60475" y="-219075"/>
            <a:ext cx="11506200" cy="707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2997" name="Text Box 5"/>
          <p:cNvSpPr txBox="1"/>
          <p:nvPr/>
        </p:nvSpPr>
        <p:spPr>
          <a:xfrm>
            <a:off x="64453" y="556260"/>
            <a:ext cx="8856662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</a:rPr>
              <a:t>I’ve got,  you’ve got,  we  /  they </a:t>
            </a:r>
            <a:endParaRPr lang="en-US" altLang="zh-CN" sz="40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</a:rPr>
              <a:t>           </a:t>
            </a:r>
            <a:r>
              <a:rPr lang="en-US" altLang="zh-CN" sz="4000" b="1" dirty="0">
                <a:solidFill>
                  <a:srgbClr val="CC0066"/>
                </a:solidFill>
                <a:latin typeface="Arial" panose="020B0604020202020204" pitchFamily="34" charset="0"/>
              </a:rPr>
              <a:t>have got</a:t>
            </a:r>
            <a:r>
              <a: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</a:rPr>
              <a:t> ;</a:t>
            </a:r>
            <a:endParaRPr lang="en-US" altLang="zh-CN" sz="40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</a:rPr>
              <a:t>She’s got,  he’s got , it  / </a:t>
            </a: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</a:rPr>
              <a:t>人名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</a:rPr>
              <a:t>             </a:t>
            </a:r>
            <a:r>
              <a:rPr lang="en-US" altLang="zh-CN" sz="4000" b="1" dirty="0">
                <a:solidFill>
                  <a:srgbClr val="CC0066"/>
                </a:solidFill>
                <a:latin typeface="Arial" panose="020B0604020202020204" pitchFamily="34" charset="0"/>
              </a:rPr>
              <a:t>has got.</a:t>
            </a:r>
            <a:endParaRPr lang="en-US" altLang="zh-CN" sz="4000" b="1" dirty="0">
              <a:solidFill>
                <a:srgbClr val="CC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99329"/>
          <p:cNvSpPr txBox="1"/>
          <p:nvPr/>
        </p:nvSpPr>
        <p:spPr>
          <a:xfrm>
            <a:off x="89535" y="189230"/>
            <a:ext cx="76511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have got 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has got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及其相关形式填空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122" name="组合 99333"/>
          <p:cNvGrpSpPr/>
          <p:nvPr/>
        </p:nvGrpSpPr>
        <p:grpSpPr>
          <a:xfrm>
            <a:off x="0" y="908050"/>
            <a:ext cx="9394825" cy="6461251"/>
            <a:chOff x="385" y="1842"/>
            <a:chExt cx="4808" cy="2030"/>
          </a:xfrm>
        </p:grpSpPr>
        <p:sp>
          <p:nvSpPr>
            <p:cNvPr id="5123" name="文本框 99334"/>
            <p:cNvSpPr txBox="1"/>
            <p:nvPr/>
          </p:nvSpPr>
          <p:spPr>
            <a:xfrm>
              <a:off x="385" y="1842"/>
              <a:ext cx="4672" cy="20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marL="342900" indent="-342900">
                <a:spcBef>
                  <a:spcPct val="50000"/>
                </a:spcBef>
              </a:pPr>
              <a:r>
                <a:rPr lang="en-US" altLang="zh-CN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1.I _______a toy car.</a:t>
              </a:r>
              <a:endPara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spcBef>
                  <a:spcPct val="50000"/>
                </a:spcBef>
              </a:pPr>
              <a:r>
                <a:rPr lang="en-US" altLang="zh-CN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2.Simon ________ lots of stamps.</a:t>
              </a:r>
              <a:endPara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spcBef>
                  <a:spcPct val="50000"/>
                </a:spcBef>
              </a:pPr>
              <a:r>
                <a:rPr lang="en-US" altLang="zh-CN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3.We _________ many desks.</a:t>
              </a:r>
              <a:endPara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spcBef>
                  <a:spcPct val="50000"/>
                </a:spcBef>
              </a:pPr>
              <a:r>
                <a:rPr lang="en-US" altLang="zh-CN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4.She _________a dress.</a:t>
              </a:r>
              <a:endPara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spcBef>
                  <a:spcPct val="50000"/>
                </a:spcBef>
              </a:pPr>
              <a:r>
                <a:rPr lang="en-US" altLang="zh-CN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5. _____Sam and Daming ____anychopsticks?</a:t>
              </a:r>
              <a:endPara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spcBef>
                  <a:spcPct val="50000"/>
                </a:spcBef>
              </a:pPr>
              <a:r>
                <a:rPr lang="en-US" altLang="zh-CN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6.They____ _______any pencils.</a:t>
              </a:r>
              <a:endPara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spcBef>
                  <a:spcPct val="50000"/>
                </a:spcBef>
              </a:pPr>
              <a:r>
                <a:rPr lang="en-US" altLang="zh-CN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7.My father ________some pictures of Canada.</a:t>
              </a:r>
              <a:endPara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spcBef>
                  <a:spcPct val="50000"/>
                </a:spcBef>
              </a:pPr>
              <a:endPara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4" name="文本框 99335"/>
            <p:cNvSpPr txBox="1"/>
            <p:nvPr/>
          </p:nvSpPr>
          <p:spPr>
            <a:xfrm>
              <a:off x="431" y="2523"/>
              <a:ext cx="4218" cy="1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marL="342900" indent="-342900">
                <a:spcBef>
                  <a:spcPct val="50000"/>
                </a:spcBef>
              </a:pPr>
              <a:endPara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5" name="文本框 99336"/>
            <p:cNvSpPr txBox="1"/>
            <p:nvPr/>
          </p:nvSpPr>
          <p:spPr>
            <a:xfrm>
              <a:off x="431" y="3158"/>
              <a:ext cx="4762" cy="1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marL="342900" indent="-342900">
                <a:spcBef>
                  <a:spcPct val="50000"/>
                </a:spcBef>
              </a:pPr>
              <a:endPara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01" name="Text Box 13"/>
          <p:cNvSpPr txBox="1"/>
          <p:nvPr/>
        </p:nvSpPr>
        <p:spPr>
          <a:xfrm>
            <a:off x="679768" y="1039813"/>
            <a:ext cx="16398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have got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2" name="Text Box 14"/>
          <p:cNvSpPr txBox="1"/>
          <p:nvPr/>
        </p:nvSpPr>
        <p:spPr>
          <a:xfrm>
            <a:off x="1214120" y="2682875"/>
            <a:ext cx="22263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have  got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3" name="Text Box 15"/>
          <p:cNvSpPr txBox="1"/>
          <p:nvPr/>
        </p:nvSpPr>
        <p:spPr>
          <a:xfrm>
            <a:off x="1480185" y="5158105"/>
            <a:ext cx="19602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haven't got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4" name="Text Box 16"/>
          <p:cNvSpPr txBox="1"/>
          <p:nvPr/>
        </p:nvSpPr>
        <p:spPr>
          <a:xfrm>
            <a:off x="2319655" y="5981065"/>
            <a:ext cx="18688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hasn't got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5" name="Text Box 17"/>
          <p:cNvSpPr txBox="1"/>
          <p:nvPr/>
        </p:nvSpPr>
        <p:spPr>
          <a:xfrm>
            <a:off x="1699895" y="1858328"/>
            <a:ext cx="163988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has got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1332230" y="3511550"/>
            <a:ext cx="17881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hasn't got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7" name="Text Box 19"/>
          <p:cNvSpPr txBox="1"/>
          <p:nvPr/>
        </p:nvSpPr>
        <p:spPr>
          <a:xfrm>
            <a:off x="547370" y="4320223"/>
            <a:ext cx="12827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Have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8" name="Text Box 20"/>
          <p:cNvSpPr txBox="1"/>
          <p:nvPr/>
        </p:nvSpPr>
        <p:spPr>
          <a:xfrm>
            <a:off x="4932363" y="4320223"/>
            <a:ext cx="7921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got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3" name="Line 3"/>
          <p:cNvSpPr/>
          <p:nvPr/>
        </p:nvSpPr>
        <p:spPr>
          <a:xfrm>
            <a:off x="3779838" y="2060575"/>
            <a:ext cx="2592387" cy="360045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8724" name="Line 4"/>
          <p:cNvSpPr/>
          <p:nvPr/>
        </p:nvSpPr>
        <p:spPr>
          <a:xfrm flipV="1">
            <a:off x="3563938" y="2133600"/>
            <a:ext cx="3240087" cy="1800225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8725" name="Line 5"/>
          <p:cNvSpPr/>
          <p:nvPr/>
        </p:nvSpPr>
        <p:spPr>
          <a:xfrm flipV="1">
            <a:off x="3492500" y="3429000"/>
            <a:ext cx="3095625" cy="1944688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0" y="1063625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en-US" altLang="zh-CN" dirty="0"/>
              <a:t>Have you got a….?</a:t>
            </a:r>
            <a:endParaRPr lang="en-US" altLang="zh-CN" dirty="0"/>
          </a:p>
        </p:txBody>
      </p:sp>
      <p:pic>
        <p:nvPicPr>
          <p:cNvPr id="22531" name="Picture 3" descr="abf8713ade7518170d7c1a08d6e7"/>
          <p:cNvPicPr>
            <a:picLocks noChangeAspect="1"/>
          </p:cNvPicPr>
          <p:nvPr/>
        </p:nvPicPr>
        <p:blipFill>
          <a:blip r:embed="rId1"/>
          <a:srcRect l="5684" t="4051" r="3375" b="4810"/>
          <a:stretch>
            <a:fillRect/>
          </a:stretch>
        </p:blipFill>
        <p:spPr>
          <a:xfrm>
            <a:off x="1676400" y="2171700"/>
            <a:ext cx="5562600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6" name="Oval 4"/>
          <p:cNvSpPr/>
          <p:nvPr/>
        </p:nvSpPr>
        <p:spPr>
          <a:xfrm>
            <a:off x="3048000" y="3600450"/>
            <a:ext cx="4800600" cy="17145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0597" name="Oval 5"/>
          <p:cNvSpPr/>
          <p:nvPr/>
        </p:nvSpPr>
        <p:spPr>
          <a:xfrm>
            <a:off x="1981200" y="1828800"/>
            <a:ext cx="2819400" cy="2343150"/>
          </a:xfrm>
          <a:prstGeom prst="ellipse">
            <a:avLst/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0598" name="Oval 6"/>
          <p:cNvSpPr/>
          <p:nvPr/>
        </p:nvSpPr>
        <p:spPr>
          <a:xfrm>
            <a:off x="4191000" y="2000250"/>
            <a:ext cx="3581400" cy="23431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0" y="-48260"/>
            <a:ext cx="4191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accent2"/>
                </a:solidFill>
                <a:latin typeface="Arial" panose="020B0604020202020204" pitchFamily="34" charset="0"/>
              </a:rPr>
              <a:t>A guessing game(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</a:rPr>
              <a:t>猜猜看</a:t>
            </a:r>
            <a:r>
              <a:rPr lang="en-US" altLang="zh-CN" sz="2400" dirty="0">
                <a:solidFill>
                  <a:schemeClr val="accent2"/>
                </a:solidFill>
                <a:latin typeface="Arial" panose="020B0604020202020204" pitchFamily="34" charset="0"/>
              </a:rPr>
              <a:t>)</a:t>
            </a:r>
            <a:endParaRPr lang="en-US" altLang="zh-CN" sz="2400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bldLvl="0" animBg="1"/>
      <p:bldP spid="110597" grpId="0" bldLvl="0" animBg="1"/>
      <p:bldP spid="11059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0" y="1063625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en-US" altLang="zh-CN" dirty="0"/>
              <a:t>Have you got a….?</a:t>
            </a:r>
            <a:endParaRPr lang="en-US" altLang="zh-CN" dirty="0"/>
          </a:p>
        </p:txBody>
      </p:sp>
      <p:sp>
        <p:nvSpPr>
          <p:cNvPr id="23555" name="Text Box 3"/>
          <p:cNvSpPr txBox="1"/>
          <p:nvPr/>
        </p:nvSpPr>
        <p:spPr>
          <a:xfrm>
            <a:off x="0" y="-48260"/>
            <a:ext cx="4191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accent2"/>
                </a:solidFill>
                <a:latin typeface="Arial" panose="020B0604020202020204" pitchFamily="34" charset="0"/>
              </a:rPr>
              <a:t>A guessing game(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</a:rPr>
              <a:t>猜猜看</a:t>
            </a:r>
            <a:r>
              <a:rPr lang="en-US" altLang="zh-CN" sz="2400" dirty="0">
                <a:solidFill>
                  <a:schemeClr val="accent2"/>
                </a:solidFill>
                <a:latin typeface="Arial" panose="020B0604020202020204" pitchFamily="34" charset="0"/>
              </a:rPr>
              <a:t>)</a:t>
            </a:r>
            <a:endParaRPr lang="en-US" altLang="zh-CN" sz="2400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pic>
        <p:nvPicPr>
          <p:cNvPr id="23556" name="Picture 4" descr="thumb_1-017-32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1771650"/>
            <a:ext cx="4648200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5" name="Rectangle 5"/>
          <p:cNvSpPr/>
          <p:nvPr/>
        </p:nvSpPr>
        <p:spPr>
          <a:xfrm>
            <a:off x="4191000" y="1771650"/>
            <a:ext cx="2743200" cy="35433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7526" name="Rectangle 6"/>
          <p:cNvSpPr/>
          <p:nvPr/>
        </p:nvSpPr>
        <p:spPr>
          <a:xfrm>
            <a:off x="2286000" y="1827213"/>
            <a:ext cx="1905000" cy="1943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 bldLvl="0" animBg="1"/>
      <p:bldP spid="1075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0" y="1063625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en-US" altLang="zh-CN" dirty="0"/>
              <a:t>Has she got </a:t>
            </a:r>
            <a:r>
              <a:rPr lang="en-US" altLang="zh-CN" dirty="0">
                <a:solidFill>
                  <a:srgbClr val="FF0000"/>
                </a:solidFill>
              </a:rPr>
              <a:t>any</a:t>
            </a:r>
            <a:r>
              <a:rPr lang="en-US" altLang="zh-CN" dirty="0"/>
              <a:t> ….?</a:t>
            </a:r>
            <a:endParaRPr lang="en-US" altLang="zh-CN" dirty="0"/>
          </a:p>
        </p:txBody>
      </p:sp>
      <p:pic>
        <p:nvPicPr>
          <p:cNvPr id="24579" name="Picture 3" descr="123517uligmroecxwtbsc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228850"/>
            <a:ext cx="57150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50" name="Rectangle 6"/>
          <p:cNvSpPr/>
          <p:nvPr/>
        </p:nvSpPr>
        <p:spPr>
          <a:xfrm>
            <a:off x="1447800" y="2343150"/>
            <a:ext cx="2667000" cy="16573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14800" y="2343150"/>
            <a:ext cx="3200400" cy="16573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458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03338"/>
            <a:ext cx="1038225" cy="77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0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0" y="1028700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en-US" altLang="zh-CN" dirty="0"/>
              <a:t>Has he got </a:t>
            </a:r>
            <a:r>
              <a:rPr lang="en-US" altLang="zh-CN" dirty="0">
                <a:solidFill>
                  <a:srgbClr val="FF3300"/>
                </a:solidFill>
              </a:rPr>
              <a:t>any</a:t>
            </a:r>
            <a:r>
              <a:rPr lang="en-US" altLang="zh-CN" dirty="0"/>
              <a:t>….?</a:t>
            </a:r>
            <a:endParaRPr lang="en-US" altLang="zh-CN" dirty="0"/>
          </a:p>
        </p:txBody>
      </p:sp>
      <p:pic>
        <p:nvPicPr>
          <p:cNvPr id="25603" name="Picture 3" descr="6770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714500"/>
            <a:ext cx="52578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2" name="AutoShape 4"/>
          <p:cNvSpPr/>
          <p:nvPr/>
        </p:nvSpPr>
        <p:spPr>
          <a:xfrm>
            <a:off x="1905000" y="2400300"/>
            <a:ext cx="5257800" cy="222885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9573" name="AutoShape 5"/>
          <p:cNvSpPr/>
          <p:nvPr/>
        </p:nvSpPr>
        <p:spPr>
          <a:xfrm>
            <a:off x="1905000" y="4057650"/>
            <a:ext cx="5257800" cy="131445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560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19213"/>
            <a:ext cx="847725" cy="100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 bldLvl="0" animBg="1"/>
      <p:bldP spid="10957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2241550" y="-12065"/>
            <a:ext cx="508508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en-US" altLang="zh-CN" sz="1400" dirty="0">
                <a:solidFill>
                  <a:schemeClr val="tx1"/>
                </a:solidFill>
                <a:uFillTx/>
                <a:latin typeface="Arial" panose="020B0604020202020204" pitchFamily="34" charset="0"/>
              </a:rPr>
              <a:t>Practice 2: Ask and answer in teams</a:t>
            </a:r>
            <a:endParaRPr lang="en-US" altLang="zh-CN" sz="1400" dirty="0">
              <a:solidFill>
                <a:schemeClr val="tx1"/>
              </a:solidFill>
              <a:uFillTx/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2800" dirty="0">
                <a:latin typeface="Arial" panose="020B0604020202020204" pitchFamily="34" charset="0"/>
              </a:rPr>
              <a:t>A:  Have you got …?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2800" dirty="0">
                <a:latin typeface="Arial" panose="020B0604020202020204" pitchFamily="34" charset="0"/>
              </a:rPr>
              <a:t>B:  Yes, I have.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en-US" altLang="zh-CN" sz="2800" dirty="0">
                <a:latin typeface="Arial" panose="020B0604020202020204" pitchFamily="34" charset="0"/>
              </a:rPr>
              <a:t> No,I haven’t.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2800" dirty="0">
                <a:latin typeface="Arial" panose="020B0604020202020204" pitchFamily="34" charset="0"/>
              </a:rPr>
              <a:t>C:  Has ...got...?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2800" dirty="0">
                <a:latin typeface="Arial" panose="020B0604020202020204" pitchFamily="34" charset="0"/>
              </a:rPr>
              <a:t>D:  Yes,...has.    No, ...hasn't.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pic>
        <p:nvPicPr>
          <p:cNvPr id="8197" name="Picture 5" descr="C:\Users\Administrator\Desktop\10388626_162050034382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8473" y="2017713"/>
            <a:ext cx="1714500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6" descr="C:\Users\Administrator\Desktop\4a278512e51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8223" y="2017713"/>
            <a:ext cx="1857375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Picture 7" descr="C:\Users\Administrator\Desktop\66451018201307151839093114994217143_005_6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035" y="3589338"/>
            <a:ext cx="17145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Picture 10" descr="C:\Users\Administrator\Desktop\20130618091035-120741696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5098" y="2017713"/>
            <a:ext cx="2000250" cy="1484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3" descr="C:\Users\Administrator\Desktop\11029734_134327009000_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6535" y="5303838"/>
            <a:ext cx="1768475" cy="1506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 descr="C:\Users\Administrator\Desktop\1433336_175554149472_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4160" y="5303838"/>
            <a:ext cx="1785938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9" descr="C:\Users\Administrator\Desktop\7785064_071413536160_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85348" y="5303838"/>
            <a:ext cx="1785937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2" descr="C:\Users\Administrator\Desktop\232952_4db987f0cbc8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6285" y="2024698"/>
            <a:ext cx="1785938" cy="1571625"/>
          </a:xfrm>
          <a:prstGeom prst="rect">
            <a:avLst/>
          </a:prstGeom>
          <a:gradFill rotWithShape="1">
            <a:gsLst>
              <a:gs pos="0">
                <a:srgbClr val="6A8486">
                  <a:alpha val="100000"/>
                </a:srgbClr>
              </a:gs>
              <a:gs pos="0">
                <a:srgbClr val="6A8486">
                  <a:alpha val="100000"/>
                </a:srgbClr>
              </a:gs>
              <a:gs pos="50000">
                <a:srgbClr val="9ABEC1">
                  <a:alpha val="100000"/>
                </a:srgbClr>
              </a:gs>
              <a:gs pos="100000">
                <a:srgbClr val="B8E3E6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</p:pic>
      <p:pic>
        <p:nvPicPr>
          <p:cNvPr id="9" name="Picture 8" descr="C:\Users\Administrator\Desktop\6f5b91ac0b2b96d1ec1be67dfaa01497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4848" y="5310823"/>
            <a:ext cx="1857375" cy="149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1" descr="C:\Users\Administrator\Desktop\117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4848" y="3667760"/>
            <a:ext cx="1857375" cy="1493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文本框 148481"/>
          <p:cNvSpPr txBox="1"/>
          <p:nvPr/>
        </p:nvSpPr>
        <p:spPr>
          <a:xfrm>
            <a:off x="45720" y="1218565"/>
            <a:ext cx="9144000" cy="5514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AutoNum type="arabicPeriod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What 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are you doing ?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AutoNum type="arabicPeriod"/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AutoNum type="arabicPeriod"/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AutoNum type="arabicPeriod"/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AutoNum type="arabicPeriod"/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AutoNum type="arabicPeriod"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_____________________________________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AutoNum type="arabicPeriod"/>
            </a:pP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No, I haven’t.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AutoNum type="arabicPeriod"/>
            </a:pP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AutoNum type="arabicPeriod"/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AutoNum type="arabicPeriod"/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8486" name="文本框 148485"/>
          <p:cNvSpPr txBox="1"/>
          <p:nvPr/>
        </p:nvSpPr>
        <p:spPr>
          <a:xfrm>
            <a:off x="-30480" y="1942465"/>
            <a:ext cx="6858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noProof="1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I’m putting my new stamps into my stamp book.</a:t>
            </a:r>
            <a:endParaRPr lang="en-US" altLang="zh-CN" sz="4000" b="1" noProof="1">
              <a:solidFill>
                <a:srgbClr val="FF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8487" name="文本框 148486"/>
          <p:cNvSpPr txBox="1"/>
          <p:nvPr/>
        </p:nvSpPr>
        <p:spPr>
          <a:xfrm>
            <a:off x="426720" y="3504565"/>
            <a:ext cx="8534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noProof="1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Have you got any stamps from China?</a:t>
            </a:r>
            <a:endParaRPr lang="en-US" altLang="zh-CN" sz="3600" b="1" noProof="1">
              <a:solidFill>
                <a:srgbClr val="FF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6" name="Picture 2" descr="H:\M3.6图片\SVUQ[$YASB{LNP6G]8EAS%E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28130" y="4164330"/>
            <a:ext cx="2226310" cy="2698750"/>
          </a:xfrm>
          <a:prstGeom prst="rect">
            <a:avLst/>
          </a:prstGeom>
          <a:noFill/>
        </p:spPr>
      </p:pic>
      <p:sp>
        <p:nvSpPr>
          <p:cNvPr id="3" name="内容占位符 2"/>
          <p:cNvSpPr>
            <a:spLocks noGrp="1"/>
          </p:cNvSpPr>
          <p:nvPr/>
        </p:nvSpPr>
        <p:spPr>
          <a:xfrm>
            <a:off x="198755" y="1905"/>
            <a:ext cx="8229600" cy="12846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CN" sz="1800" dirty="0" smtClean="0">
                <a:solidFill>
                  <a:schemeClr val="tx1"/>
                </a:solidFill>
                <a:uFillTx/>
              </a:rPr>
              <a:t>Review Module 3 and Module 6</a:t>
            </a:r>
            <a:endParaRPr lang="en-US" altLang="zh-CN" sz="1800" dirty="0" smtClean="0">
              <a:solidFill>
                <a:schemeClr val="tx1"/>
              </a:solidFill>
              <a:uFillTx/>
            </a:endParaRPr>
          </a:p>
          <a:p>
            <a:pPr marL="0" indent="0" algn="ctr">
              <a:buNone/>
            </a:pPr>
            <a:r>
              <a:rPr lang="en-US" altLang="zh-CN" sz="2400" dirty="0" smtClean="0"/>
              <a:t>Fill blanks according to the text</a:t>
            </a:r>
            <a:endParaRPr lang="en-US" altLang="zh-CN" sz="2400" dirty="0" smtClean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4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6" grpId="0" bldLvl="0"/>
      <p:bldP spid="148487" grpId="0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9DK4S[K2%~16Q]ZSLTK_SW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716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5" descr="`$T5Z[}1D4R]U8JNB{@CJQ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16338"/>
            <a:ext cx="9144000" cy="314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3" name="Text Box 5"/>
          <p:cNvSpPr txBox="1"/>
          <p:nvPr/>
        </p:nvSpPr>
        <p:spPr>
          <a:xfrm>
            <a:off x="2983230" y="3716655"/>
            <a:ext cx="4267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i="1" dirty="0">
                <a:solidFill>
                  <a:srgbClr val="FF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north            Australia</a:t>
            </a:r>
            <a:endParaRPr lang="en-US" altLang="zh-CN" sz="2800" b="1" i="1" dirty="0">
              <a:solidFill>
                <a:srgbClr val="FF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2844165" y="4163060"/>
            <a:ext cx="4267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i="1" dirty="0">
                <a:solidFill>
                  <a:srgbClr val="FF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sister           </a:t>
            </a:r>
            <a:endParaRPr lang="en-US" altLang="zh-CN" sz="2800" b="1" i="1" dirty="0">
              <a:solidFill>
                <a:srgbClr val="FF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476885" y="4685030"/>
            <a:ext cx="4267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i="1" dirty="0">
                <a:solidFill>
                  <a:srgbClr val="FF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brothers</a:t>
            </a:r>
            <a:endParaRPr lang="en-US" altLang="zh-CN" sz="2800" b="1" i="1" dirty="0">
              <a:solidFill>
                <a:srgbClr val="FF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3094990" y="5207000"/>
            <a:ext cx="4267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i="1" dirty="0">
                <a:solidFill>
                  <a:srgbClr val="FF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her mother</a:t>
            </a:r>
            <a:endParaRPr lang="en-US" altLang="zh-CN" sz="2800" b="1" i="1" dirty="0">
              <a:solidFill>
                <a:srgbClr val="FF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3171190" y="5645150"/>
            <a:ext cx="426783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b="1" i="1" dirty="0">
                <a:solidFill>
                  <a:srgbClr val="FF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go swimming or ride horses</a:t>
            </a:r>
            <a:endParaRPr lang="en-US" altLang="zh-CN" sz="2000" b="1" i="1" dirty="0">
              <a:solidFill>
                <a:srgbClr val="FF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1907540" y="6141720"/>
            <a:ext cx="3818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 i="1" dirty="0">
                <a:solidFill>
                  <a:srgbClr val="FF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a pen friend for China</a:t>
            </a:r>
            <a:endParaRPr lang="en-US" altLang="zh-CN" sz="2400" b="1" i="1" dirty="0">
              <a:solidFill>
                <a:srgbClr val="FF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5561330" y="6141720"/>
            <a:ext cx="38188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b="1" i="1" dirty="0">
                <a:solidFill>
                  <a:srgbClr val="FF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to learn more about Chinese history</a:t>
            </a:r>
            <a:endParaRPr lang="en-US" altLang="zh-CN" sz="2000" b="1" i="1" dirty="0">
              <a:solidFill>
                <a:srgbClr val="FF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  <p:bldP spid="2" grpId="0"/>
      <p:bldP spid="3" grpId="0"/>
      <p:bldP spid="4" grpId="0"/>
      <p:bldP spid="5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1520" y="1714500"/>
            <a:ext cx="291465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151556"/>
          <p:cNvSpPr txBox="1"/>
          <p:nvPr/>
        </p:nvSpPr>
        <p:spPr>
          <a:xfrm>
            <a:off x="0" y="404813"/>
            <a:ext cx="94948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It’s a picture of ____________ .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73733" name="Text Box 5"/>
          <p:cNvSpPr txBox="1"/>
          <p:nvPr/>
        </p:nvSpPr>
        <p:spPr>
          <a:xfrm>
            <a:off x="3911600" y="294640"/>
            <a:ext cx="36664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5400" b="1" i="1" dirty="0">
                <a:solidFill>
                  <a:srgbClr val="FF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monkey</a:t>
            </a:r>
            <a:endParaRPr lang="en-US" altLang="zh-CN" sz="5400" b="1" i="1" dirty="0">
              <a:solidFill>
                <a:srgbClr val="FF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Text Box 2"/>
          <p:cNvSpPr txBox="1"/>
          <p:nvPr/>
        </p:nvSpPr>
        <p:spPr>
          <a:xfrm>
            <a:off x="80963" y="59055"/>
            <a:ext cx="6858000" cy="6000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My hobby is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taking photos.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’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ve got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a camera and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lots of photos .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This is my 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favourite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photo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And there is a cute monkey.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It has got big round eyes and small mouth.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It’s very naughty.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I really love it .What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about you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9280" y="1861820"/>
            <a:ext cx="2238375" cy="500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4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4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charRg st="2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4">
                                            <p:txEl>
                                              <p:charRg st="2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14">
                                            <p:txEl>
                                              <p:charRg st="2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charRg st="6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14">
                                            <p:txEl>
                                              <p:charRg st="6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14">
                                            <p:txEl>
                                              <p:charRg st="6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charRg st="96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14">
                                            <p:txEl>
                                              <p:charRg st="96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14">
                                            <p:txEl>
                                              <p:charRg st="96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charRg st="124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14">
                                            <p:txEl>
                                              <p:charRg st="124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14">
                                            <p:txEl>
                                              <p:charRg st="124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charRg st="151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114">
                                            <p:txEl>
                                              <p:charRg st="151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114">
                                            <p:txEl>
                                              <p:charRg st="151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0114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0114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/>
          <p:nvPr/>
        </p:nvSpPr>
        <p:spPr>
          <a:xfrm>
            <a:off x="0" y="0"/>
            <a:ext cx="5579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Let’s talk, then write! </a:t>
            </a:r>
            <a:endParaRPr lang="en-US" altLang="zh-CN" sz="2800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0" name="Text Box 3"/>
          <p:cNvSpPr txBox="1"/>
          <p:nvPr/>
        </p:nvSpPr>
        <p:spPr>
          <a:xfrm>
            <a:off x="684213" y="892175"/>
            <a:ext cx="71278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My hobby is_____.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08" name="Text Box 4"/>
          <p:cNvSpPr txBox="1"/>
          <p:nvPr/>
        </p:nvSpPr>
        <p:spPr>
          <a:xfrm>
            <a:off x="684213" y="1485900"/>
            <a:ext cx="8459787" cy="3692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________________________________________________________________________________________________________________________________________________I like it/them very much .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What's your hobby?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B)~]~CNGE2GVMX_1{N))A{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9180" y="4633595"/>
            <a:ext cx="1734820" cy="2240280"/>
          </a:xfrm>
          <a:prstGeom prst="rect">
            <a:avLst/>
          </a:prstGeom>
        </p:spPr>
      </p:pic>
      <p:pic>
        <p:nvPicPr>
          <p:cNvPr id="3" name="图片 2" descr="1CPB}O{45`H(LU_OJN[~N3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3505" y="4634230"/>
            <a:ext cx="2034540" cy="2239645"/>
          </a:xfrm>
          <a:prstGeom prst="rect">
            <a:avLst/>
          </a:prstGeom>
        </p:spPr>
      </p:pic>
      <p:pic>
        <p:nvPicPr>
          <p:cNvPr id="4" name="图片 3" descr="%EKU(])}{5JOU])[1OQ~}D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78425"/>
            <a:ext cx="2388870" cy="1695450"/>
          </a:xfrm>
          <a:prstGeom prst="rect">
            <a:avLst/>
          </a:prstGeom>
        </p:spPr>
      </p:pic>
      <p:pic>
        <p:nvPicPr>
          <p:cNvPr id="5" name="图片 4" descr="37VKSC(%(}Y5JV$M]VQ58)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5250" y="5178425"/>
            <a:ext cx="2357755" cy="16954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Text Box 2"/>
          <p:cNvSpPr txBox="1"/>
          <p:nvPr/>
        </p:nvSpPr>
        <p:spPr>
          <a:xfrm>
            <a:off x="772160" y="786130"/>
            <a:ext cx="6049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</a:rPr>
              <a:t>Walls </a:t>
            </a:r>
            <a:r>
              <a:rPr lang="en-US" altLang="zh-CN" sz="3600" b="1" dirty="0">
                <a:latin typeface="Arial" panose="020B0604020202020204" pitchFamily="34" charset="0"/>
              </a:rPr>
              <a:t>have got</a:t>
            </a:r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</a:rPr>
              <a:t> ears!</a:t>
            </a:r>
            <a:endParaRPr lang="en-US" altLang="zh-CN" sz="3600" b="1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44035" name="Text Box 3"/>
          <p:cNvSpPr txBox="1"/>
          <p:nvPr/>
        </p:nvSpPr>
        <p:spPr>
          <a:xfrm>
            <a:off x="772160" y="2586355"/>
            <a:ext cx="6049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</a:rPr>
              <a:t>Every dog </a:t>
            </a:r>
            <a:r>
              <a:rPr lang="en-US" altLang="zh-CN" sz="3600" b="1" dirty="0">
                <a:latin typeface="Arial" panose="020B0604020202020204" pitchFamily="34" charset="0"/>
              </a:rPr>
              <a:t>has got</a:t>
            </a:r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</a:rPr>
              <a:t> his day.</a:t>
            </a:r>
            <a:endParaRPr lang="en-US" altLang="zh-CN" sz="3600" b="1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82948" name="Text Box 4"/>
          <p:cNvSpPr txBox="1"/>
          <p:nvPr/>
        </p:nvSpPr>
        <p:spPr>
          <a:xfrm>
            <a:off x="916623" y="1649730"/>
            <a:ext cx="604996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</a:rPr>
              <a:t>小心隔墙有耳。</a:t>
            </a:r>
            <a:endParaRPr lang="zh-CN" altLang="en-US" sz="30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2949" name="Text Box 5"/>
          <p:cNvSpPr txBox="1"/>
          <p:nvPr/>
        </p:nvSpPr>
        <p:spPr>
          <a:xfrm>
            <a:off x="843598" y="3522980"/>
            <a:ext cx="604996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</a:rPr>
              <a:t>每个人都有其辉煌的一天。</a:t>
            </a:r>
            <a:endParaRPr lang="zh-CN" altLang="en-US" sz="30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4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3"/>
          <p:cNvSpPr txBox="1"/>
          <p:nvPr/>
        </p:nvSpPr>
        <p:spPr>
          <a:xfrm>
            <a:off x="341630" y="579755"/>
            <a:ext cx="83375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Homework: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indent="-742950">
              <a:spcBef>
                <a:spcPct val="50000"/>
              </a:spcBef>
              <a:buAutoNum type="arabicPeriod"/>
            </a:pP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熟读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M3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大小文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背写单词、功能句；</a:t>
            </a: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indent="-742950">
              <a:spcBef>
                <a:spcPct val="50000"/>
              </a:spcBef>
              <a:buAutoNum type="arabicPeriod"/>
            </a:pP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完成作文：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My hobby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8100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16113"/>
            <a:ext cx="38100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0469" name="Text Box 5"/>
          <p:cNvSpPr txBox="1"/>
          <p:nvPr/>
        </p:nvSpPr>
        <p:spPr>
          <a:xfrm>
            <a:off x="3810000" y="1219200"/>
            <a:ext cx="502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I’ve got some Chinese chopsticks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0470" name="Text Box 6"/>
          <p:cNvSpPr txBox="1"/>
          <p:nvPr/>
        </p:nvSpPr>
        <p:spPr>
          <a:xfrm>
            <a:off x="3886200" y="3355975"/>
            <a:ext cx="525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My brother has got a Chinese kite.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0471" name="Rectangle 7"/>
          <p:cNvSpPr/>
          <p:nvPr/>
        </p:nvSpPr>
        <p:spPr>
          <a:xfrm>
            <a:off x="3733800" y="5241925"/>
            <a:ext cx="484346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Have you got a book about  the US?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34925" y="65723"/>
            <a:ext cx="792163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</a:rPr>
              <a:t>I </a:t>
            </a:r>
            <a:endParaRPr lang="en-US" altLang="zh-CN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4345" name="Text Box 9"/>
          <p:cNvSpPr txBox="1"/>
          <p:nvPr/>
        </p:nvSpPr>
        <p:spPr>
          <a:xfrm>
            <a:off x="0" y="1916430"/>
            <a:ext cx="1871663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My brother</a:t>
            </a:r>
            <a:endParaRPr lang="en-US" altLang="zh-CN" sz="4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4346" name="Text Box 10"/>
          <p:cNvSpPr txBox="1"/>
          <p:nvPr/>
        </p:nvSpPr>
        <p:spPr>
          <a:xfrm>
            <a:off x="0" y="3652520"/>
            <a:ext cx="3810000" cy="10147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Have you got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 ..?</a:t>
            </a:r>
            <a:r>
              <a:rPr lang="en-US" altLang="zh-CN" sz="6000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endParaRPr lang="en-US" altLang="zh-CN" sz="6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4347" name="右箭头 180234">
            <a:hlinkClick r:id="rId3" action="ppaction://hlinksldjump"/>
          </p:cNvPr>
          <p:cNvSpPr/>
          <p:nvPr/>
        </p:nvSpPr>
        <p:spPr>
          <a:xfrm>
            <a:off x="7380288" y="6453188"/>
            <a:ext cx="1223962" cy="404812"/>
          </a:xfrm>
          <a:prstGeom prst="rightArrow">
            <a:avLst>
              <a:gd name="adj1" fmla="val 50000"/>
              <a:gd name="adj2" fmla="val 7554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1683"/>
            <a:ext cx="38100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9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0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9" grpId="0"/>
      <p:bldP spid="190470" grpId="0"/>
      <p:bldP spid="1904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5400" dirty="0">
                <a:latin typeface="Arial" panose="020B0604020202020204" pitchFamily="34" charset="0"/>
              </a:rPr>
              <a:t>Simon </a:t>
            </a:r>
            <a:r>
              <a:rPr lang="en-US" altLang="zh-CN" sz="5400" dirty="0" smtClean="0"/>
              <a:t>______</a:t>
            </a:r>
            <a:r>
              <a:rPr lang="en-US" altLang="zh-CN" sz="5400" dirty="0" smtClean="0">
                <a:latin typeface="Arial" panose="020B0604020202020204" pitchFamily="34" charset="0"/>
              </a:rPr>
              <a:t>lots </a:t>
            </a:r>
            <a:r>
              <a:rPr lang="en-US" altLang="zh-CN" sz="5400" dirty="0">
                <a:latin typeface="Arial" panose="020B0604020202020204" pitchFamily="34" charset="0"/>
              </a:rPr>
              <a:t>of stamps</a:t>
            </a:r>
            <a:r>
              <a:rPr lang="en-US" altLang="zh-CN" sz="3200" dirty="0">
                <a:latin typeface="Arial" panose="020B0604020202020204" pitchFamily="34" charset="0"/>
              </a:rPr>
              <a:t>.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323528" y="908720"/>
            <a:ext cx="8820472" cy="2780233"/>
            <a:chOff x="346893" y="1418500"/>
            <a:chExt cx="3746158" cy="1588240"/>
          </a:xfrm>
        </p:grpSpPr>
        <p:pic>
          <p:nvPicPr>
            <p:cNvPr id="14357" name="Picture 3" descr="Canada6"/>
            <p:cNvPicPr>
              <a:picLocks noChangeAspect="1"/>
            </p:cNvPicPr>
            <p:nvPr/>
          </p:nvPicPr>
          <p:blipFill>
            <a:blip r:embed="rId1"/>
            <a:srcRect r="10460" b="5885"/>
            <a:stretch>
              <a:fillRect/>
            </a:stretch>
          </p:blipFill>
          <p:spPr>
            <a:xfrm>
              <a:off x="346893" y="1418500"/>
              <a:ext cx="1323449" cy="15533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8" name="Picture 4" descr="CANA000992"/>
            <p:cNvPicPr>
              <a:picLocks noChangeAspect="1"/>
            </p:cNvPicPr>
            <p:nvPr/>
          </p:nvPicPr>
          <p:blipFill>
            <a:blip r:embed="rId2"/>
            <a:srcRect l="7584" r="9250"/>
            <a:stretch>
              <a:fillRect/>
            </a:stretch>
          </p:blipFill>
          <p:spPr>
            <a:xfrm>
              <a:off x="1752674" y="1448790"/>
              <a:ext cx="1163092" cy="15239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9" name="Picture 5" descr="CAN1989_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65991" y="1482779"/>
              <a:ext cx="1127060" cy="152396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5" name="组合 16"/>
          <p:cNvGrpSpPr/>
          <p:nvPr/>
        </p:nvGrpSpPr>
        <p:grpSpPr>
          <a:xfrm>
            <a:off x="323528" y="3356992"/>
            <a:ext cx="8820472" cy="1872208"/>
            <a:chOff x="531730" y="2513448"/>
            <a:chExt cx="5301680" cy="1371626"/>
          </a:xfrm>
        </p:grpSpPr>
        <p:pic>
          <p:nvPicPr>
            <p:cNvPr id="26" name="Picture 3" descr="英国邮票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1730" y="2513448"/>
              <a:ext cx="1188743" cy="13716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" name="Picture 4" descr="paliament"/>
            <p:cNvPicPr>
              <a:picLocks noChangeAspect="1"/>
            </p:cNvPicPr>
            <p:nvPr/>
          </p:nvPicPr>
          <p:blipFill>
            <a:blip r:embed="rId5"/>
            <a:srcRect r="32970" b="49522"/>
            <a:stretch>
              <a:fillRect/>
            </a:stretch>
          </p:blipFill>
          <p:spPr>
            <a:xfrm>
              <a:off x="1733186" y="2667020"/>
              <a:ext cx="1252813" cy="103681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" name="Picture 6" descr="英国邮票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14419" y="2727033"/>
              <a:ext cx="1413476" cy="11566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" name="Picture 5" descr="英国邮票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84057" y="2755622"/>
              <a:ext cx="1349353" cy="109947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0" name="组合 24"/>
          <p:cNvGrpSpPr/>
          <p:nvPr/>
        </p:nvGrpSpPr>
        <p:grpSpPr>
          <a:xfrm>
            <a:off x="323528" y="5157192"/>
            <a:ext cx="8820472" cy="1700808"/>
            <a:chOff x="346893" y="4611158"/>
            <a:chExt cx="2712581" cy="1336851"/>
          </a:xfrm>
        </p:grpSpPr>
        <p:pic>
          <p:nvPicPr>
            <p:cNvPr id="31" name="Picture 11" descr="xinsrc_3708010611080621775811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6893" y="4653249"/>
              <a:ext cx="971070" cy="12947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" name="Picture 12" descr="xinsrc_2262f7f0e634496683dfad2252cec4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63796" y="4714540"/>
              <a:ext cx="769868" cy="111633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" name="Picture 10" descr="u=1330796482,2898064589&amp;fm=0&amp;gp=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87906" y="4611158"/>
              <a:ext cx="871568" cy="132478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849" name="文本框 163848"/>
          <p:cNvSpPr txBox="1"/>
          <p:nvPr/>
        </p:nvSpPr>
        <p:spPr>
          <a:xfrm>
            <a:off x="2199005" y="205740"/>
            <a:ext cx="51847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has got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"/>
          <p:cNvSpPr txBox="1"/>
          <p:nvPr/>
        </p:nvSpPr>
        <p:spPr>
          <a:xfrm>
            <a:off x="0" y="0"/>
            <a:ext cx="8676456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Arial" panose="020B0604020202020204" pitchFamily="34" charset="0"/>
              </a:rPr>
              <a:t>Simon has got lots of stamps.</a:t>
            </a:r>
            <a:r>
              <a:rPr lang="en-US" altLang="zh-CN" sz="100" dirty="0">
                <a:latin typeface="Arial" panose="020B0604020202020204" pitchFamily="34" charset="0"/>
              </a:rPr>
              <a:t>.</a:t>
            </a:r>
            <a:endParaRPr lang="en-US" altLang="zh-CN" sz="100" dirty="0">
              <a:latin typeface="Arial" panose="020B0604020202020204" pitchFamily="34" charset="0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347980" y="818515"/>
            <a:ext cx="8401050" cy="1718310"/>
            <a:chOff x="346893" y="1418500"/>
            <a:chExt cx="3746158" cy="1588240"/>
          </a:xfrm>
        </p:grpSpPr>
        <p:pic>
          <p:nvPicPr>
            <p:cNvPr id="14357" name="Picture 3" descr="Canada6"/>
            <p:cNvPicPr>
              <a:picLocks noChangeAspect="1"/>
            </p:cNvPicPr>
            <p:nvPr/>
          </p:nvPicPr>
          <p:blipFill>
            <a:blip r:embed="rId1"/>
            <a:srcRect r="10460" b="5885"/>
            <a:stretch>
              <a:fillRect/>
            </a:stretch>
          </p:blipFill>
          <p:spPr>
            <a:xfrm>
              <a:off x="346893" y="1418500"/>
              <a:ext cx="1323449" cy="15533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8" name="Picture 4" descr="CANA000992"/>
            <p:cNvPicPr>
              <a:picLocks noChangeAspect="1"/>
            </p:cNvPicPr>
            <p:nvPr/>
          </p:nvPicPr>
          <p:blipFill>
            <a:blip r:embed="rId2"/>
            <a:srcRect l="7584" r="9250"/>
            <a:stretch>
              <a:fillRect/>
            </a:stretch>
          </p:blipFill>
          <p:spPr>
            <a:xfrm>
              <a:off x="1752674" y="1448790"/>
              <a:ext cx="1163092" cy="15239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9" name="Picture 5" descr="CAN1989_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65991" y="1482779"/>
              <a:ext cx="1127060" cy="152396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Text Box 6"/>
          <p:cNvSpPr txBox="1"/>
          <p:nvPr/>
        </p:nvSpPr>
        <p:spPr>
          <a:xfrm>
            <a:off x="347663" y="2422525"/>
            <a:ext cx="81359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These </a:t>
            </a:r>
            <a:r>
              <a:rPr lang="en-US" altLang="zh-CN" sz="3200" b="1" dirty="0">
                <a:latin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</a:rPr>
              <a:t>some</a:t>
            </a:r>
            <a:r>
              <a:rPr lang="en-US" altLang="zh-CN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 _______</a:t>
            </a:r>
            <a:r>
              <a:rPr lang="en-US" altLang="zh-CN" sz="3200" b="1" dirty="0">
                <a:latin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Arial" panose="020B0604020202020204" pitchFamily="34" charset="0"/>
              </a:rPr>
              <a:t> </a:t>
            </a:r>
            <a:r>
              <a:rPr lang="en-US" altLang="zh-CN" sz="3200" b="1" u="sng" dirty="0">
                <a:latin typeface="Arial" panose="020B0604020202020204" pitchFamily="34" charset="0"/>
              </a:rPr>
              <a:t>              </a:t>
            </a:r>
            <a:r>
              <a:rPr lang="en-US" altLang="zh-CN" sz="3200" b="1" dirty="0">
                <a:latin typeface="Arial" panose="020B0604020202020204" pitchFamily="34" charset="0"/>
              </a:rPr>
              <a:t> .                  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3041650" y="2379663"/>
            <a:ext cx="23034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stamps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5515610" y="2422525"/>
            <a:ext cx="23034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Canada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组合 16"/>
          <p:cNvGrpSpPr/>
          <p:nvPr/>
        </p:nvGrpSpPr>
        <p:grpSpPr>
          <a:xfrm>
            <a:off x="531813" y="2857500"/>
            <a:ext cx="5302250" cy="1028700"/>
            <a:chOff x="531730" y="2513448"/>
            <a:chExt cx="5301680" cy="1371626"/>
          </a:xfrm>
        </p:grpSpPr>
        <p:pic>
          <p:nvPicPr>
            <p:cNvPr id="14353" name="Picture 3" descr="英国邮票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1730" y="2513448"/>
              <a:ext cx="1188743" cy="13716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4" name="Picture 4" descr="paliament"/>
            <p:cNvPicPr>
              <a:picLocks noChangeAspect="1"/>
            </p:cNvPicPr>
            <p:nvPr/>
          </p:nvPicPr>
          <p:blipFill>
            <a:blip r:embed="rId5"/>
            <a:srcRect r="32970" b="49522"/>
            <a:stretch>
              <a:fillRect/>
            </a:stretch>
          </p:blipFill>
          <p:spPr>
            <a:xfrm>
              <a:off x="1733186" y="2667020"/>
              <a:ext cx="1252813" cy="103681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5" name="Picture 6" descr="英国邮票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14419" y="2727033"/>
              <a:ext cx="1413476" cy="11566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6" name="Picture 5" descr="英国邮票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84057" y="2755622"/>
              <a:ext cx="1349353" cy="109947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Picture 9" descr="无标题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7900" y="3303588"/>
            <a:ext cx="1662113" cy="85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 Box 7"/>
          <p:cNvSpPr txBox="1"/>
          <p:nvPr/>
        </p:nvSpPr>
        <p:spPr>
          <a:xfrm>
            <a:off x="533400" y="3860800"/>
            <a:ext cx="77755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These are some stamps from</a:t>
            </a:r>
            <a:r>
              <a:rPr lang="en-US" altLang="zh-CN" sz="3200" b="1" u="sng" dirty="0">
                <a:solidFill>
                  <a:srgbClr val="6600CC"/>
                </a:solidFill>
                <a:latin typeface="Times New Roman" panose="02020603050405020304" pitchFamily="18" charset="0"/>
              </a:rPr>
              <a:t>                </a:t>
            </a:r>
            <a:r>
              <a:rPr lang="en-US" altLang="zh-CN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.</a:t>
            </a:r>
            <a:endParaRPr lang="en-US" altLang="zh-CN" sz="3200" b="1" u="sng" dirty="0">
              <a:latin typeface="Times New Roman" panose="02020603050405020304" pitchFamily="18" charset="0"/>
            </a:endParaRPr>
          </a:p>
        </p:txBody>
      </p:sp>
      <p:sp>
        <p:nvSpPr>
          <p:cNvPr id="19" name="Text Box 8"/>
          <p:cNvSpPr txBox="1"/>
          <p:nvPr/>
        </p:nvSpPr>
        <p:spPr>
          <a:xfrm>
            <a:off x="5791200" y="3736975"/>
            <a:ext cx="1752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</a:rPr>
              <a:t> the UK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grpSp>
        <p:nvGrpSpPr>
          <p:cNvPr id="4" name="组合 24"/>
          <p:cNvGrpSpPr/>
          <p:nvPr/>
        </p:nvGrpSpPr>
        <p:grpSpPr>
          <a:xfrm>
            <a:off x="347663" y="4316413"/>
            <a:ext cx="2711450" cy="1001712"/>
            <a:chOff x="346893" y="4611158"/>
            <a:chExt cx="2712581" cy="1336851"/>
          </a:xfrm>
        </p:grpSpPr>
        <p:pic>
          <p:nvPicPr>
            <p:cNvPr id="14350" name="Picture 11" descr="xinsrc_3708010611080621775811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6893" y="4653249"/>
              <a:ext cx="971070" cy="12947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1" name="Picture 12" descr="xinsrc_2262f7f0e634496683dfad2252cec41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63796" y="4714540"/>
              <a:ext cx="769868" cy="111633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2" name="Picture 10" descr="u=1330796482,2898064589&amp;fm=0&amp;gp=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187906" y="4611158"/>
              <a:ext cx="871568" cy="132478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" name="Text Box 6"/>
          <p:cNvSpPr txBox="1"/>
          <p:nvPr/>
        </p:nvSpPr>
        <p:spPr>
          <a:xfrm>
            <a:off x="755650" y="5337175"/>
            <a:ext cx="77041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These </a:t>
            </a:r>
            <a:r>
              <a:rPr lang="en-US" altLang="zh-CN" sz="3200" b="1" dirty="0">
                <a:latin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</a:rPr>
              <a:t>some____________________.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24" name="Text Box 7"/>
          <p:cNvSpPr txBox="1"/>
          <p:nvPr/>
        </p:nvSpPr>
        <p:spPr>
          <a:xfrm>
            <a:off x="3429000" y="5280025"/>
            <a:ext cx="5257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</a:rPr>
              <a:t> stamps from the US</a:t>
            </a:r>
            <a:endParaRPr lang="en-US" altLang="zh-CN" sz="32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8" grpId="0"/>
      <p:bldP spid="19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8481"/>
          <p:cNvSpPr txBox="1"/>
          <p:nvPr/>
        </p:nvSpPr>
        <p:spPr>
          <a:xfrm>
            <a:off x="68580" y="457200"/>
            <a:ext cx="9144000" cy="3538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dirty="0" smtClean="0"/>
              <a:t>Simon  ______________ any stamps from China, because you don’t send me letters.</a:t>
            </a:r>
            <a:endParaRPr lang="en-US" altLang="zh-CN" sz="3200" dirty="0" smtClean="0"/>
          </a:p>
          <a:p>
            <a:endParaRPr lang="en-US" altLang="zh-CN" sz="32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Simon’s bobby is _______________________.</a:t>
            </a:r>
            <a:endParaRPr lang="en-US" altLang="zh-CN" sz="3200" dirty="0" smtClean="0"/>
          </a:p>
          <a:p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AutoNum type="arabicPeriod"/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8487" name="文本框 148486"/>
          <p:cNvSpPr txBox="1"/>
          <p:nvPr/>
        </p:nvSpPr>
        <p:spPr>
          <a:xfrm>
            <a:off x="1644650" y="350520"/>
            <a:ext cx="29470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noProof="1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hasn't got</a:t>
            </a:r>
            <a:endParaRPr lang="en-US" altLang="zh-CN" sz="3600" b="1" noProof="1">
              <a:solidFill>
                <a:srgbClr val="FF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31" name="文本框 158730"/>
          <p:cNvSpPr txBox="1"/>
          <p:nvPr/>
        </p:nvSpPr>
        <p:spPr>
          <a:xfrm>
            <a:off x="3404235" y="2306320"/>
            <a:ext cx="5184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/>
            <a:r>
              <a:rPr lang="en-US" altLang="zh-CN" sz="3600" b="1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collecting  stamps</a:t>
            </a:r>
            <a:endParaRPr lang="en-US" altLang="zh-CN" sz="3600" b="1">
              <a:solidFill>
                <a:srgbClr val="FF33CC"/>
              </a:solidFill>
              <a:effectLst>
                <a:outerShdw blurRad="38100" dist="38100" dir="2700000">
                  <a:srgbClr val="000000"/>
                </a:outerShdw>
              </a:effectLst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7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58723"/>
          <p:cNvSpPr txBox="1"/>
          <p:nvPr/>
        </p:nvSpPr>
        <p:spPr>
          <a:xfrm>
            <a:off x="323850" y="692150"/>
            <a:ext cx="8280400" cy="1614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__________ __________is my hobby.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pic>
        <p:nvPicPr>
          <p:cNvPr id="7171" name="图片 158724" descr="se162206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576426">
            <a:off x="2916238" y="2708275"/>
            <a:ext cx="1944687" cy="1458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8726" name="Picture 3" descr="英国邮票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2318359">
            <a:off x="1403350" y="3500438"/>
            <a:ext cx="19812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8727" name="Picture 4" descr="paliament"/>
          <p:cNvPicPr>
            <a:picLocks noChangeAspect="1"/>
          </p:cNvPicPr>
          <p:nvPr/>
        </p:nvPicPr>
        <p:blipFill>
          <a:blip r:embed="rId3"/>
          <a:srcRect r="32970" b="49522"/>
          <a:stretch>
            <a:fillRect/>
          </a:stretch>
        </p:blipFill>
        <p:spPr>
          <a:xfrm rot="2822725">
            <a:off x="4002088" y="3206750"/>
            <a:ext cx="2432050" cy="201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5" name="Picture 5" descr="英国邮票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4652963"/>
            <a:ext cx="20574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8729" name="Picture 6" descr="英国邮票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71576">
            <a:off x="2700338" y="4724400"/>
            <a:ext cx="2376487" cy="194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31" name="文本框 158730"/>
          <p:cNvSpPr txBox="1"/>
          <p:nvPr/>
        </p:nvSpPr>
        <p:spPr>
          <a:xfrm>
            <a:off x="539750" y="1628775"/>
            <a:ext cx="5184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Collecting      stamps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6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6179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 dirty="0"/>
          </a:p>
        </p:txBody>
      </p:sp>
      <p:sp>
        <p:nvSpPr>
          <p:cNvPr id="8195" name="文本占位符 161794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endParaRPr lang="zh-CN" altLang="en-US" dirty="0"/>
          </a:p>
        </p:txBody>
      </p:sp>
      <p:pic>
        <p:nvPicPr>
          <p:cNvPr id="8196" name="图片 161795" descr="X3}6VTD1TFUJ)UCCIKL$D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4388" y="2906713"/>
            <a:ext cx="3217862" cy="3944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161796"/>
          <p:cNvSpPr txBox="1"/>
          <p:nvPr/>
        </p:nvSpPr>
        <p:spPr>
          <a:xfrm>
            <a:off x="323850" y="692150"/>
            <a:ext cx="8280400" cy="1614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__________ __________is my hobby.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161798" name="文本框 161797"/>
          <p:cNvSpPr txBox="1"/>
          <p:nvPr/>
        </p:nvSpPr>
        <p:spPr>
          <a:xfrm>
            <a:off x="539750" y="1628775"/>
            <a:ext cx="518477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Playing       football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3608</Words>
  <Application>WPS 演示</Application>
  <PresentationFormat>全屏显示(4:3)</PresentationFormat>
  <Paragraphs>270</Paragraphs>
  <Slides>35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Have you got a….?</vt:lpstr>
      <vt:lpstr>Have you got a….?</vt:lpstr>
      <vt:lpstr>Has she got any ….?</vt:lpstr>
      <vt:lpstr>Has he got any….?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在水一方</cp:lastModifiedBy>
  <cp:revision>126</cp:revision>
  <dcterms:created xsi:type="dcterms:W3CDTF">2017-10-28T05:51:00Z</dcterms:created>
  <dcterms:modified xsi:type="dcterms:W3CDTF">2017-12-19T08:10:04Z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2052-10.1.0.7023</vt:lpwstr>
  </property>
</Properties>
</file>