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80" r:id="rId5"/>
    <p:sldId id="258" r:id="rId6"/>
    <p:sldId id="261" r:id="rId7"/>
    <p:sldId id="259" r:id="rId8"/>
    <p:sldId id="262" r:id="rId9"/>
    <p:sldId id="260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9" r:id="rId18"/>
    <p:sldId id="273" r:id="rId19"/>
    <p:sldId id="276" r:id="rId20"/>
    <p:sldId id="272" r:id="rId21"/>
    <p:sldId id="282" r:id="rId22"/>
    <p:sldId id="281" r:id="rId23"/>
    <p:sldId id="283" r:id="rId2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hyperlink" Target="http://www.3lian.com/gif/DetailView.htm?Detail=http://img3.3lian.com/2006/013/10/20060107213103956.gif" TargetMode="External"/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hyperlink" Target="http://www.3lian.com/gif/DetailView.htm?Detail=http://img3.3lian.com/2006/013/10/20060118125715799.pn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image" Target="../media/image11.jpeg"/><Relationship Id="rId5" Type="http://schemas.openxmlformats.org/officeDocument/2006/relationships/hyperlink" Target="http://www.3lian.com/gif/DetailView.htm?Detail=http://img3.3lian.com/2006/028/02/105.jpg" TargetMode="External"/><Relationship Id="rId4" Type="http://schemas.openxmlformats.org/officeDocument/2006/relationships/image" Target="../media/image10.jpeg"/><Relationship Id="rId3" Type="http://schemas.openxmlformats.org/officeDocument/2006/relationships/hyperlink" Target="http://www.3lian.com/gif/DetailView.htm?Detail=http://img3.3lian.com/2006/028/02/111.jpg" TargetMode="External"/><Relationship Id="rId2" Type="http://schemas.openxmlformats.org/officeDocument/2006/relationships/image" Target="../media/image9.jpeg"/><Relationship Id="rId1" Type="http://schemas.openxmlformats.org/officeDocument/2006/relationships/hyperlink" Target="http://www.3lian.com/gif/DetailView.htm?Detail=http://img3.3lian.com/2006/028/02/110.jpg" TargetMode="Externa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2.jpeg"/><Relationship Id="rId1" Type="http://schemas.openxmlformats.org/officeDocument/2006/relationships/hyperlink" Target="http://www.3lian.com/gif/DetailView.htm?Detail=http://img1.3lian.com/img2008/14/31/0882IF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image" Target="../media/image16.png"/><Relationship Id="rId5" Type="http://schemas.openxmlformats.org/officeDocument/2006/relationships/audio" Target="../media/audio2.wav"/><Relationship Id="rId4" Type="http://schemas.openxmlformats.org/officeDocument/2006/relationships/image" Target="../media/image15.png"/><Relationship Id="rId3" Type="http://schemas.openxmlformats.org/officeDocument/2006/relationships/hyperlink" Target="http://www.3lian.com/gif/DetailView.htm?Detail=http://img3.3lian.com/2006/013/02/20050516162418869.bmp" TargetMode="External"/><Relationship Id="rId2" Type="http://schemas.openxmlformats.org/officeDocument/2006/relationships/image" Target="../media/image14.png"/><Relationship Id="rId1" Type="http://schemas.openxmlformats.org/officeDocument/2006/relationships/hyperlink" Target="http://www.3lian.com/gif/DetailView.htm?Detail=http://img3.3lian.com/2006/013/02/20050516162321382.bmp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6.jpeg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 4" descr="背景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65405" y="-117475"/>
            <a:ext cx="12366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662430" y="1783715"/>
            <a:ext cx="951103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/>
              <a:t>Book 9------5A</a:t>
            </a:r>
            <a:r>
              <a:rPr lang="zh-CN" altLang="zh-CN" sz="4800"/>
              <a:t>  </a:t>
            </a:r>
            <a:endParaRPr lang="zh-CN" altLang="zh-CN" sz="4800"/>
          </a:p>
          <a:p>
            <a:r>
              <a:rPr lang="en-US" altLang="zh-CN" sz="4800"/>
              <a:t>Review M1O  Should /shouldn't</a:t>
            </a:r>
            <a:r>
              <a:rPr lang="en-US" altLang="zh-CN"/>
              <a:t> </a:t>
            </a:r>
            <a:endParaRPr lang="en-US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背景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3594735" y="183833"/>
            <a:ext cx="8229600" cy="777875"/>
          </a:xfrm>
        </p:spPr>
        <p:txBody>
          <a:bodyPr/>
          <a:lstStyle/>
          <a:p>
            <a:r>
              <a:rPr lang="en-US" altLang="zh-CN" dirty="0"/>
              <a:t>Miss Hu's class rules</a:t>
            </a:r>
            <a:endParaRPr lang="en-US" altLang="zh-CN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27350" y="1125538"/>
            <a:ext cx="7740650" cy="5040312"/>
          </a:xfrm>
        </p:spPr>
        <p:txBody>
          <a:bodyPr/>
          <a:lstStyle/>
          <a:p>
            <a:r>
              <a:rPr lang="zh-CN" altLang="zh-CN" sz="4000" b="1" dirty="0"/>
              <a:t>should   shouldn’t</a:t>
            </a:r>
            <a:endParaRPr lang="zh-CN" altLang="zh-CN" sz="4000" b="1" dirty="0"/>
          </a:p>
          <a:p>
            <a:r>
              <a:rPr lang="zh-CN" altLang="zh-CN" sz="4000" b="1" dirty="0"/>
              <a:t>You _________ be late.</a:t>
            </a:r>
            <a:endParaRPr lang="zh-CN" altLang="zh-CN" sz="4000" b="1" dirty="0"/>
          </a:p>
          <a:p>
            <a:r>
              <a:rPr lang="zh-CN" altLang="zh-CN" sz="4000" b="1" dirty="0"/>
              <a:t>You _________ listen in class.</a:t>
            </a:r>
            <a:endParaRPr lang="zh-CN" altLang="zh-CN" sz="4000" b="1" dirty="0"/>
          </a:p>
          <a:p>
            <a:r>
              <a:rPr lang="zh-CN" altLang="zh-CN" sz="4000" b="1" dirty="0"/>
              <a:t>You _________ </a:t>
            </a:r>
            <a:r>
              <a:rPr lang="en-US" altLang="zh-CN" sz="4000" b="1" dirty="0"/>
              <a:t>work</a:t>
            </a:r>
            <a:r>
              <a:rPr lang="zh-CN" altLang="zh-CN" sz="4000" b="1" dirty="0"/>
              <a:t> hard.</a:t>
            </a:r>
            <a:endParaRPr lang="zh-CN" altLang="zh-CN" sz="4000" b="1" dirty="0"/>
          </a:p>
          <a:p>
            <a:r>
              <a:rPr lang="zh-CN" altLang="zh-CN" sz="4000" b="1" dirty="0"/>
              <a:t>You _________ be kind.</a:t>
            </a:r>
            <a:endParaRPr lang="zh-CN" altLang="zh-CN" sz="4000" b="1" dirty="0"/>
          </a:p>
          <a:p>
            <a:r>
              <a:rPr lang="zh-CN" altLang="zh-CN" sz="4000" b="1" dirty="0"/>
              <a:t>You _________ be helpful.</a:t>
            </a:r>
            <a:endParaRPr lang="zh-CN" altLang="zh-CN" sz="4000" b="1" dirty="0"/>
          </a:p>
          <a:p>
            <a:endParaRPr lang="zh-CN" altLang="zh-CN" sz="4000" b="1" dirty="0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295775" y="1846263"/>
            <a:ext cx="295275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 dirty="0">
                <a:solidFill>
                  <a:srgbClr val="FF3399"/>
                </a:solidFill>
              </a:rPr>
              <a:t>shouldn</a:t>
            </a:r>
            <a:r>
              <a:rPr lang="en-US" altLang="zh-CN" sz="3600" b="1" dirty="0">
                <a:solidFill>
                  <a:srgbClr val="FF3399"/>
                </a:solidFill>
              </a:rPr>
              <a:t>'</a:t>
            </a:r>
            <a:r>
              <a:rPr lang="zh-CN" altLang="zh-CN" sz="3600" b="1" dirty="0">
                <a:solidFill>
                  <a:srgbClr val="FF3399"/>
                </a:solidFill>
              </a:rPr>
              <a:t>t</a:t>
            </a:r>
            <a:endParaRPr lang="zh-CN" altLang="zh-CN" sz="3600" b="1" dirty="0">
              <a:solidFill>
                <a:srgbClr val="FF3399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zh-CN" altLang="zh-CN" sz="3600" b="1" dirty="0">
              <a:solidFill>
                <a:srgbClr val="FF3399"/>
              </a:solidFill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224655" y="3207385"/>
            <a:ext cx="199009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>
                <a:solidFill>
                  <a:srgbClr val="FF3399"/>
                </a:solidFill>
              </a:rPr>
              <a:t>should</a:t>
            </a:r>
            <a:endParaRPr lang="zh-CN" altLang="zh-CN" sz="3600" b="1">
              <a:solidFill>
                <a:srgbClr val="FF3399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zh-CN" altLang="zh-CN" sz="3600" b="1">
              <a:solidFill>
                <a:srgbClr val="FF3399"/>
              </a:solidFill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295775" y="2368550"/>
            <a:ext cx="175133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>
                <a:solidFill>
                  <a:srgbClr val="FF3399"/>
                </a:solidFill>
              </a:rPr>
              <a:t>should</a:t>
            </a:r>
            <a:endParaRPr lang="zh-CN" altLang="zh-CN" sz="3600" b="1">
              <a:solidFill>
                <a:srgbClr val="FF3399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zh-CN" altLang="zh-CN" sz="3600" b="1">
              <a:solidFill>
                <a:srgbClr val="FF3399"/>
              </a:solidFill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152583" y="3844925"/>
            <a:ext cx="295275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>
                <a:solidFill>
                  <a:srgbClr val="FF3399"/>
                </a:solidFill>
              </a:rPr>
              <a:t>should</a:t>
            </a:r>
            <a:endParaRPr lang="zh-CN" altLang="zh-CN" sz="3600" b="1">
              <a:solidFill>
                <a:srgbClr val="FF3399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zh-CN" altLang="zh-CN" sz="3600" b="1">
              <a:solidFill>
                <a:srgbClr val="FF3399"/>
              </a:solidFill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224338" y="4507865"/>
            <a:ext cx="295275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>
                <a:solidFill>
                  <a:srgbClr val="FF3399"/>
                </a:solidFill>
              </a:rPr>
              <a:t>should</a:t>
            </a:r>
            <a:endParaRPr lang="zh-CN" altLang="zh-CN" sz="3600" b="1">
              <a:solidFill>
                <a:srgbClr val="FF3399"/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zh-CN" altLang="zh-CN" sz="3600" b="1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7" grpId="0" bldLvl="0" animBg="1" autoUpdateAnimBg="0"/>
      <p:bldP spid="18438" grpId="0" bldLvl="0" animBg="1" autoUpdateAnimBg="0"/>
      <p:bldP spid="18439" grpId="0" bldLvl="0" animBg="1" autoUpdateAnimBg="0"/>
      <p:bldP spid="18440" grpId="0" bldLvl="0" animBg="1" autoUpdateAnimBg="0"/>
      <p:bldP spid="18441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点击查看原图">
            <a:hlinkClick r:id="rId1">
              <a:snd r:embed="rId2" name="chimes.wav"/>
            </a:hlinkClick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7" descr="2006010721310395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0" y="3573463"/>
            <a:ext cx="270033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Oval 8"/>
          <p:cNvSpPr>
            <a:spLocks noChangeArrowheads="1"/>
          </p:cNvSpPr>
          <p:nvPr/>
        </p:nvSpPr>
        <p:spPr bwMode="auto">
          <a:xfrm>
            <a:off x="2711450" y="3644900"/>
            <a:ext cx="144463" cy="7143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3" name="Oval 9"/>
          <p:cNvSpPr>
            <a:spLocks noChangeArrowheads="1"/>
          </p:cNvSpPr>
          <p:nvPr/>
        </p:nvSpPr>
        <p:spPr bwMode="auto">
          <a:xfrm>
            <a:off x="2855913" y="3573463"/>
            <a:ext cx="288925" cy="2159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4" name="Oval 10"/>
          <p:cNvSpPr>
            <a:spLocks noChangeArrowheads="1"/>
          </p:cNvSpPr>
          <p:nvPr/>
        </p:nvSpPr>
        <p:spPr bwMode="auto">
          <a:xfrm>
            <a:off x="3071813" y="3933825"/>
            <a:ext cx="142875" cy="73025"/>
          </a:xfrm>
          <a:prstGeom prst="ellipse">
            <a:avLst/>
          </a:prstGeom>
          <a:solidFill>
            <a:srgbClr val="FF6600"/>
          </a:solidFill>
          <a:ln w="9525" cmpd="sng">
            <a:solidFill>
              <a:srgbClr val="FF66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5" name="Oval 11"/>
          <p:cNvSpPr>
            <a:spLocks noChangeArrowheads="1"/>
          </p:cNvSpPr>
          <p:nvPr/>
        </p:nvSpPr>
        <p:spPr bwMode="auto">
          <a:xfrm flipH="1">
            <a:off x="3359150" y="4221163"/>
            <a:ext cx="144463" cy="73025"/>
          </a:xfrm>
          <a:prstGeom prst="ellipse">
            <a:avLst/>
          </a:prstGeom>
          <a:noFill/>
          <a:ln w="9525" cmpd="sng">
            <a:solidFill>
              <a:srgbClr val="FF66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6" name="Oval 12"/>
          <p:cNvSpPr>
            <a:spLocks noChangeArrowheads="1"/>
          </p:cNvSpPr>
          <p:nvPr/>
        </p:nvSpPr>
        <p:spPr bwMode="auto">
          <a:xfrm>
            <a:off x="3287713" y="4005263"/>
            <a:ext cx="144462" cy="71437"/>
          </a:xfrm>
          <a:prstGeom prst="ellipse">
            <a:avLst/>
          </a:prstGeom>
          <a:solidFill>
            <a:srgbClr val="FF6600"/>
          </a:solidFill>
          <a:ln w="9525" cmpd="sng">
            <a:solidFill>
              <a:srgbClr val="FF66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7" name="Oval 13"/>
          <p:cNvSpPr>
            <a:spLocks noChangeArrowheads="1"/>
          </p:cNvSpPr>
          <p:nvPr/>
        </p:nvSpPr>
        <p:spPr bwMode="auto">
          <a:xfrm>
            <a:off x="3216275" y="4149725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9" name="Oval 15"/>
          <p:cNvSpPr>
            <a:spLocks noChangeArrowheads="1"/>
          </p:cNvSpPr>
          <p:nvPr/>
        </p:nvSpPr>
        <p:spPr bwMode="auto">
          <a:xfrm flipH="1" flipV="1">
            <a:off x="3143250" y="4149725"/>
            <a:ext cx="142875" cy="73025"/>
          </a:xfrm>
          <a:prstGeom prst="ellipse">
            <a:avLst/>
          </a:prstGeom>
          <a:solidFill>
            <a:srgbClr val="FF6600"/>
          </a:solidFill>
          <a:ln w="9525" cmpd="sng">
            <a:solidFill>
              <a:srgbClr val="FF66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0" name="Oval 16"/>
          <p:cNvSpPr>
            <a:spLocks noChangeArrowheads="1"/>
          </p:cNvSpPr>
          <p:nvPr/>
        </p:nvSpPr>
        <p:spPr bwMode="auto">
          <a:xfrm>
            <a:off x="4583113" y="4868863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1" name="AutoShape 19"/>
          <p:cNvSpPr>
            <a:spLocks noChangeArrowheads="1"/>
          </p:cNvSpPr>
          <p:nvPr/>
        </p:nvSpPr>
        <p:spPr bwMode="auto">
          <a:xfrm rot="21474721">
            <a:off x="3286125" y="3500438"/>
            <a:ext cx="914400" cy="576262"/>
          </a:xfrm>
          <a:prstGeom prst="wedgeRoundRectCallout">
            <a:avLst>
              <a:gd name="adj1" fmla="val -59431"/>
              <a:gd name="adj2" fmla="val 52824"/>
              <a:gd name="adj3" fmla="val 16667"/>
            </a:avLst>
          </a:pr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zh-CN" altLang="en-US">
                <a:solidFill>
                  <a:srgbClr val="FF3300"/>
                </a:solidFill>
              </a:rPr>
              <a:t>快上课了 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2302" name="Rectangle 20"/>
          <p:cNvSpPr>
            <a:spLocks noChangeArrowheads="1"/>
          </p:cNvSpPr>
          <p:nvPr/>
        </p:nvSpPr>
        <p:spPr bwMode="auto">
          <a:xfrm>
            <a:off x="9501188" y="287338"/>
            <a:ext cx="56261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×</a:t>
            </a:r>
            <a:endParaRPr lang="en-US" sz="6000">
              <a:solidFill>
                <a:srgbClr val="FF0000"/>
              </a:solidFill>
            </a:endParaRPr>
          </a:p>
        </p:txBody>
      </p:sp>
      <p:sp>
        <p:nvSpPr>
          <p:cNvPr id="12303" name="Text Box 21"/>
          <p:cNvSpPr txBox="1">
            <a:spLocks noChangeArrowheads="1"/>
          </p:cNvSpPr>
          <p:nvPr/>
        </p:nvSpPr>
        <p:spPr bwMode="auto">
          <a:xfrm>
            <a:off x="2279650" y="5950585"/>
            <a:ext cx="748284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6000">
                <a:solidFill>
                  <a:srgbClr val="FF0000"/>
                </a:solidFill>
              </a:rPr>
              <a:t>You shouldn’t  be late.</a:t>
            </a:r>
            <a:endParaRPr lang="en-US" sz="6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27746E-6 C 0.19566 -0.02196 0.39131 -0.04369 0.43941 -0.07421 C 0.4875 -0.10474 0.32291 -0.1593 0.28854 -0.18358 " pathEditMode="relative" rAng="0" ptsTypes="aaA">
                                      <p:cBhvr>
                                        <p:cTn id="12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3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110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 contrast="12000"/>
          </a:blip>
          <a:srcRect/>
          <a:stretch>
            <a:fillRect/>
          </a:stretch>
        </p:blipFill>
        <p:spPr bwMode="auto">
          <a:xfrm>
            <a:off x="1524000" y="765175"/>
            <a:ext cx="51847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7" descr="11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03838" y="836613"/>
            <a:ext cx="3024187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9" descr="10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2538" y="-307975"/>
            <a:ext cx="3065462" cy="337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AutoShape 12"/>
          <p:cNvSpPr>
            <a:spLocks noChangeArrowheads="1"/>
          </p:cNvSpPr>
          <p:nvPr/>
        </p:nvSpPr>
        <p:spPr bwMode="auto">
          <a:xfrm>
            <a:off x="7032625" y="333375"/>
            <a:ext cx="1943100" cy="1328738"/>
          </a:xfrm>
          <a:prstGeom prst="wedgeEllipseCallout">
            <a:avLst>
              <a:gd name="adj1" fmla="val -54005"/>
              <a:gd name="adj2" fmla="val 15829"/>
            </a:avLst>
          </a:prstGeom>
          <a:solidFill>
            <a:srgbClr val="FF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zh-CN" altLang="en-US" sz="2000" b="1">
                <a:solidFill>
                  <a:srgbClr val="0000CC"/>
                </a:solidFill>
              </a:rPr>
              <a:t>他们都会，我 怎么不会呢？</a:t>
            </a:r>
            <a:endParaRPr lang="zh-CN" altLang="en-US" sz="2000" b="1">
              <a:solidFill>
                <a:srgbClr val="0000CC"/>
              </a:solidFill>
            </a:endParaRPr>
          </a:p>
        </p:txBody>
      </p:sp>
      <p:sp>
        <p:nvSpPr>
          <p:cNvPr id="13318" name="Rectangle 13"/>
          <p:cNvSpPr>
            <a:spLocks noChangeArrowheads="1"/>
          </p:cNvSpPr>
          <p:nvPr/>
        </p:nvSpPr>
        <p:spPr bwMode="auto">
          <a:xfrm>
            <a:off x="1774825" y="0"/>
            <a:ext cx="638175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7200">
                <a:solidFill>
                  <a:srgbClr val="FF0000"/>
                </a:solidFill>
              </a:rPr>
              <a:t>√</a:t>
            </a:r>
            <a:endParaRPr lang="en-US" sz="7200">
              <a:solidFill>
                <a:srgbClr val="FF0000"/>
              </a:solidFill>
            </a:endParaRPr>
          </a:p>
        </p:txBody>
      </p:sp>
      <p:sp>
        <p:nvSpPr>
          <p:cNvPr id="13320" name="Text Box 15"/>
          <p:cNvSpPr txBox="1">
            <a:spLocks noChangeArrowheads="1"/>
          </p:cNvSpPr>
          <p:nvPr/>
        </p:nvSpPr>
        <p:spPr bwMode="auto">
          <a:xfrm>
            <a:off x="1382395" y="5377815"/>
            <a:ext cx="880237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6000">
                <a:solidFill>
                  <a:srgbClr val="FF0000"/>
                </a:solidFill>
              </a:rPr>
              <a:t>You should listen in class.</a:t>
            </a:r>
            <a:endParaRPr lang="en-US" sz="6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0882IF">
            <a:hlinkClick r:id="rId1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9144000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AutoShape 7"/>
          <p:cNvSpPr>
            <a:spLocks noChangeArrowheads="1"/>
          </p:cNvSpPr>
          <p:nvPr/>
        </p:nvSpPr>
        <p:spPr bwMode="auto">
          <a:xfrm>
            <a:off x="4583113" y="404813"/>
            <a:ext cx="1633537" cy="792162"/>
          </a:xfrm>
          <a:prstGeom prst="wedgeRoundRectCallout">
            <a:avLst>
              <a:gd name="adj1" fmla="val 61273"/>
              <a:gd name="adj2" fmla="val 28958"/>
              <a:gd name="adj3" fmla="val 16667"/>
            </a:avLst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zh-CN" altLang="en-US" sz="2000" b="1">
                <a:solidFill>
                  <a:srgbClr val="FF3300"/>
                </a:solidFill>
              </a:rPr>
              <a:t>怎么都错了 ！</a:t>
            </a:r>
            <a:endParaRPr lang="zh-CN" altLang="en-US" sz="2000" b="1">
              <a:solidFill>
                <a:srgbClr val="FF3300"/>
              </a:solidFill>
            </a:endParaRPr>
          </a:p>
        </p:txBody>
      </p:sp>
      <p:sp>
        <p:nvSpPr>
          <p:cNvPr id="14340" name="Rectangle 18"/>
          <p:cNvSpPr>
            <a:spLocks noChangeArrowheads="1"/>
          </p:cNvSpPr>
          <p:nvPr/>
        </p:nvSpPr>
        <p:spPr bwMode="auto">
          <a:xfrm>
            <a:off x="1524000" y="0"/>
            <a:ext cx="638175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7200">
                <a:solidFill>
                  <a:srgbClr val="FF3300"/>
                </a:solidFill>
              </a:rPr>
              <a:t>√</a:t>
            </a:r>
            <a:endParaRPr lang="en-US" sz="7200">
              <a:solidFill>
                <a:srgbClr val="FF3300"/>
              </a:solidFill>
            </a:endParaRPr>
          </a:p>
        </p:txBody>
      </p:sp>
      <p:sp>
        <p:nvSpPr>
          <p:cNvPr id="14342" name="Text Box 20"/>
          <p:cNvSpPr txBox="1">
            <a:spLocks noChangeArrowheads="1"/>
          </p:cNvSpPr>
          <p:nvPr/>
        </p:nvSpPr>
        <p:spPr bwMode="auto">
          <a:xfrm>
            <a:off x="2208213" y="5851525"/>
            <a:ext cx="7691755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6000">
                <a:solidFill>
                  <a:srgbClr val="FF0000"/>
                </a:solidFill>
              </a:rPr>
              <a:t>You should work hard.</a:t>
            </a:r>
            <a:endParaRPr lang="en-US" sz="6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24000" y="-19050"/>
            <a:ext cx="9251950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303588" y="333375"/>
            <a:ext cx="498221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>
                <a:solidFill>
                  <a:srgbClr val="FF0000"/>
                </a:solidFill>
              </a:rPr>
              <a:t>You should be kind.</a:t>
            </a:r>
            <a:endParaRPr lang="zh-CN" altLang="en-US" sz="4800">
              <a:solidFill>
                <a:srgbClr val="FF0000"/>
              </a:solidFill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248775" y="620713"/>
            <a:ext cx="600075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6600" b="1">
                <a:solidFill>
                  <a:srgbClr val="FF0000"/>
                </a:solidFill>
              </a:rPr>
              <a:t>√</a:t>
            </a:r>
            <a:endParaRPr lang="en-US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点击查看原图">
            <a:hlinkClick r:id="rId1"/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EE00"/>
              </a:clrFrom>
              <a:clrTo>
                <a:srgbClr val="FDEE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0"/>
            <a:ext cx="6300788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 descr="点击查看原图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E794"/>
              </a:clrFrom>
              <a:clrTo>
                <a:srgbClr val="FEE79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91175" y="-234950"/>
            <a:ext cx="5076825" cy="582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Wind792.wav">
            <a:hlinkClick r:id="" action="ppaction://media"/>
          </p:cNvPr>
          <p:cNvPicPr>
            <a:picLocks noRot="1" noChangeAspect="1" noChangeArrowheads="1"/>
          </p:cNvPicPr>
          <p:nvPr>
            <a:wavAudioFile r:embed="rId5" name="Windows XP 导航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AutoShape 9"/>
          <p:cNvSpPr>
            <a:spLocks noChangeArrowheads="1"/>
          </p:cNvSpPr>
          <p:nvPr/>
        </p:nvSpPr>
        <p:spPr bwMode="auto">
          <a:xfrm>
            <a:off x="5880100" y="0"/>
            <a:ext cx="1130300" cy="1125538"/>
          </a:xfrm>
          <a:prstGeom prst="wedgeEllipseCallout">
            <a:avLst>
              <a:gd name="adj1" fmla="val 57162"/>
              <a:gd name="adj2" fmla="val 27713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000">
                <a:solidFill>
                  <a:srgbClr val="FF3300"/>
                </a:solidFill>
              </a:rPr>
              <a:t>I help you</a:t>
            </a:r>
            <a:r>
              <a:rPr lang="en-US">
                <a:solidFill>
                  <a:srgbClr val="FF3300"/>
                </a:solidFill>
              </a:rPr>
              <a:t>!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16390" name="Rectangle 10"/>
          <p:cNvSpPr>
            <a:spLocks noChangeArrowheads="1"/>
          </p:cNvSpPr>
          <p:nvPr/>
        </p:nvSpPr>
        <p:spPr bwMode="auto">
          <a:xfrm>
            <a:off x="9320213" y="279400"/>
            <a:ext cx="600075" cy="110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FF0000"/>
                </a:solidFill>
              </a:rPr>
              <a:t>√</a:t>
            </a:r>
            <a:endParaRPr lang="en-US" sz="6600">
              <a:solidFill>
                <a:srgbClr val="FF0000"/>
              </a:solidFill>
            </a:endParaRP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1879600" y="5661025"/>
            <a:ext cx="8072755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6000">
                <a:solidFill>
                  <a:srgbClr val="FF3399"/>
                </a:solidFill>
              </a:rPr>
              <a:t>You should  be  helpful.</a:t>
            </a:r>
            <a:endParaRPr lang="en-US" sz="600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>
    <p:sndAc>
      <p:stSnd>
        <p:snd r:embed="rId7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04" fill="hold"/>
                                        <p:tgtEl>
                                          <p:spTgt spid="163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503555" y="1243965"/>
            <a:ext cx="5598160" cy="43694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二、情景交际</a:t>
            </a:r>
            <a:endParaRPr lang="en-US" altLang="zh-CN"/>
          </a:p>
          <a:p>
            <a:r>
              <a:rPr lang="en-US" altLang="zh-CN" sz="2800"/>
              <a:t>A: What are you doing,Sam?</a:t>
            </a:r>
            <a:endParaRPr lang="en-US" altLang="zh-CN" sz="2800"/>
          </a:p>
          <a:p>
            <a:r>
              <a:rPr lang="en-US" altLang="zh-CN" sz="2800">
                <a:sym typeface="+mn-ea"/>
              </a:rPr>
              <a:t>B:___________.</a:t>
            </a:r>
            <a:endParaRPr lang="en-US" altLang="zh-CN" sz="2800"/>
          </a:p>
          <a:p>
            <a:r>
              <a:rPr lang="en-US" altLang="zh-CN" sz="2800"/>
              <a:t>A:But you shouldn't ________</a:t>
            </a:r>
            <a:endParaRPr lang="en-US" altLang="zh-CN" sz="2800"/>
          </a:p>
          <a:p>
            <a:r>
              <a:rPr lang="en-US" altLang="zh-CN" sz="2800"/>
              <a:t>you should read in a clean room .</a:t>
            </a:r>
            <a:endParaRPr lang="en-US" altLang="zh-CN" sz="2800"/>
          </a:p>
          <a:p>
            <a:r>
              <a:rPr lang="en-US" altLang="zh-CN" sz="2800"/>
              <a:t>B:Ok .Mum.__________.</a:t>
            </a:r>
            <a:endParaRPr lang="en-US" altLang="zh-CN" sz="2800"/>
          </a:p>
          <a:p>
            <a:r>
              <a:rPr lang="en-US" altLang="zh-CN" sz="2800"/>
              <a:t> A: </a:t>
            </a:r>
            <a:r>
              <a:rPr lang="en-US" altLang="zh-CN" sz="2800">
                <a:sym typeface="+mn-ea"/>
              </a:rPr>
              <a:t>You shouldn't___________.</a:t>
            </a:r>
            <a:endParaRPr lang="en-US" altLang="zh-CN" sz="2800">
              <a:sym typeface="+mn-ea"/>
            </a:endParaRPr>
          </a:p>
          <a:p>
            <a:r>
              <a:rPr lang="en-US" altLang="zh-CN" sz="2800">
                <a:sym typeface="+mn-ea"/>
              </a:rPr>
              <a:t>     _______.It's dinner time.</a:t>
            </a:r>
            <a:endParaRPr lang="en-US" altLang="zh-CN" sz="2800">
              <a:sym typeface="+mn-ea"/>
            </a:endParaRPr>
          </a:p>
          <a:p>
            <a:r>
              <a:rPr lang="en-US" altLang="zh-CN" sz="2800">
                <a:sym typeface="+mn-ea"/>
              </a:rPr>
              <a:t>B:Yes, I will wash it.</a:t>
            </a:r>
            <a:endParaRPr lang="en-US" altLang="zh-CN" sz="2800">
              <a:sym typeface="+mn-ea"/>
            </a:endParaRPr>
          </a:p>
          <a:p>
            <a:endParaRPr lang="en-US" altLang="zh-CN">
              <a:sym typeface="+mn-ea"/>
            </a:endParaRPr>
          </a:p>
          <a:p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6478905" y="3371850"/>
            <a:ext cx="616839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A. take the books down.</a:t>
            </a:r>
            <a:endParaRPr lang="en-US" altLang="zh-CN" sz="3200"/>
          </a:p>
          <a:p>
            <a:r>
              <a:rPr lang="en-US" altLang="zh-CN" sz="3200"/>
              <a:t>B. you should wash your hands .</a:t>
            </a:r>
            <a:endParaRPr lang="en-US" altLang="zh-CN" sz="3200"/>
          </a:p>
          <a:p>
            <a:r>
              <a:rPr lang="en-US" altLang="zh-CN" sz="3200"/>
              <a:t>C.I am reading a book </a:t>
            </a:r>
            <a:endParaRPr lang="en-US" altLang="zh-CN" sz="3200"/>
          </a:p>
          <a:p>
            <a:r>
              <a:rPr lang="en-US" altLang="zh-CN" sz="3200"/>
              <a:t>D.I will clean it soon .</a:t>
            </a:r>
            <a:endParaRPr lang="en-US" altLang="zh-CN" sz="3200"/>
          </a:p>
          <a:p>
            <a:r>
              <a:rPr lang="en-US" altLang="zh-CN" sz="3200"/>
              <a:t>E. play with the CDs.</a:t>
            </a:r>
            <a:endParaRPr lang="en-US" altLang="zh-CN" sz="3200"/>
          </a:p>
        </p:txBody>
      </p:sp>
      <p:sp>
        <p:nvSpPr>
          <p:cNvPr id="2" name="文本框 1"/>
          <p:cNvSpPr txBox="1"/>
          <p:nvPr/>
        </p:nvSpPr>
        <p:spPr>
          <a:xfrm>
            <a:off x="1452245" y="1899920"/>
            <a:ext cx="8394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C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3800" y="4029710"/>
            <a:ext cx="8299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D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63215" y="3137535"/>
            <a:ext cx="878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E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91560" y="3611245"/>
            <a:ext cx="10236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B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53510" y="2283460"/>
            <a:ext cx="11582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A</a:t>
            </a:r>
            <a:endParaRPr lang="en-US" altLang="zh-CN" sz="3200">
              <a:solidFill>
                <a:srgbClr val="FF0000"/>
              </a:solidFill>
            </a:endParaRPr>
          </a:p>
        </p:txBody>
      </p:sp>
      <p:pic>
        <p:nvPicPr>
          <p:cNvPr id="19464" name="图片 20488" descr="2007821645723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9440" y="-313690"/>
            <a:ext cx="1692275" cy="1557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_imgload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24000" y="0"/>
            <a:ext cx="31321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1992313" y="0"/>
            <a:ext cx="8229600" cy="706438"/>
          </a:xfrm>
        </p:spPr>
        <p:txBody>
          <a:bodyPr/>
          <a:lstStyle/>
          <a:p>
            <a:r>
              <a:rPr lang="zh-CN" altLang="zh-CN" sz="4000" dirty="0"/>
              <a:t>Read and write</a:t>
            </a:r>
            <a:endParaRPr lang="zh-CN" altLang="zh-CN" sz="4000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395663" y="836613"/>
            <a:ext cx="7272337" cy="60213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zh-CN" sz="3600" b="1" dirty="0"/>
              <a:t>1.The baby is sleeping.</a:t>
            </a:r>
            <a:endParaRPr lang="zh-CN" altLang="zh-CN" sz="3600" b="1" dirty="0"/>
          </a:p>
          <a:p>
            <a:pPr>
              <a:lnSpc>
                <a:spcPct val="80000"/>
              </a:lnSpc>
            </a:pPr>
            <a:r>
              <a:rPr lang="zh-CN" altLang="zh-CN" sz="3600" b="1" dirty="0"/>
              <a:t>You_______   </a:t>
            </a:r>
            <a:r>
              <a:rPr lang="en-US" altLang="zh-CN" sz="3600" b="1" dirty="0" smtClean="0"/>
              <a:t>  </a:t>
            </a:r>
            <a:r>
              <a:rPr lang="zh-CN" altLang="zh-CN" sz="3600" b="1" dirty="0" smtClean="0"/>
              <a:t>sing </a:t>
            </a:r>
            <a:r>
              <a:rPr lang="zh-CN" altLang="zh-CN" sz="3600" b="1" dirty="0"/>
              <a:t>aloud.</a:t>
            </a:r>
            <a:endParaRPr lang="zh-CN" altLang="zh-CN" sz="3600" b="1" dirty="0"/>
          </a:p>
          <a:p>
            <a:pPr>
              <a:lnSpc>
                <a:spcPct val="80000"/>
              </a:lnSpc>
            </a:pPr>
            <a:r>
              <a:rPr lang="zh-CN" altLang="zh-CN" sz="3600" b="1" dirty="0"/>
              <a:t>2.Your sister is doing her homework. </a:t>
            </a:r>
            <a:endParaRPr lang="zh-CN" altLang="zh-CN" sz="3600" b="1" dirty="0"/>
          </a:p>
          <a:p>
            <a:pPr>
              <a:lnSpc>
                <a:spcPct val="80000"/>
              </a:lnSpc>
            </a:pPr>
            <a:r>
              <a:rPr lang="zh-CN" altLang="zh-CN" sz="3600" b="1" dirty="0"/>
              <a:t>You _______  </a:t>
            </a:r>
            <a:r>
              <a:rPr lang="en-US" altLang="zh-CN" sz="3600" b="1" dirty="0" smtClean="0"/>
              <a:t>  </a:t>
            </a:r>
            <a:r>
              <a:rPr lang="zh-CN" altLang="zh-CN" sz="3600" b="1" dirty="0" smtClean="0"/>
              <a:t>watch </a:t>
            </a:r>
            <a:r>
              <a:rPr lang="zh-CN" altLang="zh-CN" sz="3600" b="1" dirty="0"/>
              <a:t>TV.</a:t>
            </a:r>
            <a:endParaRPr lang="zh-CN" altLang="zh-CN" sz="3600" b="1" dirty="0"/>
          </a:p>
          <a:p>
            <a:pPr>
              <a:lnSpc>
                <a:spcPct val="80000"/>
              </a:lnSpc>
            </a:pPr>
            <a:r>
              <a:rPr lang="zh-CN" altLang="zh-CN" sz="3600" b="1" dirty="0"/>
              <a:t>3.Mum is cooking</a:t>
            </a:r>
            <a:r>
              <a:rPr lang="zh-CN" sz="3600" b="1" dirty="0"/>
              <a:t>（做饭）</a:t>
            </a:r>
            <a:r>
              <a:rPr lang="zh-CN" altLang="zh-CN" sz="3600" b="1" dirty="0"/>
              <a:t>. </a:t>
            </a:r>
            <a:endParaRPr lang="zh-CN" altLang="zh-CN" sz="3600" b="1" dirty="0"/>
          </a:p>
          <a:p>
            <a:pPr>
              <a:lnSpc>
                <a:spcPct val="80000"/>
              </a:lnSpc>
            </a:pPr>
            <a:r>
              <a:rPr lang="zh-CN" altLang="zh-CN" sz="3600" b="1" dirty="0"/>
              <a:t>You _______   help her.</a:t>
            </a:r>
            <a:endParaRPr lang="zh-CN" altLang="zh-CN" sz="3600" b="1" dirty="0"/>
          </a:p>
          <a:p>
            <a:pPr>
              <a:lnSpc>
                <a:spcPct val="80000"/>
              </a:lnSpc>
            </a:pPr>
            <a:r>
              <a:rPr lang="zh-CN" altLang="zh-CN" sz="3600" b="1" dirty="0"/>
              <a:t>4.The supper</a:t>
            </a:r>
            <a:r>
              <a:rPr lang="zh-CN" sz="3600" b="1" dirty="0"/>
              <a:t>（晚饭） </a:t>
            </a:r>
            <a:r>
              <a:rPr lang="zh-CN" altLang="zh-CN" sz="3600" b="1" dirty="0"/>
              <a:t>is ready</a:t>
            </a:r>
            <a:r>
              <a:rPr lang="zh-CN" sz="3600" b="1" dirty="0"/>
              <a:t>（准备好）</a:t>
            </a:r>
            <a:r>
              <a:rPr lang="zh-CN" altLang="zh-CN" sz="3600" b="1" dirty="0"/>
              <a:t>. </a:t>
            </a:r>
            <a:endParaRPr lang="zh-CN" altLang="zh-CN" sz="3600" b="1" dirty="0"/>
          </a:p>
          <a:p>
            <a:pPr>
              <a:lnSpc>
                <a:spcPct val="80000"/>
              </a:lnSpc>
            </a:pPr>
            <a:r>
              <a:rPr lang="zh-CN" altLang="zh-CN" sz="3600" b="1" dirty="0"/>
              <a:t>You _______   wash your hands.</a:t>
            </a:r>
            <a:endParaRPr lang="zh-CN" altLang="zh-CN" sz="3600" b="1" dirty="0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511675" y="1270000"/>
            <a:ext cx="2592437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 dirty="0">
                <a:solidFill>
                  <a:srgbClr val="FF3399"/>
                </a:solidFill>
              </a:rPr>
              <a:t>shouldn</a:t>
            </a:r>
            <a:r>
              <a:rPr lang="en-US" altLang="zh-CN" sz="3600" b="1" dirty="0">
                <a:solidFill>
                  <a:srgbClr val="FF3399"/>
                </a:solidFill>
              </a:rPr>
              <a:t>'</a:t>
            </a:r>
            <a:r>
              <a:rPr lang="zh-CN" altLang="zh-CN" sz="3600" b="1" dirty="0">
                <a:solidFill>
                  <a:srgbClr val="FF3399"/>
                </a:solidFill>
              </a:rPr>
              <a:t>t</a:t>
            </a:r>
            <a:endParaRPr lang="zh-CN" altLang="zh-CN" sz="3600" b="1" dirty="0">
              <a:solidFill>
                <a:srgbClr val="FF3399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513263" y="2303780"/>
            <a:ext cx="2593007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 dirty="0">
                <a:solidFill>
                  <a:srgbClr val="FF3399"/>
                </a:solidFill>
              </a:rPr>
              <a:t>shouldn</a:t>
            </a:r>
            <a:r>
              <a:rPr lang="en-US" altLang="zh-CN" sz="3600" b="1" dirty="0">
                <a:solidFill>
                  <a:srgbClr val="FF3399"/>
                </a:solidFill>
              </a:rPr>
              <a:t>'</a:t>
            </a:r>
            <a:r>
              <a:rPr lang="zh-CN" altLang="zh-CN" sz="3600" b="1" dirty="0">
                <a:solidFill>
                  <a:srgbClr val="FF3399"/>
                </a:solidFill>
              </a:rPr>
              <a:t>t</a:t>
            </a:r>
            <a:endParaRPr lang="zh-CN" altLang="zh-CN" sz="3600" b="1" dirty="0">
              <a:solidFill>
                <a:srgbClr val="FF3399"/>
              </a:solidFill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513263" y="3631883"/>
            <a:ext cx="2447925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>
                <a:solidFill>
                  <a:srgbClr val="FF3399"/>
                </a:solidFill>
              </a:rPr>
              <a:t>should</a:t>
            </a:r>
            <a:endParaRPr lang="zh-CN" altLang="zh-CN" sz="3600" b="1">
              <a:solidFill>
                <a:srgbClr val="FF3399"/>
              </a:solidFill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583748" y="5118735"/>
            <a:ext cx="2447925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600" b="1">
                <a:solidFill>
                  <a:srgbClr val="FF3399"/>
                </a:solidFill>
              </a:rPr>
              <a:t>should</a:t>
            </a:r>
            <a:endParaRPr lang="zh-CN" altLang="zh-CN" sz="3600" b="1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  <p:bldP spid="21509" grpId="0" bldLvl="0" animBg="1" autoUpdateAnimBg="0"/>
      <p:bldP spid="21510" grpId="0" bldLvl="0" animBg="1" autoUpdateAnimBg="0"/>
      <p:bldP spid="21511" grpId="0" bldLvl="0" animBg="1" autoUpdateAnimBg="0"/>
      <p:bldP spid="21512" grpId="0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1810" y="184150"/>
            <a:ext cx="11375390" cy="2383155"/>
          </a:xfrm>
        </p:spPr>
        <p:txBody>
          <a:bodyPr>
            <a:noAutofit/>
          </a:bodyPr>
          <a:p>
            <a:pPr marL="0" indent="0">
              <a:buNone/>
            </a:pPr>
            <a:r>
              <a:rPr lang="en-US" altLang="zh-CN" sz="1800">
                <a:solidFill>
                  <a:srgbClr val="0066FF"/>
                </a:solidFill>
              </a:rPr>
              <a:t>D</a:t>
            </a:r>
            <a:r>
              <a:rPr lang="zh-CN" altLang="en-US" sz="1800">
                <a:solidFill>
                  <a:srgbClr val="0066FF"/>
                </a:solidFill>
              </a:rPr>
              <a:t>ear John,</a:t>
            </a:r>
            <a:endParaRPr lang="zh-CN" altLang="en-US" sz="1800">
              <a:solidFill>
                <a:srgbClr val="0066FF"/>
              </a:solidFill>
            </a:endParaRPr>
          </a:p>
          <a:p>
            <a:pPr marL="0" indent="0">
              <a:buNone/>
            </a:pPr>
            <a:r>
              <a:rPr lang="zh-CN" altLang="en-US" sz="1800">
                <a:solidFill>
                  <a:srgbClr val="0066FF"/>
                </a:solidFill>
              </a:rPr>
              <a:t>How' s it going? You say that there are many rules in your school.That </a:t>
            </a:r>
            <a:r>
              <a:rPr lang="en-US" altLang="zh-CN" sz="1800">
                <a:solidFill>
                  <a:srgbClr val="0066FF"/>
                </a:solidFill>
              </a:rPr>
              <a:t>true.</a:t>
            </a:r>
            <a:r>
              <a:rPr lang="zh-CN" altLang="en-US" sz="1800">
                <a:solidFill>
                  <a:srgbClr val="0066FF"/>
                </a:solidFill>
              </a:rPr>
              <a:t>in </a:t>
            </a:r>
            <a:r>
              <a:rPr lang="en-US" altLang="zh-CN" sz="1800">
                <a:solidFill>
                  <a:srgbClr val="0066FF"/>
                </a:solidFill>
              </a:rPr>
              <a:t>fact,</a:t>
            </a:r>
            <a:r>
              <a:rPr lang="zh-CN" altLang="en-US" sz="1800">
                <a:solidFill>
                  <a:srgbClr val="0066FF"/>
                </a:solidFill>
              </a:rPr>
              <a:t>there are also many rules in my school.Let me tell you some </a:t>
            </a:r>
            <a:r>
              <a:rPr lang="en-US" altLang="zh-CN" sz="1800">
                <a:solidFill>
                  <a:srgbClr val="0066FF"/>
                </a:solidFill>
              </a:rPr>
              <a:t>rules in our class.</a:t>
            </a:r>
            <a:endParaRPr lang="en-US" altLang="zh-CN" sz="1800">
              <a:solidFill>
                <a:srgbClr val="0066FF"/>
              </a:solidFill>
            </a:endParaRPr>
          </a:p>
          <a:p>
            <a:pPr marL="0" indent="0">
              <a:buNone/>
            </a:pPr>
            <a:r>
              <a:rPr lang="zh-CN" altLang="en-US" sz="1800">
                <a:solidFill>
                  <a:srgbClr val="0066FF"/>
                </a:solidFill>
              </a:rPr>
              <a:t> </a:t>
            </a:r>
            <a:r>
              <a:rPr lang="en-US" altLang="zh-CN" sz="1800">
                <a:solidFill>
                  <a:srgbClr val="0066FF"/>
                </a:solidFill>
              </a:rPr>
              <a:t>We should   wear  </a:t>
            </a:r>
            <a:r>
              <a:rPr lang="zh-CN" altLang="en-US" sz="1800">
                <a:solidFill>
                  <a:srgbClr val="0066FF"/>
                </a:solidFill>
              </a:rPr>
              <a:t>sports shoes,but we don' t have to </a:t>
            </a:r>
            <a:r>
              <a:rPr lang="en-US" altLang="zh-CN" sz="1800">
                <a:solidFill>
                  <a:srgbClr val="0066FF"/>
                </a:solidFill>
              </a:rPr>
              <a:t>wear a  uni</a:t>
            </a:r>
            <a:r>
              <a:rPr lang="zh-CN" altLang="en-US" sz="1800">
                <a:solidFill>
                  <a:srgbClr val="0066FF"/>
                </a:solidFill>
              </a:rPr>
              <a:t>form( 校服).We </a:t>
            </a:r>
            <a:r>
              <a:rPr lang="en-US" altLang="zh-CN" sz="1800">
                <a:solidFill>
                  <a:srgbClr val="0066FF"/>
                </a:solidFill>
              </a:rPr>
              <a:t>should </a:t>
            </a:r>
            <a:r>
              <a:rPr lang="zh-CN" altLang="en-US" sz="1800">
                <a:solidFill>
                  <a:srgbClr val="0066FF"/>
                </a:solidFill>
              </a:rPr>
              <a:t> run  </a:t>
            </a:r>
            <a:r>
              <a:rPr lang="en-US" altLang="zh-CN" sz="1800">
                <a:solidFill>
                  <a:srgbClr val="0066FF"/>
                </a:solidFill>
              </a:rPr>
              <a:t>around the playgroud  and  then we do  warming exercises .</a:t>
            </a:r>
            <a:endParaRPr lang="en-US" altLang="zh-CN" sz="1800">
              <a:solidFill>
                <a:srgbClr val="0066FF"/>
              </a:solidFill>
            </a:endParaRPr>
          </a:p>
          <a:p>
            <a:pPr marL="0" indent="0">
              <a:buNone/>
            </a:pPr>
            <a:r>
              <a:rPr lang="en-US" altLang="zh-CN" sz="1800">
                <a:solidFill>
                  <a:srgbClr val="0066FF"/>
                </a:solidFill>
              </a:rPr>
              <a:t>We  can play basketball,tennines .sometimes we can play games. </a:t>
            </a:r>
            <a:r>
              <a:rPr lang="zh-CN" altLang="en-US" sz="1800">
                <a:solidFill>
                  <a:srgbClr val="0066FF"/>
                </a:solidFill>
                <a:sym typeface="+mn-ea"/>
              </a:rPr>
              <a:t>When the  class is over,we have to say </a:t>
            </a:r>
            <a:r>
              <a:rPr lang="en-US" altLang="zh-CN" sz="1800">
                <a:solidFill>
                  <a:srgbClr val="0066FF"/>
                </a:solidFill>
                <a:sym typeface="+mn-ea"/>
              </a:rPr>
              <a:t>goodbye </a:t>
            </a:r>
            <a:r>
              <a:rPr lang="zh-CN" altLang="en-US" sz="2000">
                <a:solidFill>
                  <a:srgbClr val="0066FF"/>
                </a:solidFill>
                <a:sym typeface="+mn-ea"/>
              </a:rPr>
              <a:t>to our teacher.</a:t>
            </a:r>
            <a:endParaRPr lang="zh-CN" altLang="en-US" sz="2000">
              <a:solidFill>
                <a:srgbClr val="0066FF"/>
              </a:solidFill>
              <a:sym typeface="+mn-ea"/>
            </a:endParaRPr>
          </a:p>
          <a:p>
            <a:pPr marL="0" indent="0">
              <a:buNone/>
            </a:pPr>
            <a:r>
              <a:rPr lang="zh-CN" altLang="en-US" sz="1800">
                <a:solidFill>
                  <a:srgbClr val="0066FF"/>
                </a:solidFill>
              </a:rPr>
              <a:t>Please write to me soon.</a:t>
            </a:r>
            <a:endParaRPr lang="zh-CN" altLang="en-US" sz="1800">
              <a:solidFill>
                <a:srgbClr val="0066FF"/>
              </a:solidFill>
            </a:endParaRPr>
          </a:p>
          <a:p>
            <a:pPr marL="0" indent="0">
              <a:buNone/>
            </a:pPr>
            <a:r>
              <a:rPr lang="en-US" altLang="zh-CN" sz="1800">
                <a:solidFill>
                  <a:srgbClr val="0066FF"/>
                </a:solidFill>
              </a:rPr>
              <a:t>David</a:t>
            </a:r>
            <a:r>
              <a:rPr lang="en-US" altLang="zh-CN" sz="2000">
                <a:solidFill>
                  <a:srgbClr val="0066FF"/>
                </a:solidFill>
              </a:rPr>
              <a:t> </a:t>
            </a:r>
            <a:endParaRPr lang="en-US" altLang="zh-CN" sz="2000">
              <a:solidFill>
                <a:srgbClr val="0066FF"/>
              </a:solidFill>
            </a:endParaRPr>
          </a:p>
          <a:p>
            <a:pPr marL="0" indent="0">
              <a:buNone/>
            </a:pPr>
            <a:endParaRPr lang="en-US" altLang="zh-CN" sz="2000"/>
          </a:p>
        </p:txBody>
      </p:sp>
      <p:sp>
        <p:nvSpPr>
          <p:cNvPr id="4" name="文本框 3"/>
          <p:cNvSpPr txBox="1"/>
          <p:nvPr/>
        </p:nvSpPr>
        <p:spPr>
          <a:xfrm>
            <a:off x="511810" y="3160395"/>
            <a:ext cx="8520430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    )1.There are many ________ in David 's class.</a:t>
            </a:r>
            <a:endParaRPr lang="en-US" altLang="zh-CN"/>
          </a:p>
          <a:p>
            <a:r>
              <a:rPr lang="en-US" altLang="zh-CN" b="1" i="1">
                <a:solidFill>
                  <a:schemeClr val="tx1"/>
                </a:solidFill>
              </a:rPr>
              <a:t>           A games            B  rules             c  room</a:t>
            </a:r>
            <a:r>
              <a:rPr lang="en-US" altLang="zh-CN" b="1" i="1">
                <a:solidFill>
                  <a:srgbClr val="FF0000"/>
                </a:solidFill>
              </a:rPr>
              <a:t> </a:t>
            </a:r>
            <a:endParaRPr lang="en-US" altLang="zh-CN" b="1" i="1">
              <a:solidFill>
                <a:srgbClr val="FF0000"/>
              </a:solidFill>
            </a:endParaRPr>
          </a:p>
          <a:p>
            <a:r>
              <a:rPr lang="en-US" altLang="zh-CN"/>
              <a:t>(    )2. what  should  we do ?</a:t>
            </a:r>
            <a:endParaRPr lang="en-US" altLang="zh-CN"/>
          </a:p>
          <a:p>
            <a:r>
              <a:rPr lang="en-US" altLang="zh-CN"/>
              <a:t>            A </a:t>
            </a:r>
            <a:r>
              <a:rPr lang="en-US" altLang="zh-CN" b="1" i="1"/>
              <a:t>wear sport shoes,run around play ground and  do warming  exercises .</a:t>
            </a:r>
            <a:endParaRPr lang="en-US" altLang="zh-CN" b="1" i="1"/>
          </a:p>
          <a:p>
            <a:r>
              <a:rPr lang="en-US" altLang="zh-CN" b="1" i="1"/>
              <a:t>             B.</a:t>
            </a:r>
            <a:r>
              <a:rPr lang="en-US" altLang="zh-CN" b="1" i="1">
                <a:sym typeface="+mn-ea"/>
              </a:rPr>
              <a:t>wear sport shoes,do warming  exercises and play games.</a:t>
            </a:r>
            <a:endParaRPr lang="en-US" altLang="zh-CN" b="1" i="1">
              <a:sym typeface="+mn-ea"/>
            </a:endParaRPr>
          </a:p>
          <a:p>
            <a:r>
              <a:rPr lang="en-US" altLang="zh-CN" b="1" i="1">
                <a:sym typeface="+mn-ea"/>
              </a:rPr>
              <a:t>          C. Run around play ground , do warming  exercises  and  play basketball </a:t>
            </a:r>
            <a:endParaRPr lang="en-US" altLang="zh-CN" b="1" i="1">
              <a:sym typeface="+mn-ea"/>
            </a:endParaRPr>
          </a:p>
          <a:p>
            <a:r>
              <a:rPr lang="en-US" altLang="zh-CN">
                <a:sym typeface="+mn-ea"/>
              </a:rPr>
              <a:t>(    )3. we  don't have to __________.</a:t>
            </a:r>
            <a:endParaRPr lang="en-US" altLang="zh-CN">
              <a:sym typeface="+mn-ea"/>
            </a:endParaRPr>
          </a:p>
          <a:p>
            <a:r>
              <a:rPr lang="en-US" altLang="zh-CN">
                <a:sym typeface="+mn-ea"/>
              </a:rPr>
              <a:t>            A</a:t>
            </a:r>
            <a:r>
              <a:rPr lang="en-US" altLang="zh-CN" b="1" i="1">
                <a:sym typeface="+mn-ea"/>
              </a:rPr>
              <a:t> wear the uniform              B  wera the sports shoes    C  do warming  exercises </a:t>
            </a:r>
            <a:endParaRPr lang="en-US" altLang="zh-CN" b="1" i="1">
              <a:sym typeface="+mn-ea"/>
            </a:endParaRPr>
          </a:p>
          <a:p>
            <a:r>
              <a:rPr lang="en-US" altLang="zh-CN">
                <a:sym typeface="+mn-ea"/>
              </a:rPr>
              <a:t>(   )4. What can we do ?</a:t>
            </a:r>
            <a:endParaRPr lang="en-US" altLang="zh-CN">
              <a:sym typeface="+mn-ea"/>
            </a:endParaRPr>
          </a:p>
          <a:p>
            <a:r>
              <a:rPr lang="en-US" altLang="zh-CN">
                <a:sym typeface="+mn-ea"/>
              </a:rPr>
              <a:t>          A</a:t>
            </a:r>
            <a:r>
              <a:rPr lang="en-US" altLang="zh-CN" b="1" i="1">
                <a:sym typeface="+mn-ea"/>
              </a:rPr>
              <a:t> play basketball ,volleyball , play games</a:t>
            </a:r>
            <a:endParaRPr lang="en-US" altLang="zh-CN" b="1" i="1">
              <a:sym typeface="+mn-ea"/>
            </a:endParaRPr>
          </a:p>
          <a:p>
            <a:r>
              <a:rPr lang="en-US" altLang="zh-CN" b="1" i="1">
                <a:sym typeface="+mn-ea"/>
              </a:rPr>
              <a:t>          B Play pingpong ,tennies ,play games</a:t>
            </a:r>
            <a:endParaRPr lang="en-US" altLang="zh-CN" b="1" i="1">
              <a:sym typeface="+mn-ea"/>
            </a:endParaRPr>
          </a:p>
          <a:p>
            <a:r>
              <a:rPr lang="en-US" altLang="zh-CN" b="1" i="1">
                <a:sym typeface="+mn-ea"/>
              </a:rPr>
              <a:t>        C play basketball ,tennies , play games</a:t>
            </a:r>
            <a:endParaRPr lang="en-US" altLang="zh-CN" b="1" i="1">
              <a:sym typeface="+mn-ea"/>
            </a:endParaRPr>
          </a:p>
          <a:p>
            <a:r>
              <a:rPr lang="en-US" altLang="zh-CN"/>
              <a:t>(    )5.We should to say _______ to  our teacher.   </a:t>
            </a:r>
            <a:r>
              <a:rPr lang="en-US" altLang="zh-CN" b="1" i="1"/>
              <a:t>A hello   B sorry  C goodbye</a:t>
            </a:r>
            <a:endParaRPr lang="en-US" altLang="zh-CN" b="1" i="1"/>
          </a:p>
        </p:txBody>
      </p:sp>
      <p:sp>
        <p:nvSpPr>
          <p:cNvPr id="5" name="文本框 4"/>
          <p:cNvSpPr txBox="1"/>
          <p:nvPr/>
        </p:nvSpPr>
        <p:spPr>
          <a:xfrm>
            <a:off x="670560" y="3160395"/>
            <a:ext cx="153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B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4520" y="3712210"/>
            <a:ext cx="589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A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4520" y="4822190"/>
            <a:ext cx="589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A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4520" y="5342255"/>
            <a:ext cx="189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C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0560" y="6429375"/>
            <a:ext cx="153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C</a:t>
            </a:r>
            <a:endParaRPr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/>
          <p:nvPr/>
        </p:nvGrpSpPr>
        <p:grpSpPr bwMode="auto">
          <a:xfrm>
            <a:off x="2424113" y="260350"/>
            <a:ext cx="4392612" cy="6381750"/>
            <a:chOff x="0" y="0"/>
            <a:chExt cx="2767" cy="4020"/>
          </a:xfrm>
        </p:grpSpPr>
        <p:pic>
          <p:nvPicPr>
            <p:cNvPr id="22531" name="Picture 3" descr="6be4cfdf45dc274e95ee374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C4C8C9"/>
                </a:clrFrom>
                <a:clrTo>
                  <a:srgbClr val="C4C8C9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2767" cy="4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2" name="Line 4"/>
            <p:cNvSpPr>
              <a:spLocks noChangeShapeType="1"/>
            </p:cNvSpPr>
            <p:nvPr/>
          </p:nvSpPr>
          <p:spPr bwMode="auto">
            <a:xfrm>
              <a:off x="499" y="911"/>
              <a:ext cx="1951" cy="108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3" name="Line 5"/>
            <p:cNvSpPr>
              <a:spLocks noChangeShapeType="1"/>
            </p:cNvSpPr>
            <p:nvPr/>
          </p:nvSpPr>
          <p:spPr bwMode="auto">
            <a:xfrm>
              <a:off x="498" y="1316"/>
              <a:ext cx="1860" cy="108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4" name="Line 6"/>
            <p:cNvSpPr>
              <a:spLocks noChangeShapeType="1"/>
            </p:cNvSpPr>
            <p:nvPr/>
          </p:nvSpPr>
          <p:spPr bwMode="auto">
            <a:xfrm>
              <a:off x="408" y="3175"/>
              <a:ext cx="1951" cy="108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5" name="Line 7"/>
            <p:cNvSpPr>
              <a:spLocks noChangeShapeType="1"/>
            </p:cNvSpPr>
            <p:nvPr/>
          </p:nvSpPr>
          <p:spPr bwMode="auto">
            <a:xfrm>
              <a:off x="362" y="1724"/>
              <a:ext cx="1905" cy="108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>
              <a:off x="362" y="2087"/>
              <a:ext cx="1905" cy="108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7" name="Line 9"/>
            <p:cNvSpPr>
              <a:spLocks noChangeShapeType="1"/>
            </p:cNvSpPr>
            <p:nvPr/>
          </p:nvSpPr>
          <p:spPr bwMode="auto">
            <a:xfrm>
              <a:off x="317" y="2450"/>
              <a:ext cx="1905" cy="108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>
              <a:off x="408" y="2813"/>
              <a:ext cx="1905" cy="108"/>
            </a:xfrm>
            <a:prstGeom prst="line">
              <a:avLst/>
            </a:prstGeom>
            <a:noFill/>
            <a:ln w="95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9" name="Text Box 11"/>
            <p:cNvSpPr txBox="1">
              <a:spLocks noChangeArrowheads="1"/>
            </p:cNvSpPr>
            <p:nvPr/>
          </p:nvSpPr>
          <p:spPr bwMode="auto">
            <a:xfrm rot="236834">
              <a:off x="726" y="375"/>
              <a:ext cx="1587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dirty="0">
                  <a:solidFill>
                    <a:schemeClr val="folHlink"/>
                  </a:solidFill>
                </a:rPr>
                <a:t>Miss </a:t>
              </a:r>
              <a:r>
                <a:rPr lang="en-US" altLang="zh-CN" dirty="0">
                  <a:solidFill>
                    <a:schemeClr val="folHlink"/>
                  </a:solidFill>
                </a:rPr>
                <a:t>Hu</a:t>
              </a:r>
              <a:r>
                <a:rPr lang="zh-CN" altLang="en-US" dirty="0">
                  <a:solidFill>
                    <a:schemeClr val="folHlink"/>
                  </a:solidFill>
                </a:rPr>
                <a:t>’s Class Rules</a:t>
              </a:r>
              <a:endParaRPr lang="zh-CN" altLang="en-US" dirty="0">
                <a:solidFill>
                  <a:schemeClr val="folHlink"/>
                </a:solidFill>
              </a:endParaRPr>
            </a:p>
          </p:txBody>
        </p:sp>
        <p:sp>
          <p:nvSpPr>
            <p:cNvPr id="22540" name="Text Box 12"/>
            <p:cNvSpPr txBox="1">
              <a:spLocks noChangeArrowheads="1"/>
            </p:cNvSpPr>
            <p:nvPr/>
          </p:nvSpPr>
          <p:spPr bwMode="auto">
            <a:xfrm rot="207291">
              <a:off x="498" y="681"/>
              <a:ext cx="1587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zh-CN" sz="2800" b="1"/>
                <a:t>We should….</a:t>
              </a:r>
              <a:endParaRPr lang="zh-CN" altLang="zh-CN" sz="2800" b="1"/>
            </a:p>
          </p:txBody>
        </p:sp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 rot="207291">
              <a:off x="453" y="1089"/>
              <a:ext cx="1587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zh-CN" sz="2800" b="1"/>
                <a:t>We should….</a:t>
              </a:r>
              <a:endParaRPr lang="zh-CN" altLang="zh-CN" sz="2800" b="1"/>
            </a:p>
          </p:txBody>
        </p:sp>
        <p:sp>
          <p:nvSpPr>
            <p:cNvPr id="22542" name="Text Box 14"/>
            <p:cNvSpPr txBox="1">
              <a:spLocks noChangeArrowheads="1"/>
            </p:cNvSpPr>
            <p:nvPr/>
          </p:nvSpPr>
          <p:spPr bwMode="auto">
            <a:xfrm rot="207291">
              <a:off x="453" y="1497"/>
              <a:ext cx="1587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zh-CN" sz="2800" b="1"/>
                <a:t>We should….</a:t>
              </a:r>
              <a:endParaRPr lang="zh-CN" altLang="zh-CN" sz="2800" b="1"/>
            </a:p>
          </p:txBody>
        </p:sp>
        <p:sp>
          <p:nvSpPr>
            <p:cNvPr id="22543" name="Text Box 15"/>
            <p:cNvSpPr txBox="1">
              <a:spLocks noChangeArrowheads="1"/>
            </p:cNvSpPr>
            <p:nvPr/>
          </p:nvSpPr>
          <p:spPr bwMode="auto">
            <a:xfrm rot="207291">
              <a:off x="403" y="1873"/>
              <a:ext cx="2048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zh-CN" sz="2800" b="1"/>
                <a:t>We shouldn’t….</a:t>
              </a:r>
              <a:endParaRPr lang="zh-CN" altLang="zh-CN" sz="2800" b="1"/>
            </a:p>
          </p:txBody>
        </p:sp>
        <p:sp>
          <p:nvSpPr>
            <p:cNvPr id="22544" name="Text Box 16"/>
            <p:cNvSpPr txBox="1">
              <a:spLocks noChangeArrowheads="1"/>
            </p:cNvSpPr>
            <p:nvPr/>
          </p:nvSpPr>
          <p:spPr bwMode="auto">
            <a:xfrm rot="207291">
              <a:off x="453" y="2223"/>
              <a:ext cx="2053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zh-CN" sz="2800" b="1"/>
                <a:t>We shouldn’t….</a:t>
              </a:r>
              <a:endParaRPr lang="zh-CN" altLang="zh-CN" sz="2800" b="1"/>
            </a:p>
          </p:txBody>
        </p:sp>
        <p:sp>
          <p:nvSpPr>
            <p:cNvPr id="22545" name="Text Box 17"/>
            <p:cNvSpPr txBox="1">
              <a:spLocks noChangeArrowheads="1"/>
            </p:cNvSpPr>
            <p:nvPr/>
          </p:nvSpPr>
          <p:spPr bwMode="auto">
            <a:xfrm rot="207291">
              <a:off x="453" y="2586"/>
              <a:ext cx="2053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zh-CN" sz="2800" b="1"/>
                <a:t>We shouldn’t….</a:t>
              </a:r>
              <a:endParaRPr lang="zh-CN" altLang="zh-CN" sz="2800" b="1"/>
            </a:p>
          </p:txBody>
        </p:sp>
      </p:grpSp>
      <p:sp>
        <p:nvSpPr>
          <p:cNvPr id="2254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975725" y="5949950"/>
            <a:ext cx="863600" cy="431800"/>
          </a:xfrm>
          <a:prstGeom prst="actionButtonEnd">
            <a:avLst/>
          </a:prstGeom>
          <a:gradFill rotWithShape="1">
            <a:gsLst>
              <a:gs pos="0">
                <a:schemeClr val="bg1"/>
              </a:gs>
              <a:gs pos="100000">
                <a:srgbClr val="FF33CC">
                  <a:alpha val="59999"/>
                </a:srgbClr>
              </a:gs>
            </a:gsLst>
            <a:path path="rect">
              <a:fillToRect l="50000" t="50000" r="50000" b="50000"/>
            </a:path>
          </a:gradFill>
          <a:ln w="28575" cmpd="sng">
            <a:solidFill>
              <a:srgbClr val="FF33CC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1524000" y="6491288"/>
            <a:ext cx="9144000" cy="37623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3366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spcBef>
                <a:spcPct val="50000"/>
              </a:spcBef>
            </a:pPr>
            <a:endParaRPr lang="zh-CN" altLang="zh-CN"/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1524000" y="-4978"/>
            <a:ext cx="9144000" cy="26532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3366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9" name="AutoShape 21"/>
          <p:cNvSpPr>
            <a:spLocks noChangeArrowheads="1"/>
          </p:cNvSpPr>
          <p:nvPr/>
        </p:nvSpPr>
        <p:spPr bwMode="auto">
          <a:xfrm>
            <a:off x="3173413" y="1524000"/>
            <a:ext cx="95250" cy="11747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0" name="AutoShape 22"/>
          <p:cNvSpPr>
            <a:spLocks noChangeArrowheads="1"/>
          </p:cNvSpPr>
          <p:nvPr/>
        </p:nvSpPr>
        <p:spPr bwMode="auto">
          <a:xfrm>
            <a:off x="5516563" y="1524000"/>
            <a:ext cx="93662" cy="11747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1" name="AutoShape 23"/>
          <p:cNvSpPr>
            <a:spLocks noChangeArrowheads="1"/>
          </p:cNvSpPr>
          <p:nvPr/>
        </p:nvSpPr>
        <p:spPr bwMode="auto">
          <a:xfrm>
            <a:off x="7248525" y="1052513"/>
            <a:ext cx="3132138" cy="1003300"/>
          </a:xfrm>
          <a:prstGeom prst="roundRect">
            <a:avLst>
              <a:gd name="adj" fmla="val 50000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2" name="AutoShape 24"/>
          <p:cNvSpPr>
            <a:spLocks noChangeArrowheads="1"/>
          </p:cNvSpPr>
          <p:nvPr/>
        </p:nvSpPr>
        <p:spPr bwMode="auto">
          <a:xfrm>
            <a:off x="6626225" y="1524000"/>
            <a:ext cx="93663" cy="117475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7968208" y="1412875"/>
            <a:ext cx="194414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FF33CC">
                        <a:alpha val="5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sz="2400" b="1" dirty="0"/>
              <a:t>友情提示：</a:t>
            </a:r>
            <a:endParaRPr lang="zh-CN" sz="2400" b="1" dirty="0"/>
          </a:p>
        </p:txBody>
      </p:sp>
      <p:sp>
        <p:nvSpPr>
          <p:cNvPr id="22554" name="AutoShape 26"/>
          <p:cNvSpPr>
            <a:spLocks noChangeArrowheads="1"/>
          </p:cNvSpPr>
          <p:nvPr/>
        </p:nvSpPr>
        <p:spPr bwMode="auto">
          <a:xfrm>
            <a:off x="7319963" y="2276475"/>
            <a:ext cx="2951162" cy="4176713"/>
          </a:xfrm>
          <a:prstGeom prst="roundRect">
            <a:avLst>
              <a:gd name="adj" fmla="val 9106"/>
            </a:avLst>
          </a:prstGeom>
          <a:solidFill>
            <a:srgbClr val="3399FF"/>
          </a:solidFill>
          <a:ln w="25400" cmpd="sng">
            <a:solidFill>
              <a:schemeClr val="accent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7464425" y="2565400"/>
            <a:ext cx="2662238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CC">
                    <a:alpha val="5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zh-CN" altLang="zh-CN" sz="2800" b="1" dirty="0"/>
          </a:p>
          <a:p>
            <a:pPr eaLnBrk="0" hangingPunct="0"/>
            <a:r>
              <a:rPr lang="zh-CN" altLang="zh-CN" sz="2800" b="1" dirty="0"/>
              <a:t>be late</a:t>
            </a:r>
            <a:endParaRPr lang="zh-CN" altLang="zh-CN" sz="2800" b="1" dirty="0"/>
          </a:p>
          <a:p>
            <a:pPr eaLnBrk="0" hangingPunct="0"/>
            <a:r>
              <a:rPr lang="zh-CN" altLang="zh-CN" sz="2800" b="1" dirty="0"/>
              <a:t>listen in class</a:t>
            </a:r>
            <a:endParaRPr lang="zh-CN" altLang="zh-CN" sz="2800" b="1" dirty="0"/>
          </a:p>
          <a:p>
            <a:pPr eaLnBrk="0" hangingPunct="0"/>
            <a:r>
              <a:rPr lang="zh-CN" altLang="zh-CN" sz="2800" b="1" dirty="0"/>
              <a:t>try hard</a:t>
            </a:r>
            <a:endParaRPr lang="zh-CN" altLang="zh-CN" sz="2800" b="1" dirty="0"/>
          </a:p>
          <a:p>
            <a:pPr eaLnBrk="0" hangingPunct="0"/>
            <a:r>
              <a:rPr lang="zh-CN" altLang="zh-CN" sz="2800" b="1" dirty="0"/>
              <a:t>be kind</a:t>
            </a:r>
            <a:endParaRPr lang="zh-CN" altLang="zh-CN" sz="2800" b="1" dirty="0"/>
          </a:p>
          <a:p>
            <a:pPr eaLnBrk="0" hangingPunct="0"/>
            <a:r>
              <a:rPr lang="zh-CN" altLang="zh-CN" sz="2800" b="1" dirty="0"/>
              <a:t>play in class</a:t>
            </a:r>
            <a:endParaRPr lang="zh-CN" altLang="zh-CN" sz="2800" b="1" dirty="0"/>
          </a:p>
          <a:p>
            <a:pPr eaLnBrk="0" hangingPunct="0"/>
            <a:r>
              <a:rPr lang="zh-CN" altLang="zh-CN" sz="2800" b="1" dirty="0"/>
              <a:t>eat </a:t>
            </a:r>
            <a:endParaRPr lang="zh-CN" altLang="zh-CN" sz="2800" b="1" dirty="0"/>
          </a:p>
          <a:p>
            <a:pPr eaLnBrk="0" hangingPunct="0"/>
            <a:r>
              <a:rPr lang="zh-CN" altLang="zh-CN" sz="2800" b="1" dirty="0"/>
              <a:t>be helpful</a:t>
            </a:r>
            <a:endParaRPr lang="zh-CN" altLang="zh-CN" sz="2800" b="1" dirty="0"/>
          </a:p>
          <a:p>
            <a:pPr eaLnBrk="0" hangingPunct="0"/>
            <a:r>
              <a:rPr lang="zh-CN" altLang="zh-CN" sz="2800" b="1" dirty="0"/>
              <a:t>drink water</a:t>
            </a:r>
            <a:endParaRPr lang="zh-CN" altLang="zh-CN" sz="2800" b="1" dirty="0"/>
          </a:p>
          <a:p>
            <a:pPr eaLnBrk="0" hangingPunct="0"/>
            <a:r>
              <a:rPr lang="zh-CN" altLang="zh-CN" sz="2800" b="1" dirty="0"/>
              <a:t>play football</a:t>
            </a:r>
            <a:endParaRPr lang="zh-CN" altLang="zh-CN" sz="2800" b="1" dirty="0"/>
          </a:p>
          <a:p>
            <a:pPr eaLnBrk="0" hangingPunct="0"/>
            <a:endParaRPr lang="zh-CN" altLang="zh-CN" sz="2800" b="1" dirty="0"/>
          </a:p>
          <a:p>
            <a:pPr eaLnBrk="0" latinLnBrk="1" hangingPunct="0">
              <a:lnSpc>
                <a:spcPct val="90000"/>
              </a:lnSpc>
            </a:pPr>
            <a:endParaRPr lang="zh-CN" altLang="zh-CN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背景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4079875" y="1658938"/>
            <a:ext cx="84248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u="none">
                <a:solidFill>
                  <a:srgbClr val="0000FF"/>
                </a:solidFill>
                <a:latin typeface="Times New Roman" panose="02020603050405020304" pitchFamily="18" charset="0"/>
                <a:ea typeface="GungsuhChe" panose="02030609000101010101" pitchFamily="49" charset="-127"/>
              </a:rPr>
              <a:t>         </a:t>
            </a:r>
            <a:r>
              <a:rPr lang="en-US" altLang="zh-CN" sz="4400" b="1" u="none">
                <a:solidFill>
                  <a:srgbClr val="0000FF"/>
                </a:solidFill>
                <a:ea typeface="MS UI Gothic" panose="020B0600070205080204" pitchFamily="34" charset="-128"/>
              </a:rPr>
              <a:t>run in class</a:t>
            </a:r>
            <a:r>
              <a:rPr lang="en-US" altLang="zh-CN" sz="4400" u="none">
                <a:latin typeface="Comic Sans MS" panose="030F0702030302020204" pitchFamily="66" charset="0"/>
              </a:rPr>
              <a:t> </a:t>
            </a:r>
            <a:endParaRPr lang="en-US" altLang="zh-CN" sz="4400" u="none">
              <a:latin typeface="Comic Sans MS" panose="030F0702030302020204" pitchFamily="66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719513" y="5445125"/>
            <a:ext cx="84248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u="none">
                <a:solidFill>
                  <a:srgbClr val="0000FF"/>
                </a:solidFill>
                <a:latin typeface="Times New Roman" panose="02020603050405020304" pitchFamily="18" charset="0"/>
                <a:ea typeface="GungsuhChe" panose="02030609000101010101" pitchFamily="49" charset="-127"/>
              </a:rPr>
              <a:t>         </a:t>
            </a:r>
            <a:r>
              <a:rPr lang="en-US" altLang="zh-CN" sz="4400" b="1" u="none">
                <a:solidFill>
                  <a:srgbClr val="0000FF"/>
                </a:solidFill>
                <a:ea typeface="MS UI Gothic" panose="020B0600070205080204" pitchFamily="34" charset="-128"/>
              </a:rPr>
              <a:t>eat in the library</a:t>
            </a:r>
            <a:endParaRPr lang="en-US" altLang="zh-CN" sz="4400" u="none">
              <a:latin typeface="Comic Sans MS" panose="030F0702030302020204" pitchFamily="66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792538" y="2667000"/>
            <a:ext cx="84248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u="none">
                <a:solidFill>
                  <a:srgbClr val="0000FF"/>
                </a:solidFill>
                <a:latin typeface="Times New Roman" panose="02020603050405020304" pitchFamily="18" charset="0"/>
                <a:ea typeface="GungsuhChe" panose="02030609000101010101" pitchFamily="49" charset="-127"/>
              </a:rPr>
              <a:t>         </a:t>
            </a:r>
            <a:r>
              <a:rPr lang="en-US" altLang="zh-CN" sz="4400" b="1" u="none">
                <a:solidFill>
                  <a:srgbClr val="0000FF"/>
                </a:solidFill>
                <a:ea typeface="MS UI Gothic" panose="020B0600070205080204" pitchFamily="34" charset="-128"/>
              </a:rPr>
              <a:t>do morning exercises</a:t>
            </a:r>
            <a:endParaRPr lang="en-US" altLang="zh-CN" sz="4400" u="none">
              <a:latin typeface="Comic Sans MS" panose="030F0702030302020204" pitchFamily="66" charset="0"/>
            </a:endParaRP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4727575" y="3644900"/>
            <a:ext cx="84248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 u="none">
                <a:solidFill>
                  <a:srgbClr val="0000FF"/>
                </a:solidFill>
                <a:ea typeface="GungsuhChe" panose="02030609000101010101" pitchFamily="49" charset="-127"/>
              </a:rPr>
              <a:t>finish your homework</a:t>
            </a:r>
            <a:r>
              <a:rPr lang="en-US" altLang="zh-CN" sz="4400" u="none">
                <a:latin typeface="Comic Sans MS" panose="030F0702030302020204" pitchFamily="66" charset="0"/>
              </a:rPr>
              <a:t> </a:t>
            </a:r>
            <a:endParaRPr lang="en-US" altLang="zh-CN" sz="4400" u="none">
              <a:latin typeface="Comic Sans MS" panose="030F0702030302020204" pitchFamily="66" charset="0"/>
            </a:endParaRPr>
          </a:p>
        </p:txBody>
      </p:sp>
      <p:sp>
        <p:nvSpPr>
          <p:cNvPr id="6151" name="Text Box 4"/>
          <p:cNvSpPr txBox="1">
            <a:spLocks noChangeArrowheads="1"/>
          </p:cNvSpPr>
          <p:nvPr/>
        </p:nvSpPr>
        <p:spPr bwMode="auto">
          <a:xfrm>
            <a:off x="1882775" y="1557338"/>
            <a:ext cx="84248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 u="none" dirty="0">
                <a:solidFill>
                  <a:srgbClr val="990099"/>
                </a:solidFill>
                <a:ea typeface="GungsuhChe" panose="02030609000101010101" pitchFamily="49" charset="-127"/>
              </a:rPr>
              <a:t>should</a:t>
            </a:r>
            <a:r>
              <a:rPr lang="en-US" altLang="zh-CN" sz="4400" u="none" dirty="0">
                <a:solidFill>
                  <a:srgbClr val="990099"/>
                </a:solidFill>
              </a:rPr>
              <a:t> </a:t>
            </a:r>
            <a:endParaRPr lang="en-US" altLang="zh-CN" sz="4400" u="none" dirty="0">
              <a:solidFill>
                <a:srgbClr val="990099"/>
              </a:solidFill>
            </a:endParaRPr>
          </a:p>
        </p:txBody>
      </p:sp>
      <p:sp>
        <p:nvSpPr>
          <p:cNvPr id="6152" name="Text Box 4"/>
          <p:cNvSpPr txBox="1">
            <a:spLocks noChangeArrowheads="1"/>
          </p:cNvSpPr>
          <p:nvPr/>
        </p:nvSpPr>
        <p:spPr bwMode="auto">
          <a:xfrm>
            <a:off x="1524000" y="3429000"/>
            <a:ext cx="84248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 u="none">
                <a:solidFill>
                  <a:srgbClr val="990099"/>
                </a:solidFill>
                <a:ea typeface="GungsuhChe" panose="02030609000101010101" pitchFamily="49" charset="-127"/>
              </a:rPr>
              <a:t>shouldn</a:t>
            </a:r>
            <a:r>
              <a:rPr lang="en-US" altLang="zh-CN" sz="4400" b="1" u="none">
                <a:solidFill>
                  <a:srgbClr val="990099"/>
                </a:solidFill>
              </a:rPr>
              <a:t>’t</a:t>
            </a:r>
            <a:r>
              <a:rPr lang="en-US" altLang="zh-CN" sz="4400" u="none">
                <a:solidFill>
                  <a:srgbClr val="990099"/>
                </a:solidFill>
              </a:rPr>
              <a:t> </a:t>
            </a:r>
            <a:endParaRPr lang="en-US" altLang="zh-CN" sz="4400" u="none">
              <a:solidFill>
                <a:srgbClr val="990099"/>
              </a:solidFill>
            </a:endParaRPr>
          </a:p>
        </p:txBody>
      </p:sp>
      <p:sp>
        <p:nvSpPr>
          <p:cNvPr id="6153" name="Text Box 4"/>
          <p:cNvSpPr txBox="1">
            <a:spLocks noChangeArrowheads="1"/>
          </p:cNvSpPr>
          <p:nvPr/>
        </p:nvSpPr>
        <p:spPr bwMode="auto">
          <a:xfrm>
            <a:off x="4008438" y="795338"/>
            <a:ext cx="84248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u="none">
                <a:solidFill>
                  <a:srgbClr val="0000FF"/>
                </a:solidFill>
                <a:latin typeface="Times New Roman" panose="02020603050405020304" pitchFamily="18" charset="0"/>
                <a:ea typeface="GungsuhChe" panose="02030609000101010101" pitchFamily="49" charset="-127"/>
              </a:rPr>
              <a:t>         </a:t>
            </a:r>
            <a:r>
              <a:rPr lang="en-US" altLang="zh-CN" sz="4400" b="1" u="none">
                <a:solidFill>
                  <a:srgbClr val="0000FF"/>
                </a:solidFill>
                <a:ea typeface="MS UI Gothic" panose="020B0600070205080204" pitchFamily="34" charset="-128"/>
              </a:rPr>
              <a:t>wash hands</a:t>
            </a:r>
            <a:r>
              <a:rPr lang="en-US" altLang="zh-CN" sz="4400" u="none">
                <a:latin typeface="Comic Sans MS" panose="030F0702030302020204" pitchFamily="66" charset="0"/>
              </a:rPr>
              <a:t> </a:t>
            </a:r>
            <a:endParaRPr lang="en-US" altLang="zh-CN" sz="4400" u="none">
              <a:latin typeface="Comic Sans MS" panose="030F0702030302020204" pitchFamily="66" charset="0"/>
            </a:endParaRPr>
          </a:p>
        </p:txBody>
      </p:sp>
      <p:sp>
        <p:nvSpPr>
          <p:cNvPr id="6154" name="Text Box 4"/>
          <p:cNvSpPr txBox="1">
            <a:spLocks noChangeArrowheads="1"/>
          </p:cNvSpPr>
          <p:nvPr/>
        </p:nvSpPr>
        <p:spPr bwMode="auto">
          <a:xfrm>
            <a:off x="3935413" y="4652963"/>
            <a:ext cx="84248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u="none">
                <a:solidFill>
                  <a:srgbClr val="0000FF"/>
                </a:solidFill>
                <a:latin typeface="Times New Roman" panose="02020603050405020304" pitchFamily="18" charset="0"/>
                <a:ea typeface="GungsuhChe" panose="02030609000101010101" pitchFamily="49" charset="-127"/>
              </a:rPr>
              <a:t>         </a:t>
            </a:r>
            <a:r>
              <a:rPr lang="en-US" altLang="zh-CN" sz="4400" b="1" u="none">
                <a:solidFill>
                  <a:srgbClr val="0000FF"/>
                </a:solidFill>
                <a:ea typeface="MS UI Gothic" panose="020B0600070205080204" pitchFamily="34" charset="-128"/>
              </a:rPr>
              <a:t>play with fire</a:t>
            </a:r>
            <a:r>
              <a:rPr lang="en-US" altLang="zh-CN" sz="4400" u="none">
                <a:latin typeface="Comic Sans MS" panose="030F0702030302020204" pitchFamily="66" charset="0"/>
              </a:rPr>
              <a:t> </a:t>
            </a:r>
            <a:endParaRPr lang="en-US" altLang="zh-CN" sz="4400" u="none">
              <a:latin typeface="Comic Sans MS" panose="030F0702030302020204" pitchFamily="66" charset="0"/>
            </a:endParaRPr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H="1">
            <a:off x="3648075" y="1196975"/>
            <a:ext cx="1368425" cy="79216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3719513" y="2060575"/>
            <a:ext cx="1441450" cy="151288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 flipH="1" flipV="1">
            <a:off x="3432175" y="2205038"/>
            <a:ext cx="1368425" cy="936625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H="1" flipV="1">
            <a:off x="3143250" y="4076700"/>
            <a:ext cx="1584325" cy="180181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 flipV="1">
            <a:off x="3792538" y="3933825"/>
            <a:ext cx="1079500" cy="122396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H="1" flipV="1">
            <a:off x="3216275" y="2205038"/>
            <a:ext cx="1655763" cy="15113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  <p:bldP spid="6149" grpId="0"/>
      <p:bldP spid="6150" grpId="0"/>
      <p:bldP spid="6151" grpId="0"/>
      <p:bldP spid="6152" grpId="0"/>
      <p:bldP spid="6153" grpId="0"/>
      <p:bldP spid="6154" grpId="0"/>
      <p:bldP spid="6157" grpId="0" bldLvl="0" animBg="1"/>
      <p:bldP spid="6158" grpId="0" bldLvl="0" animBg="1"/>
      <p:bldP spid="6159" grpId="0" bldLvl="0" animBg="1"/>
      <p:bldP spid="6160" grpId="0" bldLvl="0" animBg="1"/>
      <p:bldP spid="6161" grpId="0" bldLvl="0" animBg="1"/>
      <p:bldP spid="616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文本占位符 21505" descr="xin_002050506074000011003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66875" y="3716338"/>
            <a:ext cx="3887788" cy="2827337"/>
          </a:xfrm>
        </p:spPr>
      </p:pic>
      <p:pic>
        <p:nvPicPr>
          <p:cNvPr id="20482" name="图片 21506" descr="200458586-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563" y="979488"/>
            <a:ext cx="3457575" cy="2651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图片 21507" descr="2_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388" y="3644900"/>
            <a:ext cx="4103687" cy="3240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图片 21508" descr="0-40-54-5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9075" y="863600"/>
            <a:ext cx="2625725" cy="285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5" name="图片 21509" descr="xin_1007030414107811244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7550" y="979488"/>
            <a:ext cx="3563938" cy="2665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1" name="图片 21510" descr="NewsMedia_22454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7325" y="3284538"/>
            <a:ext cx="2857500" cy="30384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512" name="组合 21511"/>
          <p:cNvGrpSpPr/>
          <p:nvPr/>
        </p:nvGrpSpPr>
        <p:grpSpPr>
          <a:xfrm>
            <a:off x="7283450" y="3355975"/>
            <a:ext cx="647700" cy="792163"/>
            <a:chOff x="0" y="0"/>
            <a:chExt cx="1043" cy="998"/>
          </a:xfrm>
        </p:grpSpPr>
        <p:sp>
          <p:nvSpPr>
            <p:cNvPr id="20488" name="椭圆 21512"/>
            <p:cNvSpPr/>
            <p:nvPr/>
          </p:nvSpPr>
          <p:spPr>
            <a:xfrm>
              <a:off x="0" y="0"/>
              <a:ext cx="1043" cy="998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20489" name="图片 21513" descr="ALP010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2" y="136"/>
              <a:ext cx="599" cy="6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0" name="直接连接符 21514"/>
            <p:cNvSpPr/>
            <p:nvPr/>
          </p:nvSpPr>
          <p:spPr>
            <a:xfrm flipH="1">
              <a:off x="136" y="136"/>
              <a:ext cx="680" cy="68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21516" name="椭圆 21515"/>
          <p:cNvSpPr/>
          <p:nvPr/>
        </p:nvSpPr>
        <p:spPr>
          <a:xfrm>
            <a:off x="6419850" y="3429000"/>
            <a:ext cx="720725" cy="647700"/>
          </a:xfrm>
          <a:prstGeom prst="ellipse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2" name="文本框 21516"/>
          <p:cNvSpPr txBox="1"/>
          <p:nvPr/>
        </p:nvSpPr>
        <p:spPr>
          <a:xfrm>
            <a:off x="1847850" y="188913"/>
            <a:ext cx="410368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sz="4400" b="1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20481"/>
          <p:cNvSpPr txBox="1"/>
          <p:nvPr/>
        </p:nvSpPr>
        <p:spPr>
          <a:xfrm>
            <a:off x="1524000" y="1484313"/>
            <a:ext cx="9144000" cy="50158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1.You _____ say hello to my friends.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2.You _______ put the book on the floor.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3.You _____ look before you cross the road.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4.You ________shout loudly.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5.You ________run in the street.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6.You _____ eat some fruits.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3" name="文本框 20482"/>
          <p:cNvSpPr txBox="1"/>
          <p:nvPr/>
        </p:nvSpPr>
        <p:spPr>
          <a:xfrm>
            <a:off x="3000375" y="1412875"/>
            <a:ext cx="1681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should</a:t>
            </a:r>
            <a:endParaRPr lang="en-US" altLang="zh-CN" sz="36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4" name="文本框 20483"/>
          <p:cNvSpPr txBox="1"/>
          <p:nvPr/>
        </p:nvSpPr>
        <p:spPr>
          <a:xfrm>
            <a:off x="2927350" y="2133600"/>
            <a:ext cx="22402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shouldn’t</a:t>
            </a:r>
            <a:endParaRPr lang="en-US" altLang="zh-CN" sz="36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文本框 20484"/>
          <p:cNvSpPr txBox="1"/>
          <p:nvPr/>
        </p:nvSpPr>
        <p:spPr>
          <a:xfrm>
            <a:off x="3000375" y="3213100"/>
            <a:ext cx="1681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should</a:t>
            </a:r>
            <a:endParaRPr lang="en-US" altLang="zh-CN" sz="36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6" name="文本框 20485"/>
          <p:cNvSpPr txBox="1"/>
          <p:nvPr/>
        </p:nvSpPr>
        <p:spPr>
          <a:xfrm>
            <a:off x="3000375" y="4510088"/>
            <a:ext cx="22402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shouldn’t</a:t>
            </a:r>
            <a:endParaRPr lang="en-US" altLang="zh-CN" sz="36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7" name="文本框 20486"/>
          <p:cNvSpPr txBox="1"/>
          <p:nvPr/>
        </p:nvSpPr>
        <p:spPr>
          <a:xfrm>
            <a:off x="3000375" y="5157788"/>
            <a:ext cx="22402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shouldn’t</a:t>
            </a:r>
            <a:endParaRPr lang="en-US" altLang="zh-CN" sz="36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8" name="文本框 20487"/>
          <p:cNvSpPr txBox="1"/>
          <p:nvPr/>
        </p:nvSpPr>
        <p:spPr>
          <a:xfrm>
            <a:off x="3000375" y="5734050"/>
            <a:ext cx="16814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should</a:t>
            </a:r>
            <a:endParaRPr lang="en-US" altLang="zh-CN" sz="36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64" name="图片 20488" descr="2007821645723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1692275" cy="1557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  <p:bldP spid="20485" grpId="0"/>
      <p:bldP spid="20486" grpId="0"/>
      <p:bldP spid="20487" grpId="0"/>
      <p:bldP spid="2048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 4" descr="背景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62430" y="11620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849880" y="1571625"/>
            <a:ext cx="676846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/>
              <a:t>Homework:</a:t>
            </a:r>
            <a:endParaRPr lang="en-US" altLang="zh-CN" sz="3600"/>
          </a:p>
          <a:p>
            <a:r>
              <a:rPr lang="zh-CN" altLang="en-US" sz="3600"/>
              <a:t>必做：</a:t>
            </a:r>
            <a:endParaRPr lang="zh-CN" altLang="en-US" sz="3600"/>
          </a:p>
          <a:p>
            <a:r>
              <a:rPr lang="zh-CN" altLang="en-US" sz="3600"/>
              <a:t>        </a:t>
            </a:r>
            <a:r>
              <a:rPr lang="en-US" altLang="zh-CN" sz="3600"/>
              <a:t>1.  </a:t>
            </a:r>
            <a:r>
              <a:rPr lang="zh-CN" altLang="en-US" sz="3600"/>
              <a:t>背写单词，功能句。</a:t>
            </a:r>
            <a:endParaRPr lang="zh-CN" altLang="en-US" sz="3600"/>
          </a:p>
          <a:p>
            <a:r>
              <a:rPr lang="en-US" altLang="zh-CN" sz="3600"/>
              <a:t>        2.  </a:t>
            </a:r>
            <a:r>
              <a:rPr lang="zh-CN" altLang="en-US" sz="3600"/>
              <a:t>背诵小课文。</a:t>
            </a:r>
            <a:endParaRPr lang="zh-CN" altLang="en-US" sz="3600"/>
          </a:p>
          <a:p>
            <a:r>
              <a:rPr lang="zh-CN" altLang="en-US" sz="3600"/>
              <a:t>        </a:t>
            </a:r>
            <a:endParaRPr lang="zh-CN" altLang="en-US" sz="3600"/>
          </a:p>
          <a:p>
            <a:r>
              <a:rPr lang="zh-CN" altLang="en-US" sz="3600"/>
              <a:t>选做：完善作文。</a:t>
            </a:r>
            <a:endParaRPr lang="zh-CN" altLang="en-US"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 4" descr="背景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62430" y="11620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374390" y="2512695"/>
            <a:ext cx="73266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/>
              <a:t>Task :  </a:t>
            </a:r>
            <a:r>
              <a:rPr lang="zh-CN" altLang="en-US" sz="4800"/>
              <a:t>谈论班级规则</a:t>
            </a:r>
            <a:r>
              <a:rPr lang="en-US" altLang="zh-CN" sz="4800"/>
              <a:t>.</a:t>
            </a:r>
            <a:endParaRPr lang="en-US" altLang="zh-CN" sz="4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lIns="91415" tIns="45708" rIns="91415" bIns="45708"/>
          <a:p>
            <a:pPr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8195" name="AutoShape 9"/>
          <p:cNvSpPr/>
          <p:nvPr/>
        </p:nvSpPr>
        <p:spPr>
          <a:xfrm>
            <a:off x="252413" y="188913"/>
            <a:ext cx="4248150" cy="573087"/>
          </a:xfrm>
          <a:prstGeom prst="flowChartAlternateProcess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51416" tIns="25713" rIns="51416" bIns="25713" anchor="ctr"/>
          <a:p>
            <a:pPr defTabSz="514350" eaLnBrk="1" hangingPunct="1"/>
            <a:r>
              <a:rPr lang="en-US" altLang="zh-CN" sz="1600" b="1" dirty="0">
                <a:latin typeface="Times New Roman" panose="02020603050405020304" pitchFamily="18" charset="0"/>
              </a:rPr>
              <a:t>   </a:t>
            </a:r>
            <a:r>
              <a:rPr lang="en-US" altLang="zh-CN" sz="2800" b="1" dirty="0">
                <a:latin typeface="Times New Roman" panose="02020603050405020304" pitchFamily="18" charset="0"/>
              </a:rPr>
              <a:t>Read M10U1 and answer.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-129540" y="4932680"/>
            <a:ext cx="60515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u="none" dirty="0"/>
              <a:t>   3</a:t>
            </a:r>
            <a:r>
              <a:rPr lang="en-US" altLang="zh-CN" sz="3600" b="1" i="1" u="none" dirty="0"/>
              <a:t>.What </a:t>
            </a:r>
            <a:r>
              <a:rPr lang="en-US" altLang="zh-CN" sz="3600" b="1" i="1" u="none" dirty="0">
                <a:solidFill>
                  <a:srgbClr val="0066FF"/>
                </a:solidFill>
              </a:rPr>
              <a:t>shouldn’t</a:t>
            </a:r>
            <a:r>
              <a:rPr lang="en-US" altLang="zh-CN" sz="3600" b="1" i="1" u="none" dirty="0"/>
              <a:t> Tom do?</a:t>
            </a:r>
            <a:endParaRPr lang="en-US" altLang="zh-CN" sz="3600" b="1" i="1" u="none" dirty="0"/>
          </a:p>
        </p:txBody>
      </p:sp>
      <p:sp>
        <p:nvSpPr>
          <p:cNvPr id="13321" name="Rectangle 5"/>
          <p:cNvSpPr>
            <a:spLocks noChangeArrowheads="1"/>
          </p:cNvSpPr>
          <p:nvPr/>
        </p:nvSpPr>
        <p:spPr bwMode="auto">
          <a:xfrm>
            <a:off x="460058" y="1077913"/>
            <a:ext cx="516953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3600" b="1" i="1" u="none" dirty="0">
                <a:latin typeface="Arial" panose="020B0604020202020204" pitchFamily="34" charset="0"/>
              </a:rPr>
              <a:t>1. What is Tom </a:t>
            </a:r>
            <a:r>
              <a:rPr lang="en-US" altLang="zh-CN" sz="3600" b="1" i="1" u="none" dirty="0">
                <a:solidFill>
                  <a:schemeClr val="accent1"/>
                </a:solidFill>
                <a:latin typeface="Arial" panose="020B0604020202020204" pitchFamily="34" charset="0"/>
              </a:rPr>
              <a:t>doing</a:t>
            </a:r>
            <a:r>
              <a:rPr lang="en-US" altLang="zh-CN" sz="3600" b="1" i="1" u="none" dirty="0">
                <a:latin typeface="Arial" panose="020B0604020202020204" pitchFamily="34" charset="0"/>
              </a:rPr>
              <a:t> ?</a:t>
            </a:r>
            <a:endParaRPr lang="en-US" altLang="zh-CN" sz="3600" b="1" i="1" u="none" dirty="0">
              <a:latin typeface="Arial" panose="020B0604020202020204" pitchFamily="34" charset="0"/>
            </a:endParaRP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307658" y="2842578"/>
            <a:ext cx="547433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u="none" dirty="0"/>
              <a:t> 2</a:t>
            </a:r>
            <a:r>
              <a:rPr lang="en-US" altLang="zh-CN" sz="3600" b="1" i="1" u="none" dirty="0"/>
              <a:t>.What </a:t>
            </a:r>
            <a:r>
              <a:rPr lang="en-US" altLang="zh-CN" sz="3600" b="1" i="1" u="none" dirty="0">
                <a:solidFill>
                  <a:srgbClr val="0066FF"/>
                </a:solidFill>
              </a:rPr>
              <a:t>should </a:t>
            </a:r>
            <a:r>
              <a:rPr lang="en-US" altLang="zh-CN" sz="3600" b="1" i="1" u="none" dirty="0"/>
              <a:t>Tom do?</a:t>
            </a:r>
            <a:endParaRPr lang="en-US" altLang="zh-CN" sz="3600" b="1" i="1" u="none" dirty="0"/>
          </a:p>
        </p:txBody>
      </p:sp>
      <p:pic>
        <p:nvPicPr>
          <p:cNvPr id="6148" name="图片 6147" descr="QQ截图200911270034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12560" y="1354455"/>
            <a:ext cx="5360670" cy="51676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8" name="图片 6147" descr="QQ截图200911270034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4375" y="845185"/>
            <a:ext cx="8603615" cy="57931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0" name="标题 5324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dirty="0"/>
          </a:p>
        </p:txBody>
      </p:sp>
      <p:sp>
        <p:nvSpPr>
          <p:cNvPr id="53251" name="文本占位符 53250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dirty="0"/>
          </a:p>
        </p:txBody>
      </p:sp>
      <p:sp>
        <p:nvSpPr>
          <p:cNvPr id="53253" name="矩形 53252"/>
          <p:cNvSpPr/>
          <p:nvPr/>
        </p:nvSpPr>
        <p:spPr>
          <a:xfrm>
            <a:off x="2057400" y="228600"/>
            <a:ext cx="8382000" cy="914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What  </a:t>
            </a:r>
            <a:r>
              <a:rPr lang="en-US" altLang="zh-CN" sz="4000" b="1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is</a:t>
            </a: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Tom  doing?</a:t>
            </a:r>
            <a:endParaRPr lang="en-US" altLang="zh-CN" sz="4000" b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3254" name="矩形 53253"/>
          <p:cNvSpPr/>
          <p:nvPr/>
        </p:nvSpPr>
        <p:spPr>
          <a:xfrm>
            <a:off x="1905000" y="1306195"/>
            <a:ext cx="8382000" cy="914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He is </a:t>
            </a: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making</a:t>
            </a:r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a mess.</a:t>
            </a:r>
            <a:endParaRPr lang="en-US" altLang="zh-CN" sz="4000" b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bldLvl="0" animBg="1"/>
      <p:bldP spid="5325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标题 5017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dirty="0"/>
          </a:p>
        </p:txBody>
      </p:sp>
      <p:sp>
        <p:nvSpPr>
          <p:cNvPr id="50179" name="文本占位符 50178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dirty="0"/>
          </a:p>
        </p:txBody>
      </p:sp>
      <p:pic>
        <p:nvPicPr>
          <p:cNvPr id="50180" name="图片 50179" descr="QQ截图20091128174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1" name="矩形 50180"/>
          <p:cNvSpPr/>
          <p:nvPr/>
        </p:nvSpPr>
        <p:spPr>
          <a:xfrm>
            <a:off x="1524000" y="381000"/>
            <a:ext cx="8382000" cy="914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What </a:t>
            </a: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should</a:t>
            </a:r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Tom do?</a:t>
            </a:r>
            <a:endParaRPr lang="en-US" altLang="zh-CN" sz="40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0182" name="矩形 50181"/>
          <p:cNvSpPr/>
          <p:nvPr/>
        </p:nvSpPr>
        <p:spPr>
          <a:xfrm>
            <a:off x="1524000" y="1825625"/>
            <a:ext cx="8382000" cy="914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Tom </a:t>
            </a: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should</a:t>
            </a:r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tidy his toys.</a:t>
            </a:r>
            <a:endParaRPr lang="en-US" altLang="zh-CN" sz="4000" b="1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bldLvl="0" animBg="1"/>
      <p:bldP spid="5018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背景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3689350" y="204788"/>
            <a:ext cx="642239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 u="none">
                <a:solidFill>
                  <a:srgbClr val="0000FF"/>
                </a:solidFill>
              </a:rPr>
              <a:t>tidy </a:t>
            </a:r>
            <a:r>
              <a:rPr lang="en-US" altLang="zh-CN" sz="4400" b="1" u="none">
                <a:solidFill>
                  <a:srgbClr val="FF0000"/>
                </a:solidFill>
              </a:rPr>
              <a:t>v.</a:t>
            </a:r>
            <a:r>
              <a:rPr lang="en-US" altLang="zh-CN" sz="4400" b="1" u="none">
                <a:solidFill>
                  <a:srgbClr val="0000FF"/>
                </a:solidFill>
              </a:rPr>
              <a:t>(</a:t>
            </a:r>
            <a:r>
              <a:rPr lang="zh-CN" altLang="en-US" sz="4400" b="1" u="none">
                <a:solidFill>
                  <a:srgbClr val="0000FF"/>
                </a:solidFill>
              </a:rPr>
              <a:t>整理</a:t>
            </a:r>
            <a:r>
              <a:rPr lang="en-US" altLang="zh-CN" sz="4400" b="1" u="none">
                <a:solidFill>
                  <a:srgbClr val="0000FF"/>
                </a:solidFill>
              </a:rPr>
              <a:t>)/</a:t>
            </a:r>
            <a:r>
              <a:rPr lang="en-US" altLang="zh-CN" sz="4400" b="1" u="none">
                <a:solidFill>
                  <a:srgbClr val="FF0000"/>
                </a:solidFill>
              </a:rPr>
              <a:t>adj.</a:t>
            </a:r>
            <a:r>
              <a:rPr lang="en-US" altLang="zh-CN" sz="4400" b="1" u="none">
                <a:solidFill>
                  <a:srgbClr val="0000FF"/>
                </a:solidFill>
              </a:rPr>
              <a:t>(</a:t>
            </a:r>
            <a:r>
              <a:rPr lang="zh-CN" altLang="en-US" sz="4400" b="1" u="none">
                <a:solidFill>
                  <a:srgbClr val="0000FF"/>
                </a:solidFill>
              </a:rPr>
              <a:t>整洁的</a:t>
            </a:r>
            <a:r>
              <a:rPr lang="en-US" altLang="zh-CN" sz="4400" b="1" u="none">
                <a:solidFill>
                  <a:srgbClr val="0000FF"/>
                </a:solidFill>
              </a:rPr>
              <a:t>)</a:t>
            </a:r>
            <a:endParaRPr lang="en-US" altLang="zh-CN" sz="4400" b="1" u="none">
              <a:solidFill>
                <a:srgbClr val="0000FF"/>
              </a:solidFill>
            </a:endParaRPr>
          </a:p>
        </p:txBody>
      </p:sp>
      <p:pic>
        <p:nvPicPr>
          <p:cNvPr id="13319" name="Picture 7" descr="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1752" y="2071678"/>
            <a:ext cx="3714776" cy="38089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20" name="Picture 8" descr="未命名-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8800" y="1828800"/>
            <a:ext cx="3962400" cy="4114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992313" y="1268413"/>
            <a:ext cx="527177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i="1" u="none">
                <a:solidFill>
                  <a:srgbClr val="0000FF"/>
                </a:solidFill>
              </a:rPr>
              <a:t>You should tidy your toys.</a:t>
            </a:r>
            <a:endParaRPr lang="en-US" altLang="zh-CN" sz="3200" b="1" i="1" u="none">
              <a:solidFill>
                <a:srgbClr val="0000FF"/>
              </a:solidFill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130925" y="6086475"/>
            <a:ext cx="434594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i="1" u="none">
                <a:solidFill>
                  <a:srgbClr val="0000FF"/>
                </a:solidFill>
              </a:rPr>
              <a:t>The room is tidy now.</a:t>
            </a:r>
            <a:endParaRPr lang="en-US" altLang="zh-CN" sz="3200" b="1" i="1" u="none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/>
      <p:bldP spid="133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标题 4812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dirty="0"/>
          </a:p>
        </p:txBody>
      </p:sp>
      <p:sp>
        <p:nvSpPr>
          <p:cNvPr id="48131" name="文本占位符 48130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dirty="0"/>
          </a:p>
        </p:txBody>
      </p:sp>
      <p:pic>
        <p:nvPicPr>
          <p:cNvPr id="48132" name="图片 48131" descr="QQ截图200911270034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89916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3" name="矩形 48132" descr="羊皮纸"/>
          <p:cNvSpPr/>
          <p:nvPr/>
        </p:nvSpPr>
        <p:spPr>
          <a:xfrm>
            <a:off x="1828800" y="381000"/>
            <a:ext cx="8382000" cy="914400"/>
          </a:xfrm>
          <a:prstGeom prst="rect">
            <a:avLst/>
          </a:prstGeom>
          <a:blipFill rotWithShape="1">
            <a:blip r:embed="rId2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4000" b="1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What </a:t>
            </a: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shouldn’t</a:t>
            </a:r>
            <a:r>
              <a:rPr lang="en-US" altLang="zh-CN" sz="4000" b="1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Tom do?</a:t>
            </a:r>
            <a:endParaRPr lang="en-US" altLang="zh-CN" sz="4000" b="1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8134" name="矩形 48133"/>
          <p:cNvSpPr/>
          <p:nvPr/>
        </p:nvSpPr>
        <p:spPr>
          <a:xfrm>
            <a:off x="1828800" y="1524000"/>
            <a:ext cx="8382000" cy="914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He </a:t>
            </a: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shouldn’t </a:t>
            </a:r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play with the CDs.</a:t>
            </a:r>
            <a:endParaRPr lang="en-US" altLang="zh-CN" sz="40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8135" name="矩形 48134"/>
          <p:cNvSpPr/>
          <p:nvPr/>
        </p:nvSpPr>
        <p:spPr>
          <a:xfrm>
            <a:off x="1905000" y="2667000"/>
            <a:ext cx="8382000" cy="13716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 fontAlgn="t"/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He </a:t>
            </a: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shouldn’t</a:t>
            </a:r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en-US" altLang="zh-CN" sz="4000" b="1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take</a:t>
            </a:r>
            <a:r>
              <a:rPr lang="en-US" altLang="zh-CN" sz="40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the books </a:t>
            </a:r>
            <a:r>
              <a:rPr lang="en-US" altLang="zh-CN" sz="40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down</a:t>
            </a:r>
            <a:r>
              <a:rPr lang="en-US" altLang="zh-CN" sz="40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.</a:t>
            </a:r>
            <a:endParaRPr lang="en-US" altLang="zh-CN" sz="40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bldLvl="0" animBg="1"/>
      <p:bldP spid="4813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 anchor="ctr"/>
          <a:p>
            <a:r>
              <a:rPr lang="en-US" altLang="zh-CN" sz="5400" b="1">
                <a:solidFill>
                  <a:srgbClr val="3366CC"/>
                </a:solidFill>
              </a:rPr>
              <a:t>Can you remember?</a:t>
            </a:r>
            <a:endParaRPr lang="en-US" altLang="zh-CN" sz="5400" b="1">
              <a:solidFill>
                <a:srgbClr val="3366CC"/>
              </a:solidFill>
            </a:endParaRPr>
          </a:p>
        </p:txBody>
      </p:sp>
      <p:sp>
        <p:nvSpPr>
          <p:cNvPr id="10243" name="文本占位符 10242"/>
          <p:cNvSpPr>
            <a:spLocks noGrp="1"/>
          </p:cNvSpPr>
          <p:nvPr>
            <p:ph type="body" idx="1"/>
          </p:nvPr>
        </p:nvSpPr>
        <p:spPr>
          <a:xfrm>
            <a:off x="1524000" y="1295400"/>
            <a:ext cx="9144000" cy="4830763"/>
          </a:xfrm>
        </p:spPr>
        <p:txBody>
          <a:bodyPr>
            <a:normAutofit lnSpcReduction="10000"/>
          </a:bodyPr>
          <a:p>
            <a:pPr>
              <a:lnSpc>
                <a:spcPct val="125000"/>
              </a:lnSpc>
              <a:buNone/>
            </a:pPr>
            <a:r>
              <a:rPr lang="en-US" altLang="zh-CN" sz="4800" b="1">
                <a:solidFill>
                  <a:schemeClr val="accent2"/>
                </a:solidFill>
              </a:rPr>
              <a:t>1.</a:t>
            </a:r>
            <a:r>
              <a:rPr lang="en-US" altLang="zh-CN" sz="4800"/>
              <a:t>Tom, you _______ play with   the CDs.</a:t>
            </a:r>
            <a:endParaRPr lang="en-US" altLang="zh-CN" sz="4800"/>
          </a:p>
          <a:p>
            <a:pPr>
              <a:lnSpc>
                <a:spcPct val="125000"/>
              </a:lnSpc>
              <a:buNone/>
            </a:pPr>
            <a:r>
              <a:rPr lang="en-US" altLang="zh-CN" sz="4800" b="1">
                <a:solidFill>
                  <a:schemeClr val="accent2"/>
                </a:solidFill>
              </a:rPr>
              <a:t>2.</a:t>
            </a:r>
            <a:r>
              <a:rPr lang="en-US" altLang="zh-CN" sz="4800" dirty="0"/>
              <a:t>You________take the books ______</a:t>
            </a:r>
            <a:endParaRPr lang="en-US" altLang="zh-CN" sz="4800"/>
          </a:p>
          <a:p>
            <a:pPr>
              <a:lnSpc>
                <a:spcPct val="125000"/>
              </a:lnSpc>
              <a:buNone/>
            </a:pPr>
            <a:r>
              <a:rPr lang="en-US" altLang="zh-CN" sz="4800" b="1">
                <a:solidFill>
                  <a:schemeClr val="accent2"/>
                </a:solidFill>
              </a:rPr>
              <a:t>3.</a:t>
            </a:r>
            <a:r>
              <a:rPr lang="en-US" altLang="zh-CN" sz="4800"/>
              <a:t>You________tidy your toys.</a:t>
            </a:r>
            <a:endParaRPr lang="en-US" altLang="zh-CN" sz="4800"/>
          </a:p>
        </p:txBody>
      </p:sp>
      <p:sp>
        <p:nvSpPr>
          <p:cNvPr id="10244" name="文本框 10243"/>
          <p:cNvSpPr txBox="1"/>
          <p:nvPr/>
        </p:nvSpPr>
        <p:spPr>
          <a:xfrm>
            <a:off x="3183890" y="3216910"/>
            <a:ext cx="2514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shouldn’t</a:t>
            </a:r>
            <a:endParaRPr lang="en-US" altLang="zh-CN" sz="40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0245" name="文本框 10244"/>
          <p:cNvSpPr txBox="1"/>
          <p:nvPr/>
        </p:nvSpPr>
        <p:spPr>
          <a:xfrm>
            <a:off x="4380865" y="1447800"/>
            <a:ext cx="2514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shouldn’t</a:t>
            </a:r>
            <a:endParaRPr lang="en-US" altLang="zh-CN" sz="40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0246" name="文本框 10245"/>
          <p:cNvSpPr txBox="1"/>
          <p:nvPr/>
        </p:nvSpPr>
        <p:spPr>
          <a:xfrm>
            <a:off x="3183890" y="5095240"/>
            <a:ext cx="2514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should</a:t>
            </a:r>
            <a:endParaRPr lang="en-US" altLang="zh-CN" sz="40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0247" name="文本框 10246"/>
          <p:cNvSpPr txBox="1"/>
          <p:nvPr/>
        </p:nvSpPr>
        <p:spPr>
          <a:xfrm>
            <a:off x="1866265" y="4057650"/>
            <a:ext cx="2514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down</a:t>
            </a:r>
            <a:endParaRPr lang="en-US" altLang="zh-CN" sz="40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3394</Words>
  <Application>WPS 演示</Application>
  <PresentationFormat>宽屏</PresentationFormat>
  <Paragraphs>249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GungsuhChe</vt:lpstr>
      <vt:lpstr>MS UI Gothic</vt:lpstr>
      <vt:lpstr>Comic Sans MS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Can you remember?</vt:lpstr>
      <vt:lpstr>Miss Hu's class rules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Read and write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huwp</dc:creator>
  <cp:lastModifiedBy>huwp</cp:lastModifiedBy>
  <cp:revision>25</cp:revision>
  <dcterms:created xsi:type="dcterms:W3CDTF">2017-12-05T08:20:00Z</dcterms:created>
  <dcterms:modified xsi:type="dcterms:W3CDTF">2017-12-17T23:46:32Z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