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6" r:id="rId4"/>
    <p:sldId id="258" r:id="rId5"/>
    <p:sldId id="262" r:id="rId6"/>
    <p:sldId id="274" r:id="rId7"/>
    <p:sldId id="275" r:id="rId8"/>
    <p:sldId id="259" r:id="rId9"/>
    <p:sldId id="276" r:id="rId10"/>
    <p:sldId id="260" r:id="rId11"/>
    <p:sldId id="261" r:id="rId12"/>
    <p:sldId id="278" r:id="rId13"/>
    <p:sldId id="277" r:id="rId14"/>
    <p:sldId id="279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4DA49-3489-42B2-9DE3-956C690F7DE7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075E7-C154-45A9-BCB7-13CD0807E5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3BAB2-BCD8-4855-9D4F-226B0799CC39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B68A6-298D-4DE4-939E-92FD02B5D0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54A4F-DA2D-4901-B73C-4ED99FD97AED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97DC5-FBAE-4C4D-B3F0-6733D76520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83ACA-91EA-4F63-A5ED-1E8522983F20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D75FE-B80A-47FD-80DC-246ECC5C77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D2FA9-3BB8-4518-9156-4C3D1DF8B2C5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2A801-7949-4244-917D-594E8E7DE5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02C48-73CA-4D52-9D19-C4114B25F3F6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00792-A5E2-4197-92AB-17F6A0BF0B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5887-A5C6-4163-AD57-EB3E29FB5212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8CDCA-A04B-4671-B74A-463B9BAD3B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AE8E5-E9AC-4725-BC93-4DC394FDF193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C4536-8E8F-4180-B96F-BF2B9B1868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FC9FB-54CE-411F-B17E-DBDE7A9FB135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04389-41CA-4E75-973B-4AE70373E2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0DFBB-823B-42B6-AF27-EB0F0BB83CB6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352B5-CEC2-4CE4-84E3-3999703472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E09D7-C3B6-4773-A9CF-2FA42E69BEA6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84CD6-C058-4FD1-8975-77D2F2A10B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29E83C-5807-4CD5-A135-C4F44163EDD3}" type="datetimeFigureOut">
              <a:rPr lang="zh-CN" altLang="en-US"/>
              <a:pPr>
                <a:defRPr/>
              </a:pPr>
              <a:t>2017-12-18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0C686EC-3E2D-415A-AC9E-F4508CD941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file:///J:\&#22797;&#20064;&#35838;&#36164;&#26009;\&#21548;3.mp3" TargetMode="External"/><Relationship Id="rId7" Type="http://schemas.openxmlformats.org/officeDocument/2006/relationships/audio" Target="../media/audio2.wav"/><Relationship Id="rId2" Type="http://schemas.openxmlformats.org/officeDocument/2006/relationships/audio" Target="file:///J:\&#22797;&#20064;&#35838;&#36164;&#26009;\10&#26376;%203%20&#26085;%2010&#28857;05&#20998;(2).mp3" TargetMode="External"/><Relationship Id="rId1" Type="http://schemas.openxmlformats.org/officeDocument/2006/relationships/audio" Target="file:///J:\&#22797;&#20064;&#35838;&#36164;&#26009;\10&#26376;%203%20&#26085;%2010&#28857;00&#20998;.mp3" TargetMode="External"/><Relationship Id="rId6" Type="http://schemas.openxmlformats.org/officeDocument/2006/relationships/audio" Target="../media/audio1.wav"/><Relationship Id="rId5" Type="http://schemas.openxmlformats.org/officeDocument/2006/relationships/slideLayout" Target="../slideLayouts/slideLayout7.xml"/><Relationship Id="rId4" Type="http://schemas.openxmlformats.org/officeDocument/2006/relationships/audio" Target="file:///J:\&#22797;&#20064;&#35838;&#36164;&#26009;\&#21548;4.mp3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J:\M6U2&#26448;&#26009;\Bandari%20-%20Moonglow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J:\&#22797;&#20064;&#35838;&#36164;&#26009;\&#22823;&#35838;&#25991;&#26080;&#23383;&#24149;.wm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administrator\appdata\roaming\360se6\User Data\temp\t01f99181cee343c2cd.jpg"/>
          <p:cNvPicPr>
            <a:picLocks noChangeAspect="1" noChangeArrowheads="1"/>
          </p:cNvPicPr>
          <p:nvPr/>
        </p:nvPicPr>
        <p:blipFill>
          <a:blip r:embed="rId2"/>
          <a:srcRect b="69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 rot="21403270">
            <a:off x="1606809" y="2060848"/>
            <a:ext cx="624812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+mn-lt"/>
                <a:ea typeface="+mn-ea"/>
              </a:rPr>
              <a:t>Revision of Module 6</a:t>
            </a:r>
            <a:endParaRPr lang="zh-CN" alt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latin typeface="+mn-lt"/>
              <a:ea typeface="+mn-ea"/>
            </a:endParaRP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2843213" y="4365625"/>
            <a:ext cx="4824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Calibri" pitchFamily="34" charset="0"/>
              </a:rPr>
              <a:t>小长山小学     马晓丽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179388" y="188913"/>
            <a:ext cx="5472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Calibri" pitchFamily="34" charset="0"/>
              </a:rPr>
              <a:t>新标准英语一起十一册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Text Box 3"/>
          <p:cNvSpPr txBox="1">
            <a:spLocks noChangeArrowheads="1"/>
          </p:cNvSpPr>
          <p:nvPr/>
        </p:nvSpPr>
        <p:spPr bwMode="auto">
          <a:xfrm>
            <a:off x="2987675" y="1125538"/>
            <a:ext cx="5472113" cy="641350"/>
          </a:xfrm>
          <a:prstGeom prst="rect">
            <a:avLst/>
          </a:prstGeom>
          <a:solidFill>
            <a:srgbClr val="FF99CC">
              <a:alpha val="90979"/>
            </a:srgb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Q2:  Where is Laura from?</a:t>
            </a:r>
          </a:p>
        </p:txBody>
      </p:sp>
      <p:sp>
        <p:nvSpPr>
          <p:cNvPr id="240644" name="Text Box 4"/>
          <p:cNvSpPr txBox="1">
            <a:spLocks noChangeArrowheads="1"/>
          </p:cNvSpPr>
          <p:nvPr/>
        </p:nvSpPr>
        <p:spPr bwMode="auto">
          <a:xfrm>
            <a:off x="2843213" y="2276475"/>
            <a:ext cx="45354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chemeClr val="accent2"/>
                </a:solidFill>
                <a:latin typeface="Calibri" pitchFamily="34" charset="0"/>
              </a:rPr>
              <a:t>She’s from New York.</a:t>
            </a:r>
          </a:p>
        </p:txBody>
      </p:sp>
      <p:sp>
        <p:nvSpPr>
          <p:cNvPr id="240645" name="Text Box 5"/>
          <p:cNvSpPr txBox="1">
            <a:spLocks noChangeArrowheads="1"/>
          </p:cNvSpPr>
          <p:nvPr/>
        </p:nvSpPr>
        <p:spPr bwMode="auto">
          <a:xfrm>
            <a:off x="3203575" y="4292600"/>
            <a:ext cx="37449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chemeClr val="accent2"/>
                </a:solidFill>
                <a:latin typeface="Calibri" pitchFamily="34" charset="0"/>
              </a:rPr>
              <a:t>It’s a very big city.</a:t>
            </a:r>
          </a:p>
        </p:txBody>
      </p:sp>
      <p:pic>
        <p:nvPicPr>
          <p:cNvPr id="19460" name="Picture 6" descr="QQ截图201409271406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33375"/>
            <a:ext cx="23749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47" name="Text Box 7"/>
          <p:cNvSpPr txBox="1">
            <a:spLocks noChangeArrowheads="1"/>
          </p:cNvSpPr>
          <p:nvPr/>
        </p:nvSpPr>
        <p:spPr bwMode="auto">
          <a:xfrm>
            <a:off x="2987675" y="3284538"/>
            <a:ext cx="50419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How about New York?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06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406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240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2406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 animBg="1"/>
      <p:bldP spid="240644" grpId="0"/>
      <p:bldP spid="240645" grpId="0"/>
      <p:bldP spid="240647" grpId="0"/>
      <p:bldP spid="24064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1"/>
          <p:cNvSpPr txBox="1">
            <a:spLocks noChangeArrowheads="1"/>
          </p:cNvSpPr>
          <p:nvPr/>
        </p:nvSpPr>
        <p:spPr bwMode="auto">
          <a:xfrm>
            <a:off x="0" y="2492375"/>
            <a:ext cx="7775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omic Sans MS" pitchFamily="66" charset="0"/>
              </a:rPr>
              <a:t>He has got____________</a:t>
            </a:r>
            <a:r>
              <a:rPr lang="en-US" altLang="zh-CN" sz="3600">
                <a:latin typeface="Calibri" pitchFamily="34" charset="0"/>
              </a:rPr>
              <a:t> .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4797425"/>
            <a:ext cx="882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omic Sans MS" pitchFamily="66" charset="0"/>
              </a:rPr>
              <a:t>He often flies the kite _________.</a:t>
            </a:r>
            <a:endParaRPr lang="en-US" altLang="zh-CN" sz="3600">
              <a:latin typeface="Calibri" pitchFamily="34" charset="0"/>
            </a:endParaRP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2771775" y="2492375"/>
            <a:ext cx="3330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3366FF"/>
                </a:solidFill>
                <a:latin typeface="Comic Sans MS" pitchFamily="66" charset="0"/>
              </a:rPr>
              <a:t>a Chinese kite</a:t>
            </a:r>
          </a:p>
        </p:txBody>
      </p:sp>
      <p:sp>
        <p:nvSpPr>
          <p:cNvPr id="20484" name="Text Box 10"/>
          <p:cNvSpPr txBox="1">
            <a:spLocks noChangeArrowheads="1"/>
          </p:cNvSpPr>
          <p:nvPr/>
        </p:nvSpPr>
        <p:spPr bwMode="auto">
          <a:xfrm>
            <a:off x="0" y="333375"/>
            <a:ext cx="6732588" cy="641350"/>
          </a:xfrm>
          <a:prstGeom prst="rect">
            <a:avLst/>
          </a:prstGeom>
          <a:solidFill>
            <a:srgbClr val="FF99CC">
              <a:alpha val="94901"/>
            </a:srgb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 Q3: How about Laura’s brother?</a:t>
            </a:r>
          </a:p>
        </p:txBody>
      </p:sp>
      <p:pic>
        <p:nvPicPr>
          <p:cNvPr id="20485" name="Picture 13" descr="QQ截图201409271449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88913"/>
            <a:ext cx="201612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14"/>
          <p:cNvSpPr txBox="1">
            <a:spLocks noChangeArrowheads="1"/>
          </p:cNvSpPr>
          <p:nvPr/>
        </p:nvSpPr>
        <p:spPr bwMode="auto">
          <a:xfrm>
            <a:off x="179388" y="3573463"/>
            <a:ext cx="7775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omic Sans MS" pitchFamily="66" charset="0"/>
              </a:rPr>
              <a:t>It’s a ___________</a:t>
            </a:r>
            <a:r>
              <a:rPr lang="en-US" altLang="zh-CN" sz="3600">
                <a:latin typeface="Calibri" pitchFamily="34" charset="0"/>
              </a:rPr>
              <a:t> .</a:t>
            </a:r>
          </a:p>
        </p:txBody>
      </p:sp>
      <p:sp>
        <p:nvSpPr>
          <p:cNvPr id="204815" name="Text Box 15"/>
          <p:cNvSpPr txBox="1">
            <a:spLocks noChangeArrowheads="1"/>
          </p:cNvSpPr>
          <p:nvPr/>
        </p:nvSpPr>
        <p:spPr bwMode="auto">
          <a:xfrm>
            <a:off x="1763713" y="3573463"/>
            <a:ext cx="3060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3366FF"/>
                </a:solidFill>
                <a:latin typeface="Comic Sans MS" pitchFamily="66" charset="0"/>
              </a:rPr>
              <a:t>very big bird</a:t>
            </a:r>
          </a:p>
        </p:txBody>
      </p:sp>
      <p:sp>
        <p:nvSpPr>
          <p:cNvPr id="204816" name="Text Box 16"/>
          <p:cNvSpPr txBox="1">
            <a:spLocks noChangeArrowheads="1"/>
          </p:cNvSpPr>
          <p:nvPr/>
        </p:nvSpPr>
        <p:spPr bwMode="auto">
          <a:xfrm>
            <a:off x="5364163" y="4724400"/>
            <a:ext cx="26495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3366FF"/>
                </a:solidFill>
                <a:latin typeface="Comic Sans MS" pitchFamily="66" charset="0"/>
              </a:rPr>
              <a:t>in the park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6" grpId="0"/>
      <p:bldP spid="204815" grpId="0"/>
      <p:bldP spid="2048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5715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6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Read and answer</a:t>
            </a:r>
            <a:endParaRPr lang="zh-CN" altLang="en-US" sz="60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468313" y="1700213"/>
            <a:ext cx="8856662" cy="2289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Q1:  Who wrote the letter to Laura?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Q2:  What’s Sam’s hobby? 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Q3:  What has Amy got?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532813" cy="628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/>
              <a:t>Dear Laura,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Thank you for your letter. We are so glad to be your pen friends. We are English, but we have lived in China for a long time. We have lots of Chinese friends here. They ask us to invite you to come here.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I like flying kites. I bought many Chinese kites. Look, there’s a photo of me. I’m holding a dragon kite. Amy’s hobby is collecting Barbie dolls. She has got many Barbie dolls.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 We are waiting for your coming.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From,</a:t>
            </a:r>
          </a:p>
          <a:p>
            <a:pPr>
              <a:spcBef>
                <a:spcPct val="50000"/>
              </a:spcBef>
            </a:pPr>
            <a:r>
              <a:rPr lang="en-US" altLang="zh-CN" sz="2800"/>
              <a:t>Sam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5715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6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Read and answer</a:t>
            </a:r>
            <a:endParaRPr lang="zh-CN" altLang="en-US" sz="60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468313" y="1700213"/>
            <a:ext cx="8856662" cy="3937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Q1:  Who wrote the letter to Laura?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altLang="zh-CN" sz="3600">
              <a:latin typeface="Calibri" pitchFamily="34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Q2:  What’s Sam’s hobby? 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endParaRPr lang="en-US" altLang="zh-CN" sz="3600">
              <a:latin typeface="Calibri" pitchFamily="34" charset="0"/>
            </a:endParaRP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Q3:  What has Amy got?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268538" y="2636838"/>
            <a:ext cx="23034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hlink"/>
                </a:solidFill>
              </a:rPr>
              <a:t>Sam.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2051050" y="4221163"/>
            <a:ext cx="39608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hlink"/>
                </a:solidFill>
              </a:rPr>
              <a:t>He likes flying kites.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908175" y="5805488"/>
            <a:ext cx="67675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chemeClr val="hlink"/>
                </a:solidFill>
              </a:rPr>
              <a:t>She has got many Barbie dolls.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  <p:bldP spid="35846" grpId="0"/>
      <p:bldP spid="358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827088" y="2781300"/>
            <a:ext cx="6264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800">
                <a:latin typeface="Times New Roman" pitchFamily="18" charset="0"/>
              </a:rPr>
              <a:t>Have you got a book about the US?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55650" y="1341438"/>
            <a:ext cx="55451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800">
                <a:latin typeface="Times New Roman" pitchFamily="18" charset="0"/>
              </a:rPr>
              <a:t>I’ve got some Chinese chopsticks.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827088" y="2060575"/>
            <a:ext cx="518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800">
                <a:latin typeface="Times New Roman" pitchFamily="18" charset="0"/>
              </a:rPr>
              <a:t>My brother has got a Chinese kite.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900113" y="3573463"/>
            <a:ext cx="5905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Times New Roman" pitchFamily="18" charset="0"/>
              </a:rPr>
              <a:t>I </a:t>
            </a:r>
            <a:r>
              <a:rPr lang="en-US" altLang="zh-CN" sz="2800">
                <a:solidFill>
                  <a:schemeClr val="accent2"/>
                </a:solidFill>
                <a:latin typeface="Times New Roman" pitchFamily="18" charset="0"/>
              </a:rPr>
              <a:t>haven’t got</a:t>
            </a:r>
            <a:r>
              <a:rPr lang="en-US" altLang="zh-CN" sz="2800">
                <a:latin typeface="Times New Roman" pitchFamily="18" charset="0"/>
              </a:rPr>
              <a:t> a book about the US.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39750" y="188913"/>
            <a:ext cx="7704138" cy="1004887"/>
          </a:xfrm>
          <a:prstGeom prst="rect">
            <a:avLst/>
          </a:prstGeom>
          <a:solidFill>
            <a:srgbClr val="CC99FF">
              <a:alpha val="45882"/>
            </a:srgb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Calibri" pitchFamily="34" charset="0"/>
              </a:rPr>
              <a:t>我们可以用</a:t>
            </a:r>
            <a:r>
              <a:rPr lang="en-US" altLang="zh-CN" sz="2400">
                <a:solidFill>
                  <a:srgbClr val="FF0000"/>
                </a:solidFill>
                <a:latin typeface="Calibri" pitchFamily="34" charset="0"/>
              </a:rPr>
              <a:t>have got, has got</a:t>
            </a:r>
            <a:r>
              <a:rPr lang="en-US" altLang="zh-CN" sz="2400">
                <a:latin typeface="Calibri" pitchFamily="34" charset="0"/>
              </a:rPr>
              <a:t> </a:t>
            </a:r>
            <a:r>
              <a:rPr lang="zh-CN" altLang="en-US" sz="2400">
                <a:latin typeface="Calibri" pitchFamily="34" charset="0"/>
              </a:rPr>
              <a:t>来谈论</a:t>
            </a:r>
            <a:r>
              <a:rPr lang="zh-CN" altLang="en-US" sz="2400" b="1">
                <a:solidFill>
                  <a:srgbClr val="6600FF"/>
                </a:solidFill>
                <a:latin typeface="Calibri" pitchFamily="34" charset="0"/>
              </a:rPr>
              <a:t>某人拥有某物</a:t>
            </a:r>
            <a:r>
              <a:rPr lang="zh-CN" altLang="en-US" sz="2400">
                <a:latin typeface="Calibri" pitchFamily="34" charset="0"/>
              </a:rPr>
              <a:t>，</a:t>
            </a:r>
          </a:p>
          <a:p>
            <a:r>
              <a:rPr lang="zh-CN" altLang="en-US" sz="2400">
                <a:latin typeface="Calibri" pitchFamily="34" charset="0"/>
              </a:rPr>
              <a:t>也可以用来</a:t>
            </a:r>
            <a:r>
              <a:rPr lang="zh-CN" altLang="en-US" sz="2400" b="1">
                <a:solidFill>
                  <a:srgbClr val="6600FF"/>
                </a:solidFill>
                <a:latin typeface="Calibri" pitchFamily="34" charset="0"/>
              </a:rPr>
              <a:t>描述外貌</a:t>
            </a:r>
            <a:r>
              <a:rPr lang="zh-CN" altLang="en-US" sz="2400">
                <a:latin typeface="Calibri" pitchFamily="34" charset="0"/>
              </a:rPr>
              <a:t>。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971550" y="4508500"/>
            <a:ext cx="5976938" cy="519113"/>
          </a:xfrm>
          <a:prstGeom prst="rect">
            <a:avLst/>
          </a:prstGeom>
          <a:solidFill>
            <a:srgbClr val="CC99FF">
              <a:alpha val="54117"/>
            </a:srgb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Calibri" pitchFamily="34" charset="0"/>
              </a:rPr>
              <a:t>谈论</a:t>
            </a:r>
            <a:r>
              <a:rPr lang="zh-CN" altLang="en-US" sz="2800" b="1">
                <a:solidFill>
                  <a:srgbClr val="6600FF"/>
                </a:solidFill>
                <a:latin typeface="Calibri" pitchFamily="34" charset="0"/>
              </a:rPr>
              <a:t>某处有某物</a:t>
            </a:r>
            <a:r>
              <a:rPr lang="zh-CN" altLang="en-US" sz="2800">
                <a:latin typeface="Calibri" pitchFamily="34" charset="0"/>
              </a:rPr>
              <a:t>时，用</a:t>
            </a:r>
            <a:r>
              <a:rPr lang="en-US" altLang="zh-CN" sz="2800">
                <a:latin typeface="Calibri" pitchFamily="34" charset="0"/>
              </a:rPr>
              <a:t>There be </a:t>
            </a:r>
            <a:r>
              <a:rPr lang="zh-CN" altLang="en-US" sz="2800">
                <a:latin typeface="Calibri" pitchFamily="34" charset="0"/>
              </a:rPr>
              <a:t>句型</a:t>
            </a:r>
          </a:p>
        </p:txBody>
      </p:sp>
      <p:pic>
        <p:nvPicPr>
          <p:cNvPr id="22541" name="10月 3 日 10点00分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451725" y="1412875"/>
            <a:ext cx="504825" cy="504825"/>
          </a:xfrm>
          <a:prstGeom prst="rect">
            <a:avLst/>
          </a:prstGeom>
          <a:noFill/>
        </p:spPr>
      </p:pic>
      <p:pic>
        <p:nvPicPr>
          <p:cNvPr id="22542" name="10月 3 日 10点05分(2)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451725" y="2133600"/>
            <a:ext cx="512763" cy="512763"/>
          </a:xfrm>
          <a:prstGeom prst="rect">
            <a:avLst/>
          </a:prstGeom>
          <a:noFill/>
        </p:spPr>
      </p:pic>
      <p:pic>
        <p:nvPicPr>
          <p:cNvPr id="22543" name="听3.mp3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380288" y="2924175"/>
            <a:ext cx="576262" cy="576263"/>
          </a:xfrm>
          <a:prstGeom prst="rect">
            <a:avLst/>
          </a:prstGeom>
          <a:noFill/>
        </p:spPr>
      </p:pic>
      <p:pic>
        <p:nvPicPr>
          <p:cNvPr id="22544" name="听4.mp3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380288" y="3860800"/>
            <a:ext cx="592137" cy="592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25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4075" fill="hold"/>
                                        <p:tgtEl>
                                          <p:spTgt spid="225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1"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1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4572" fill="hold"/>
                                        <p:tgtEl>
                                          <p:spTgt spid="225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2"/>
                  </p:tgtEl>
                </p:cond>
              </p:nextCondLst>
            </p:seq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2"/>
                </p:tgtEl>
              </p:cMediaNode>
            </p:audio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25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3864" fill="hold"/>
                                        <p:tgtEl>
                                          <p:spTgt spid="225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3"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3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5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4464" fill="hold"/>
                                        <p:tgtEl>
                                          <p:spTgt spid="225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44"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4"/>
                </p:tgtEl>
              </p:cMediaNode>
            </p:audio>
          </p:childTnLst>
        </p:cTn>
      </p:par>
    </p:tnLst>
    <p:bldLst>
      <p:bldP spid="11269" grpId="0" autoUpdateAnimBg="0"/>
      <p:bldP spid="11270" grpId="0" autoUpdateAnimBg="0"/>
      <p:bldP spid="11272" grpId="0" autoUpdateAnimBg="0"/>
      <p:bldP spid="14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wedding_8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20838" y="-219075"/>
            <a:ext cx="11506201" cy="70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0" y="0"/>
            <a:ext cx="853281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600">
              <a:latin typeface="Calibri" pitchFamily="34" charset="0"/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0" y="333375"/>
            <a:ext cx="788511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Calibri" pitchFamily="34" charset="0"/>
              </a:rPr>
              <a:t>have got , has got , haven’t got , hasn’t got</a:t>
            </a: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0" y="1484313"/>
            <a:ext cx="9144000" cy="6503987"/>
          </a:xfrm>
          <a:prstGeom prst="rect">
            <a:avLst/>
          </a:prstGeom>
          <a:noFill/>
          <a:ln w="38100" algn="ctr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Calibri" pitchFamily="34" charset="0"/>
              </a:rPr>
              <a:t>1. I  ________  an English book .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latin typeface="Calibri" pitchFamily="34" charset="0"/>
              </a:rPr>
              <a:t>2. My sister _________ any Harry Potter         DVDs, but she _________some books.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latin typeface="Calibri" pitchFamily="34" charset="0"/>
              </a:rPr>
              <a:t>3. It _________ a long nose. </a:t>
            </a:r>
          </a:p>
          <a:p>
            <a:pPr>
              <a:spcBef>
                <a:spcPct val="50000"/>
              </a:spcBef>
            </a:pPr>
            <a:r>
              <a:rPr lang="en-US" altLang="zh-CN" sz="3200" b="1">
                <a:latin typeface="Calibri" pitchFamily="34" charset="0"/>
              </a:rPr>
              <a:t>4. I ___________ any American stamps.</a:t>
            </a:r>
          </a:p>
          <a:p>
            <a:pPr>
              <a:spcBef>
                <a:spcPct val="50000"/>
              </a:spcBef>
            </a:pPr>
            <a:endParaRPr lang="en-US" altLang="zh-CN" sz="3200" b="1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3600" b="1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600" b="1">
                <a:latin typeface="Calibri" pitchFamily="34" charset="0"/>
              </a:rPr>
              <a:t>            </a:t>
            </a:r>
            <a:r>
              <a:rPr lang="en-US" altLang="zh-CN" sz="3600" b="1" u="sng">
                <a:latin typeface="Calibri" pitchFamily="34" charset="0"/>
              </a:rPr>
              <a:t>                </a:t>
            </a:r>
            <a:endParaRPr lang="en-US" altLang="zh-CN" sz="360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3600">
              <a:latin typeface="Calibri" pitchFamily="34" charset="0"/>
            </a:endParaRP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827088" y="1557338"/>
            <a:ext cx="2303462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990099"/>
                </a:solidFill>
                <a:latin typeface="Calibri" pitchFamily="34" charset="0"/>
              </a:rPr>
              <a:t>have got</a:t>
            </a:r>
          </a:p>
        </p:txBody>
      </p:sp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2124075" y="2133600"/>
            <a:ext cx="2519363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990099"/>
                </a:solidFill>
                <a:latin typeface="Calibri" pitchFamily="34" charset="0"/>
              </a:rPr>
              <a:t>hasn’t got</a:t>
            </a:r>
          </a:p>
        </p:txBody>
      </p:sp>
      <p:sp>
        <p:nvSpPr>
          <p:cNvPr id="215048" name="Text Box 8"/>
          <p:cNvSpPr txBox="1">
            <a:spLocks noChangeArrowheads="1"/>
          </p:cNvSpPr>
          <p:nvPr/>
        </p:nvSpPr>
        <p:spPr bwMode="auto">
          <a:xfrm>
            <a:off x="1547813" y="2636838"/>
            <a:ext cx="1871662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990099"/>
                </a:solidFill>
                <a:latin typeface="Calibri" pitchFamily="34" charset="0"/>
              </a:rPr>
              <a:t>has got</a:t>
            </a:r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684213" y="4221163"/>
            <a:ext cx="25209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990099"/>
                </a:solidFill>
                <a:latin typeface="Calibri" pitchFamily="34" charset="0"/>
              </a:rPr>
              <a:t>haven’t got</a:t>
            </a:r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971550" y="3429000"/>
            <a:ext cx="230346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990099"/>
                </a:solidFill>
                <a:latin typeface="Calibri" pitchFamily="34" charset="0"/>
              </a:rPr>
              <a:t>has got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5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15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15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15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6" grpId="0"/>
      <p:bldP spid="215047" grpId="0"/>
      <p:bldP spid="215048" grpId="0"/>
      <p:bldP spid="215050" grpId="0"/>
      <p:bldP spid="2150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啄木鸟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341438"/>
            <a:ext cx="152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5" descr="pan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1773238"/>
            <a:ext cx="263842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6" descr="朗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1341438"/>
            <a:ext cx="2725737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" descr="梅西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9113" y="4724400"/>
            <a:ext cx="2332037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孙杨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4005263"/>
            <a:ext cx="23050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 descr="长颈鹿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4888" y="3429000"/>
            <a:ext cx="2438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WordArt 11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534352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I say, you guess!</a:t>
            </a:r>
            <a:endParaRPr lang="zh-CN" altLang="en-US" sz="48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24584" name="Picture 12" descr="眨眼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27763" y="26035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82" name="Group 34"/>
          <p:cNvGraphicFramePr>
            <a:graphicFrameLocks noGrp="1"/>
          </p:cNvGraphicFramePr>
          <p:nvPr/>
        </p:nvGraphicFramePr>
        <p:xfrm>
          <a:off x="1476375" y="1557338"/>
          <a:ext cx="6096000" cy="404812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24" name="Line 29"/>
          <p:cNvSpPr>
            <a:spLocks noChangeShapeType="1"/>
          </p:cNvSpPr>
          <p:nvPr/>
        </p:nvSpPr>
        <p:spPr bwMode="auto">
          <a:xfrm>
            <a:off x="1476375" y="1628775"/>
            <a:ext cx="3095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5" name="Text Box 30"/>
          <p:cNvSpPr txBox="1">
            <a:spLocks noChangeArrowheads="1"/>
          </p:cNvSpPr>
          <p:nvPr/>
        </p:nvSpPr>
        <p:spPr bwMode="auto">
          <a:xfrm>
            <a:off x="3635375" y="155733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Calibri" pitchFamily="34" charset="0"/>
              </a:rPr>
              <a:t>数量</a:t>
            </a:r>
          </a:p>
        </p:txBody>
      </p:sp>
      <p:sp>
        <p:nvSpPr>
          <p:cNvPr id="25626" name="Text Box 31"/>
          <p:cNvSpPr txBox="1">
            <a:spLocks noChangeArrowheads="1"/>
          </p:cNvSpPr>
          <p:nvPr/>
        </p:nvSpPr>
        <p:spPr bwMode="auto">
          <a:xfrm>
            <a:off x="1692275" y="184467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Calibri" pitchFamily="34" charset="0"/>
              </a:rPr>
              <a:t>种类</a:t>
            </a:r>
          </a:p>
        </p:txBody>
      </p:sp>
      <p:sp>
        <p:nvSpPr>
          <p:cNvPr id="25627" name="AutoShape 9"/>
          <p:cNvSpPr>
            <a:spLocks noChangeArrowheads="1"/>
          </p:cNvSpPr>
          <p:nvPr/>
        </p:nvSpPr>
        <p:spPr bwMode="auto">
          <a:xfrm>
            <a:off x="755650" y="0"/>
            <a:ext cx="7553325" cy="1395413"/>
          </a:xfrm>
          <a:prstGeom prst="horizontalScroll">
            <a:avLst>
              <a:gd name="adj" fmla="val 12500"/>
            </a:avLst>
          </a:prstGeom>
          <a:solidFill>
            <a:srgbClr val="FF99CC">
              <a:alpha val="96077"/>
            </a:srgbClr>
          </a:soli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latin typeface="Calibri" pitchFamily="34" charset="0"/>
              </a:rPr>
              <a:t>Music</a:t>
            </a:r>
            <a:r>
              <a:rPr lang="zh-CN" altLang="en-US" sz="1600">
                <a:latin typeface="Calibri" pitchFamily="34" charset="0"/>
              </a:rPr>
              <a:t>音乐</a:t>
            </a:r>
            <a:r>
              <a:rPr lang="en-US" altLang="zh-CN" sz="1600">
                <a:latin typeface="Calibri" pitchFamily="34" charset="0"/>
              </a:rPr>
              <a:t>  Maths</a:t>
            </a:r>
            <a:r>
              <a:rPr lang="zh-CN" altLang="en-US" sz="1600">
                <a:latin typeface="Calibri" pitchFamily="34" charset="0"/>
              </a:rPr>
              <a:t>数学  </a:t>
            </a:r>
            <a:r>
              <a:rPr lang="en-US" altLang="zh-CN" sz="1600">
                <a:latin typeface="Calibri" pitchFamily="34" charset="0"/>
              </a:rPr>
              <a:t>Chinese</a:t>
            </a:r>
            <a:r>
              <a:rPr lang="zh-CN" altLang="en-US" sz="1600">
                <a:latin typeface="Calibri" pitchFamily="34" charset="0"/>
              </a:rPr>
              <a:t>语文  </a:t>
            </a:r>
            <a:r>
              <a:rPr lang="en-US" altLang="zh-CN" sz="1600">
                <a:latin typeface="Calibri" pitchFamily="34" charset="0"/>
              </a:rPr>
              <a:t>Science</a:t>
            </a:r>
            <a:r>
              <a:rPr lang="zh-CN" altLang="en-US" sz="1600">
                <a:latin typeface="Calibri" pitchFamily="34" charset="0"/>
              </a:rPr>
              <a:t>科学  </a:t>
            </a:r>
            <a:r>
              <a:rPr lang="en-US" altLang="zh-CN" sz="1600">
                <a:latin typeface="Calibri" pitchFamily="34" charset="0"/>
              </a:rPr>
              <a:t>History </a:t>
            </a:r>
            <a:r>
              <a:rPr lang="zh-CN" altLang="en-US" sz="1600">
                <a:latin typeface="Calibri" pitchFamily="34" charset="0"/>
              </a:rPr>
              <a:t>历史  </a:t>
            </a:r>
            <a:r>
              <a:rPr lang="en-US" altLang="zh-CN" sz="1600">
                <a:latin typeface="Calibri" pitchFamily="34" charset="0"/>
              </a:rPr>
              <a:t>Art</a:t>
            </a:r>
            <a:r>
              <a:rPr lang="zh-CN" altLang="en-US" sz="1600">
                <a:latin typeface="Calibri" pitchFamily="34" charset="0"/>
              </a:rPr>
              <a:t>美术</a:t>
            </a:r>
          </a:p>
          <a:p>
            <a:pPr>
              <a:spcBef>
                <a:spcPct val="50000"/>
              </a:spcBef>
            </a:pPr>
            <a:r>
              <a:rPr lang="en-US" altLang="zh-CN" sz="1600">
                <a:latin typeface="Calibri" pitchFamily="34" charset="0"/>
              </a:rPr>
              <a:t>world    sea</a:t>
            </a:r>
            <a:r>
              <a:rPr lang="zh-CN" altLang="en-US" sz="1600">
                <a:latin typeface="Calibri" pitchFamily="34" charset="0"/>
              </a:rPr>
              <a:t>大海    </a:t>
            </a:r>
            <a:r>
              <a:rPr lang="en-US" altLang="zh-CN" sz="1600">
                <a:latin typeface="Calibri" pitchFamily="34" charset="0"/>
              </a:rPr>
              <a:t>stories</a:t>
            </a:r>
            <a:r>
              <a:rPr lang="zh-CN" altLang="en-US" sz="1600">
                <a:latin typeface="Calibri" pitchFamily="34" charset="0"/>
              </a:rPr>
              <a:t>故事  </a:t>
            </a:r>
            <a:r>
              <a:rPr lang="en-US" altLang="zh-CN" sz="1600">
                <a:latin typeface="Calibri" pitchFamily="34" charset="0"/>
              </a:rPr>
              <a:t>nature</a:t>
            </a:r>
            <a:r>
              <a:rPr lang="zh-CN" altLang="en-US" sz="1600">
                <a:latin typeface="Calibri" pitchFamily="34" charset="0"/>
              </a:rPr>
              <a:t>自然    </a:t>
            </a:r>
            <a:r>
              <a:rPr lang="en-US" altLang="zh-CN" sz="1600">
                <a:latin typeface="Calibri" pitchFamily="34" charset="0"/>
              </a:rPr>
              <a:t>animals    car     </a:t>
            </a:r>
          </a:p>
          <a:p>
            <a:pPr>
              <a:spcBef>
                <a:spcPct val="50000"/>
              </a:spcBef>
            </a:pPr>
            <a:r>
              <a:rPr lang="en-US" altLang="zh-CN" sz="1600">
                <a:latin typeface="Calibri" pitchFamily="34" charset="0"/>
              </a:rPr>
              <a:t>poem</a:t>
            </a:r>
            <a:r>
              <a:rPr lang="zh-CN" altLang="en-US" sz="1600">
                <a:latin typeface="Calibri" pitchFamily="34" charset="0"/>
              </a:rPr>
              <a:t>诗歌  </a:t>
            </a:r>
            <a:r>
              <a:rPr lang="en-US" altLang="zh-CN" sz="1600">
                <a:latin typeface="Calibri" pitchFamily="34" charset="0"/>
              </a:rPr>
              <a:t>composition</a:t>
            </a:r>
            <a:r>
              <a:rPr lang="zh-CN" altLang="en-US" sz="1600">
                <a:latin typeface="Calibri" pitchFamily="34" charset="0"/>
              </a:rPr>
              <a:t>作文  </a:t>
            </a:r>
            <a:r>
              <a:rPr lang="en-US" altLang="zh-CN" sz="1600">
                <a:latin typeface="Calibri" pitchFamily="34" charset="0"/>
              </a:rPr>
              <a:t>idiom story  </a:t>
            </a:r>
            <a:r>
              <a:rPr lang="zh-CN" altLang="en-US" sz="1600">
                <a:latin typeface="Calibri" pitchFamily="34" charset="0"/>
              </a:rPr>
              <a:t>成语故事  </a:t>
            </a:r>
            <a:r>
              <a:rPr lang="en-US" altLang="zh-CN" sz="1600">
                <a:latin typeface="Calibri" pitchFamily="34" charset="0"/>
              </a:rPr>
              <a:t>fable</a:t>
            </a:r>
            <a:r>
              <a:rPr lang="zh-CN" altLang="en-US" sz="1600">
                <a:latin typeface="Calibri" pitchFamily="34" charset="0"/>
              </a:rPr>
              <a:t>寓言故事</a:t>
            </a:r>
            <a:endParaRPr lang="en-US" altLang="zh-CN" sz="1600">
              <a:latin typeface="Calibri" pitchFamily="34" charset="0"/>
            </a:endParaRPr>
          </a:p>
        </p:txBody>
      </p:sp>
      <p:pic>
        <p:nvPicPr>
          <p:cNvPr id="25628" name="Picture 6" descr="gifbj06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WordArt 4"/>
          <p:cNvSpPr>
            <a:spLocks noChangeArrowheads="1" noChangeShapeType="1" noTextEdit="1"/>
          </p:cNvSpPr>
          <p:nvPr/>
        </p:nvSpPr>
        <p:spPr bwMode="auto">
          <a:xfrm>
            <a:off x="1187450" y="1700213"/>
            <a:ext cx="72390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8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Sharing is the fruit of dedication. </a:t>
            </a:r>
          </a:p>
          <a:p>
            <a:pPr algn="ctr"/>
            <a:r>
              <a:rPr lang="en-US" altLang="zh-CN" sz="28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Sharing is a prerequisite for happiness.</a:t>
            </a:r>
            <a:endParaRPr lang="zh-CN" altLang="en-US" sz="28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2843213" y="4005263"/>
            <a:ext cx="5761037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Calibri" pitchFamily="34" charset="0"/>
              </a:rPr>
              <a:t>分享是奉献的果实。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Calibri" pitchFamily="34" charset="0"/>
              </a:rPr>
              <a:t>分享是快乐的前提</a:t>
            </a:r>
            <a:r>
              <a:rPr lang="zh-CN" altLang="en-US" sz="2800">
                <a:solidFill>
                  <a:srgbClr val="FF3300"/>
                </a:solidFill>
                <a:latin typeface="Calibri" pitchFamily="34" charset="0"/>
              </a:rPr>
              <a:t>。</a:t>
            </a:r>
          </a:p>
        </p:txBody>
      </p:sp>
      <p:pic>
        <p:nvPicPr>
          <p:cNvPr id="26627" name="Picture 6" descr="gifbj06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wedding_8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60475" y="-219075"/>
            <a:ext cx="11506200" cy="70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3"/>
          <p:cNvSpPr>
            <a:spLocks noChangeArrowheads="1"/>
          </p:cNvSpPr>
          <p:nvPr/>
        </p:nvSpPr>
        <p:spPr bwMode="auto">
          <a:xfrm>
            <a:off x="1763713" y="0"/>
            <a:ext cx="5329237" cy="1871663"/>
          </a:xfrm>
          <a:prstGeom prst="cloudCallout">
            <a:avLst>
              <a:gd name="adj1" fmla="val -61319"/>
              <a:gd name="adj2" fmla="val 66116"/>
            </a:avLst>
          </a:prstGeom>
          <a:noFill/>
          <a:ln w="57150">
            <a:solidFill>
              <a:srgbClr val="9966FF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4000">
              <a:solidFill>
                <a:schemeClr val="folHlink"/>
              </a:solidFill>
              <a:latin typeface="Calibri" pitchFamily="34" charset="0"/>
            </a:endParaRPr>
          </a:p>
        </p:txBody>
      </p:sp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2627313" y="188913"/>
            <a:ext cx="3600450" cy="12239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en-US" altLang="zh-CN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Let's chant!</a:t>
            </a:r>
            <a:endParaRPr lang="zh-CN" altLang="en-US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287338" y="2492375"/>
            <a:ext cx="8856662" cy="3444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latin typeface="Calibri" pitchFamily="34" charset="0"/>
              </a:rPr>
              <a:t>I’ve got,  you’ve got,  we  /  they </a:t>
            </a:r>
          </a:p>
          <a:p>
            <a:r>
              <a:rPr lang="en-US" altLang="zh-CN" sz="4000" b="1">
                <a:latin typeface="Calibri" pitchFamily="34" charset="0"/>
              </a:rPr>
              <a:t>           </a:t>
            </a:r>
            <a:r>
              <a:rPr lang="en-US" altLang="zh-CN" sz="4000" b="1">
                <a:solidFill>
                  <a:srgbClr val="CC0066"/>
                </a:solidFill>
                <a:latin typeface="Calibri" pitchFamily="34" charset="0"/>
              </a:rPr>
              <a:t>have got</a:t>
            </a:r>
            <a:r>
              <a:rPr lang="en-US" altLang="zh-CN" sz="4000" b="1">
                <a:latin typeface="Calibri" pitchFamily="34" charset="0"/>
              </a:rPr>
              <a:t> ;</a:t>
            </a:r>
          </a:p>
          <a:p>
            <a:r>
              <a:rPr lang="en-US" altLang="zh-CN" sz="4000" b="1">
                <a:latin typeface="Calibri" pitchFamily="34" charset="0"/>
              </a:rPr>
              <a:t>She’s got,  he’s got , it  / </a:t>
            </a:r>
            <a:r>
              <a:rPr lang="zh-CN" altLang="en-US" sz="4000" b="1">
                <a:latin typeface="Calibri" pitchFamily="34" charset="0"/>
              </a:rPr>
              <a:t>人名</a:t>
            </a:r>
          </a:p>
          <a:p>
            <a:r>
              <a:rPr lang="zh-CN" altLang="en-US" sz="4000" b="1">
                <a:latin typeface="Calibri" pitchFamily="34" charset="0"/>
              </a:rPr>
              <a:t>             </a:t>
            </a:r>
            <a:r>
              <a:rPr lang="en-US" altLang="zh-CN" sz="4000" b="1">
                <a:solidFill>
                  <a:srgbClr val="CC0066"/>
                </a:solidFill>
                <a:latin typeface="Calibri" pitchFamily="34" charset="0"/>
              </a:rPr>
              <a:t>has got.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2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gifbj06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28775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4" descr="Sim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692150"/>
            <a:ext cx="147637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2195513" y="1557338"/>
            <a:ext cx="6407150" cy="3759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>
                <a:latin typeface="Calibri" pitchFamily="34" charset="0"/>
              </a:rPr>
              <a:t>Dear Friend,</a:t>
            </a:r>
          </a:p>
          <a:p>
            <a:endParaRPr lang="en-US" altLang="zh-CN" sz="2000" b="1">
              <a:latin typeface="Calibri" pitchFamily="34" charset="0"/>
            </a:endParaRPr>
          </a:p>
          <a:p>
            <a:r>
              <a:rPr lang="en-US" altLang="zh-CN" sz="2000" b="1">
                <a:latin typeface="Calibri" pitchFamily="34" charset="0"/>
              </a:rPr>
              <a:t>We've got lots of books at the Class Book Corner.  We've got six books about Science. </a:t>
            </a:r>
          </a:p>
          <a:p>
            <a:r>
              <a:rPr lang="en-US" altLang="zh-CN" sz="2000" b="1">
                <a:latin typeface="Calibri" pitchFamily="34" charset="0"/>
              </a:rPr>
              <a:t>We've got four books about the world. </a:t>
            </a:r>
          </a:p>
          <a:p>
            <a:r>
              <a:rPr lang="en-US" altLang="zh-CN" sz="2000" b="1">
                <a:latin typeface="Calibri" pitchFamily="34" charset="0"/>
              </a:rPr>
              <a:t>We've got four books about the US and so on. </a:t>
            </a:r>
          </a:p>
          <a:p>
            <a:r>
              <a:rPr lang="en-US" altLang="zh-CN" sz="2000" b="1">
                <a:latin typeface="Calibri" pitchFamily="34" charset="0"/>
              </a:rPr>
              <a:t>My school starts at 9 o'clock.  </a:t>
            </a:r>
          </a:p>
          <a:p>
            <a:r>
              <a:rPr lang="en-US" altLang="zh-CN" sz="2000" b="1">
                <a:latin typeface="Calibri" pitchFamily="34" charset="0"/>
              </a:rPr>
              <a:t>It finishes at half past three. How about your school?</a:t>
            </a:r>
          </a:p>
          <a:p>
            <a:endParaRPr lang="en-US" altLang="zh-CN" sz="2000" b="1">
              <a:latin typeface="Calibri" pitchFamily="34" charset="0"/>
            </a:endParaRPr>
          </a:p>
          <a:p>
            <a:r>
              <a:rPr lang="en-US" altLang="zh-CN" sz="2000" b="1">
                <a:latin typeface="Calibri" pitchFamily="34" charset="0"/>
              </a:rPr>
              <a:t>Your friend,</a:t>
            </a:r>
          </a:p>
          <a:p>
            <a:r>
              <a:rPr lang="en-US" altLang="zh-CN" sz="2000" b="1">
                <a:latin typeface="Calibri" pitchFamily="34" charset="0"/>
              </a:rPr>
              <a:t>Simon</a:t>
            </a:r>
            <a:endParaRPr lang="zh-CN" altLang="en-US" sz="2000" b="1">
              <a:latin typeface="Calibri" pitchFamily="34" charset="0"/>
            </a:endParaRPr>
          </a:p>
        </p:txBody>
      </p:sp>
      <p:pic>
        <p:nvPicPr>
          <p:cNvPr id="29703" name="Bandari - Moonglow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75688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569" fill="hold"/>
                                        <p:tgtEl>
                                          <p:spTgt spid="297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hh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26035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4" descr="hh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365625"/>
            <a:ext cx="295116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5" descr="hh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4292600"/>
            <a:ext cx="2881312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hh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9113" y="2276475"/>
            <a:ext cx="3168650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hh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63713" y="333375"/>
            <a:ext cx="31083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8" descr="hh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1989138"/>
            <a:ext cx="2592388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76250"/>
            <a:ext cx="11811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2843213" y="1484313"/>
            <a:ext cx="4321175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5400" b="1">
                <a:latin typeface="Calibri" pitchFamily="34" charset="0"/>
              </a:rPr>
              <a:t>homework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1692275" y="2492375"/>
            <a:ext cx="6408738" cy="277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latin typeface="Calibri" pitchFamily="34" charset="0"/>
              </a:rPr>
              <a:t>必做：  </a:t>
            </a:r>
            <a:r>
              <a:rPr lang="en-US" altLang="zh-CN" sz="3200" b="1">
                <a:latin typeface="Calibri" pitchFamily="34" charset="0"/>
              </a:rPr>
              <a:t>1</a:t>
            </a:r>
            <a:r>
              <a:rPr lang="zh-CN" altLang="en-US" sz="3200" b="1">
                <a:latin typeface="Calibri" pitchFamily="34" charset="0"/>
              </a:rPr>
              <a:t>、听本单元录音，注意</a:t>
            </a:r>
          </a:p>
          <a:p>
            <a:pPr algn="ctr">
              <a:spcBef>
                <a:spcPct val="50000"/>
              </a:spcBef>
            </a:pPr>
            <a:r>
              <a:rPr lang="zh-CN" altLang="en-US" sz="3200" b="1">
                <a:latin typeface="Calibri" pitchFamily="34" charset="0"/>
              </a:rPr>
              <a:t>         模仿语音语调。</a:t>
            </a:r>
          </a:p>
          <a:p>
            <a:pPr algn="ctr">
              <a:spcBef>
                <a:spcPct val="50000"/>
              </a:spcBef>
            </a:pPr>
            <a:r>
              <a:rPr lang="en-US" altLang="zh-CN" sz="3200" b="1">
                <a:latin typeface="Calibri" pitchFamily="34" charset="0"/>
              </a:rPr>
              <a:t>        2</a:t>
            </a:r>
            <a:r>
              <a:rPr lang="zh-CN" altLang="en-US" sz="3200" b="1">
                <a:latin typeface="Calibri" pitchFamily="34" charset="0"/>
              </a:rPr>
              <a:t>、背写单词、功能句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latin typeface="Calibri" pitchFamily="34" charset="0"/>
              </a:rPr>
              <a:t>  选做： 完成作文</a:t>
            </a:r>
          </a:p>
        </p:txBody>
      </p:sp>
      <p:pic>
        <p:nvPicPr>
          <p:cNvPr id="29700" name="Picture 6" descr="gifbj06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6338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Administrator\Desktop\t011346b6fdc589fb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2781300"/>
            <a:ext cx="2379662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 descr="C:\Users\Administrator\Desktop\t01c0e66d74261c78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84313"/>
            <a:ext cx="224631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C:\Users\Administrator\Desktop\t01184415f389c778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213100"/>
            <a:ext cx="1655762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C:\Users\Administrator\Desktop\t011d8d9728b41adf6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80288" y="4508500"/>
            <a:ext cx="19335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C:\Users\Administrator\Desktop\t019a9b58263953bd8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1775" y="4076700"/>
            <a:ext cx="2428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C:\Users\Administrator\Desktop\t01c28e3ee914ed7b2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4025" y="404813"/>
            <a:ext cx="211137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8" descr="C:\Users\Administrator\Desktop\t012060c4a93d8ad02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59113" y="1773238"/>
            <a:ext cx="2160587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C:\Users\Administrator\Desktop\t019478335f5baa63e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825" y="4437063"/>
            <a:ext cx="27336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0" descr="C:\Users\Administrator\Desktop\t012c746e1ed32b8de6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48263" y="4365625"/>
            <a:ext cx="231933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1" descr="C:\Users\Administrator\Desktop\t019e2074974cea75a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35600" y="549275"/>
            <a:ext cx="16065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68313" y="188913"/>
            <a:ext cx="504031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</a:rPr>
              <a:t>Have you got…?</a:t>
            </a:r>
            <a:endParaRPr lang="zh-CN" altLang="en-US" sz="60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4"/>
          <p:cNvSpPr>
            <a:spLocks noChangeArrowheads="1"/>
          </p:cNvSpPr>
          <p:nvPr/>
        </p:nvSpPr>
        <p:spPr bwMode="auto">
          <a:xfrm>
            <a:off x="1331913" y="476250"/>
            <a:ext cx="6335712" cy="1439863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FF99CC">
              <a:alpha val="74117"/>
            </a:srgbClr>
          </a:soli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86" name="WordArt 6"/>
          <p:cNvSpPr>
            <a:spLocks noChangeArrowheads="1" noChangeShapeType="1" noTextEdit="1"/>
          </p:cNvSpPr>
          <p:nvPr/>
        </p:nvSpPr>
        <p:spPr bwMode="auto">
          <a:xfrm>
            <a:off x="3708400" y="836613"/>
            <a:ext cx="1524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60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task</a:t>
            </a:r>
            <a:endParaRPr lang="zh-CN" altLang="en-US" sz="6000" b="1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6387" name="WordArt 9"/>
          <p:cNvSpPr>
            <a:spLocks noChangeArrowheads="1" noChangeShapeType="1" noTextEdit="1"/>
          </p:cNvSpPr>
          <p:nvPr/>
        </p:nvSpPr>
        <p:spPr bwMode="auto">
          <a:xfrm>
            <a:off x="971550" y="2852738"/>
            <a:ext cx="7129463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Use “have/has got” to talk about </a:t>
            </a:r>
          </a:p>
          <a:p>
            <a:r>
              <a:rPr lang="en-US" altLang="zh-CN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what you’ve got and describe it.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619" name="Picture 3" descr="085_b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762" t="15050" r="5858" b="70872"/>
          <a:stretch>
            <a:fillRect/>
          </a:stretch>
        </p:blipFill>
        <p:spPr bwMode="auto">
          <a:xfrm rot="-1014425">
            <a:off x="4572000" y="2924175"/>
            <a:ext cx="19446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0" name="Group 5"/>
          <p:cNvGrpSpPr>
            <a:grpSpLocks/>
          </p:cNvGrpSpPr>
          <p:nvPr/>
        </p:nvGrpSpPr>
        <p:grpSpPr bwMode="auto">
          <a:xfrm>
            <a:off x="0" y="5715000"/>
            <a:ext cx="9144000" cy="1143000"/>
            <a:chOff x="0" y="3600"/>
            <a:chExt cx="5760" cy="720"/>
          </a:xfrm>
        </p:grpSpPr>
        <p:pic>
          <p:nvPicPr>
            <p:cNvPr id="17412" name="Picture 6" descr="1"/>
            <p:cNvPicPr>
              <a:picLocks noChangeAspect="1" noChangeArrowheads="1"/>
            </p:cNvPicPr>
            <p:nvPr/>
          </p:nvPicPr>
          <p:blipFill>
            <a:blip r:embed="rId3">
              <a:lum bright="-6000" contrast="12000"/>
            </a:blip>
            <a:srcRect t="87999"/>
            <a:stretch>
              <a:fillRect/>
            </a:stretch>
          </p:blipFill>
          <p:spPr bwMode="auto">
            <a:xfrm>
              <a:off x="0" y="3600"/>
              <a:ext cx="3600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3" name="Picture 7" descr="1"/>
            <p:cNvPicPr>
              <a:picLocks noChangeAspect="1" noChangeArrowheads="1"/>
            </p:cNvPicPr>
            <p:nvPr/>
          </p:nvPicPr>
          <p:blipFill>
            <a:blip r:embed="rId3">
              <a:lum bright="-6000" contrast="12000"/>
            </a:blip>
            <a:srcRect l="76001" t="87999"/>
            <a:stretch>
              <a:fillRect/>
            </a:stretch>
          </p:blipFill>
          <p:spPr bwMode="auto">
            <a:xfrm>
              <a:off x="3600" y="3600"/>
              <a:ext cx="86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4" name="Picture 8" descr="1"/>
            <p:cNvPicPr>
              <a:picLocks noChangeAspect="1" noChangeArrowheads="1"/>
            </p:cNvPicPr>
            <p:nvPr/>
          </p:nvPicPr>
          <p:blipFill>
            <a:blip r:embed="rId3">
              <a:lum bright="-6000" contrast="12000"/>
            </a:blip>
            <a:srcRect l="76001" t="87999"/>
            <a:stretch>
              <a:fillRect/>
            </a:stretch>
          </p:blipFill>
          <p:spPr bwMode="auto">
            <a:xfrm>
              <a:off x="4416" y="3600"/>
              <a:ext cx="134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16" name="Picture 8" descr="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981075"/>
            <a:ext cx="6840537" cy="43767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468313" y="1700213"/>
            <a:ext cx="8856662" cy="2289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Q1:  _____ has Laura got?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Q2:  _____ is Laura from? </a:t>
            </a:r>
          </a:p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    Q3:  _______ Laura’s brother?</a:t>
            </a:r>
          </a:p>
        </p:txBody>
      </p:sp>
      <p:sp>
        <p:nvSpPr>
          <p:cNvPr id="195588" name="Text Box 4"/>
          <p:cNvSpPr txBox="1">
            <a:spLocks noChangeArrowheads="1"/>
          </p:cNvSpPr>
          <p:nvPr/>
        </p:nvSpPr>
        <p:spPr bwMode="auto">
          <a:xfrm>
            <a:off x="900113" y="404813"/>
            <a:ext cx="19446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Calibri" pitchFamily="34" charset="0"/>
              </a:rPr>
              <a:t>Where </a:t>
            </a:r>
          </a:p>
        </p:txBody>
      </p:sp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3348038" y="404813"/>
            <a:ext cx="19446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Calibri" pitchFamily="34" charset="0"/>
              </a:rPr>
              <a:t>What </a:t>
            </a: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5795963" y="404813"/>
            <a:ext cx="2592387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solidFill>
                  <a:schemeClr val="accent2"/>
                </a:solidFill>
                <a:latin typeface="Calibri" pitchFamily="34" charset="0"/>
              </a:rPr>
              <a:t>How about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0.04766 L -0.16927 0.1945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4766 L 0.08264 0.3203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1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6248E-6 L -0.4566 0.425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" y="21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8" grpId="0"/>
      <p:bldP spid="195589" grpId="0"/>
      <p:bldP spid="1955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大课文无字幕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550" y="549275"/>
            <a:ext cx="7272338" cy="545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17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74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3"/>
          <p:cNvSpPr txBox="1">
            <a:spLocks noChangeArrowheads="1"/>
          </p:cNvSpPr>
          <p:nvPr/>
        </p:nvSpPr>
        <p:spPr bwMode="auto">
          <a:xfrm>
            <a:off x="-76200" y="3352800"/>
            <a:ext cx="480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latin typeface="Comic Sans MS" pitchFamily="66" charset="0"/>
              </a:rPr>
              <a:t>She</a:t>
            </a:r>
            <a:r>
              <a:rPr lang="en-US" altLang="zh-CN" sz="5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altLang="zh-CN" sz="5400" b="1">
                <a:latin typeface="Comic Sans MS" pitchFamily="66" charset="0"/>
              </a:rPr>
              <a:t>has got</a:t>
            </a:r>
            <a:r>
              <a:rPr lang="en-US" altLang="zh-CN">
                <a:latin typeface="Calibri" pitchFamily="34" charset="0"/>
              </a:rPr>
              <a:t> </a:t>
            </a:r>
          </a:p>
        </p:txBody>
      </p:sp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4343400" y="1627188"/>
            <a:ext cx="5195888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latin typeface="Comic Sans MS" pitchFamily="66" charset="0"/>
              </a:rPr>
              <a:t>___,_____ hair.</a:t>
            </a:r>
          </a:p>
          <a:p>
            <a:endParaRPr lang="en-US" altLang="zh-CN" sz="4800" b="1">
              <a:latin typeface="Comic Sans MS" pitchFamily="66" charset="0"/>
            </a:endParaRPr>
          </a:p>
          <a:p>
            <a:r>
              <a:rPr lang="en-US" altLang="zh-CN" sz="4800" b="1">
                <a:latin typeface="Comic Sans MS" pitchFamily="66" charset="0"/>
              </a:rPr>
              <a:t>____ eyes.</a:t>
            </a:r>
          </a:p>
          <a:p>
            <a:endParaRPr lang="en-US" altLang="zh-CN" sz="4800" b="1">
              <a:latin typeface="Comic Sans MS" pitchFamily="66" charset="0"/>
            </a:endParaRPr>
          </a:p>
          <a:p>
            <a:r>
              <a:rPr lang="en-US" altLang="zh-CN" sz="4800" b="1">
                <a:latin typeface="Comic Sans MS" pitchFamily="66" charset="0"/>
              </a:rPr>
              <a:t>some Chinese</a:t>
            </a:r>
          </a:p>
          <a:p>
            <a:r>
              <a:rPr lang="en-US" altLang="zh-CN" sz="4800" b="1">
                <a:latin typeface="Comic Sans MS" pitchFamily="66" charset="0"/>
              </a:rPr>
              <a:t> </a:t>
            </a:r>
          </a:p>
          <a:p>
            <a:r>
              <a:rPr lang="en-US" altLang="zh-CN" sz="4800" b="1">
                <a:latin typeface="Comic Sans MS" pitchFamily="66" charset="0"/>
              </a:rPr>
              <a:t>             .</a:t>
            </a:r>
          </a:p>
        </p:txBody>
      </p:sp>
      <p:sp>
        <p:nvSpPr>
          <p:cNvPr id="197637" name="Text Box 5"/>
          <p:cNvSpPr txBox="1">
            <a:spLocks noChangeArrowheads="1"/>
          </p:cNvSpPr>
          <p:nvPr/>
        </p:nvSpPr>
        <p:spPr bwMode="auto">
          <a:xfrm>
            <a:off x="4356100" y="1349375"/>
            <a:ext cx="15970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b="1">
                <a:latin typeface="Comic Sans MS" pitchFamily="66" charset="0"/>
              </a:rPr>
              <a:t>long</a:t>
            </a:r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5867400" y="1484313"/>
            <a:ext cx="19446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CC00"/>
                </a:solidFill>
                <a:latin typeface="Comic Sans MS" pitchFamily="66" charset="0"/>
              </a:rPr>
              <a:t>yellow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4427538" y="2997200"/>
            <a:ext cx="1371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3366FF"/>
                </a:solidFill>
                <a:latin typeface="Comic Sans MS" pitchFamily="66" charset="0"/>
              </a:rPr>
              <a:t>blue</a:t>
            </a:r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4427538" y="5516563"/>
            <a:ext cx="31892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 b="1">
                <a:latin typeface="Comic Sans MS" pitchFamily="66" charset="0"/>
              </a:rPr>
              <a:t>chopsticks</a:t>
            </a:r>
          </a:p>
        </p:txBody>
      </p:sp>
      <p:sp>
        <p:nvSpPr>
          <p:cNvPr id="18439" name="AutoShape 9"/>
          <p:cNvSpPr>
            <a:spLocks/>
          </p:cNvSpPr>
          <p:nvPr/>
        </p:nvSpPr>
        <p:spPr bwMode="auto">
          <a:xfrm>
            <a:off x="4067175" y="1844675"/>
            <a:ext cx="288925" cy="3960813"/>
          </a:xfrm>
          <a:prstGeom prst="leftBrace">
            <a:avLst>
              <a:gd name="adj1" fmla="val 134613"/>
              <a:gd name="adj2" fmla="val 5001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 sz="2000">
              <a:latin typeface="Calibri" pitchFamily="34" charset="0"/>
            </a:endParaRPr>
          </a:p>
        </p:txBody>
      </p:sp>
      <p:sp>
        <p:nvSpPr>
          <p:cNvPr id="18440" name="Line 10"/>
          <p:cNvSpPr>
            <a:spLocks noChangeShapeType="1"/>
          </p:cNvSpPr>
          <p:nvPr/>
        </p:nvSpPr>
        <p:spPr bwMode="auto">
          <a:xfrm>
            <a:off x="4427538" y="6308725"/>
            <a:ext cx="31686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0" y="260350"/>
            <a:ext cx="6588125" cy="641350"/>
          </a:xfrm>
          <a:prstGeom prst="rect">
            <a:avLst/>
          </a:prstGeom>
          <a:solidFill>
            <a:srgbClr val="FF99CC">
              <a:alpha val="74117"/>
            </a:srgbClr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    Q1:  What has Laura got?</a:t>
            </a:r>
          </a:p>
        </p:txBody>
      </p:sp>
      <p:pic>
        <p:nvPicPr>
          <p:cNvPr id="18442" name="Picture 13" descr="QQ截图201409271406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1268413"/>
            <a:ext cx="23749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976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19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976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976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7" grpId="0"/>
      <p:bldP spid="197638" grpId="0"/>
      <p:bldP spid="197639" grpId="0"/>
      <p:bldP spid="1976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250825" y="3357563"/>
            <a:ext cx="806608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en-US" altLang="zh-CN" sz="3600">
                <a:latin typeface="Calibri" pitchFamily="34" charset="0"/>
              </a:rPr>
              <a:t>It’s </a:t>
            </a:r>
            <a:r>
              <a:rPr lang="en-US" altLang="zh-CN" sz="3600">
                <a:solidFill>
                  <a:schemeClr val="accent2"/>
                </a:solidFill>
                <a:latin typeface="Calibri" pitchFamily="34" charset="0"/>
              </a:rPr>
              <a:t>easy/difficult</a:t>
            </a:r>
            <a:r>
              <a:rPr lang="en-US" altLang="zh-CN" sz="3600">
                <a:latin typeface="Calibri" pitchFamily="34" charset="0"/>
              </a:rPr>
              <a:t> for_____ to_______.</a:t>
            </a:r>
          </a:p>
        </p:txBody>
      </p:sp>
      <p:pic>
        <p:nvPicPr>
          <p:cNvPr id="32771" name="Picture 9" descr="t0183623709db8384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295275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0" descr="t017553da927e9c5c4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404813"/>
            <a:ext cx="22669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1" descr="t01b30ef8e1313d68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404813"/>
            <a:ext cx="290512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508</Words>
  <Application>Microsoft Office PowerPoint</Application>
  <PresentationFormat>全屏显示(4:3)</PresentationFormat>
  <Paragraphs>97</Paragraphs>
  <Slides>22</Slides>
  <Notes>0</Notes>
  <HiddenSlides>0</HiddenSlides>
  <MMClips>6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Calibri</vt:lpstr>
      <vt:lpstr>宋体</vt:lpstr>
      <vt:lpstr>Arial</vt:lpstr>
      <vt:lpstr>Comic Sans MS</vt:lpstr>
      <vt:lpstr>Times New Roman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USER</cp:lastModifiedBy>
  <cp:revision>22</cp:revision>
  <dcterms:created xsi:type="dcterms:W3CDTF">2017-12-13T06:19:24Z</dcterms:created>
  <dcterms:modified xsi:type="dcterms:W3CDTF">2017-12-18T08:03:37Z</dcterms:modified>
</cp:coreProperties>
</file>