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10" r:id="rId6"/>
    <p:sldMasterId id="2147483724" r:id="rId7"/>
    <p:sldMasterId id="2147483736" r:id="rId8"/>
    <p:sldMasterId id="2147483750" r:id="rId9"/>
  </p:sldMasterIdLst>
  <p:sldIdLst>
    <p:sldId id="256" r:id="rId10"/>
    <p:sldId id="257" r:id="rId11"/>
    <p:sldId id="259" r:id="rId12"/>
    <p:sldId id="264" r:id="rId13"/>
    <p:sldId id="265" r:id="rId14"/>
    <p:sldId id="258" r:id="rId15"/>
    <p:sldId id="266" r:id="rId16"/>
    <p:sldId id="260" r:id="rId17"/>
    <p:sldId id="261" r:id="rId18"/>
    <p:sldId id="263" r:id="rId19"/>
    <p:sldId id="262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7896-6462-4215-B479-57DD0BC985C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141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1F38-29FD-467E-A1B3-713AD0D1BAC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08543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BC2232-585B-4658-8EBA-9ADAD4A950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4343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31264-3285-46B7-948E-1CA87F8D9D4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098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65F33-EE94-4FDF-A9CE-B0840F40AAF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57395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2A7B7-A63D-4067-BDC6-C608CBBFCB4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511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734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698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985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575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7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7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61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079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496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7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7058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6349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0719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17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52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7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03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980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4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4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8626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305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5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2188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4134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8077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472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FAABB-5B1D-4892-A611-3E1BB8B49F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447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78091-4CC2-4A9D-8D2B-F77593FD028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858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EDE72-CD56-4727-B59D-1035E58538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907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E4BA8-3CDE-4AB9-80DA-C179EC906F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3258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BBEE7-7708-4ED7-BA21-7E91804E407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6421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37896-6462-4215-B479-57DD0BC985C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430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61F38-29FD-467E-A1B3-713AD0D1BAC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3975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BC2232-585B-4658-8EBA-9ADAD4A950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8989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31264-3285-46B7-948E-1CA87F8D9D4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2096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65F33-EE94-4FDF-A9CE-B0840F40AAF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9293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2A7B7-A63D-4067-BDC6-C608CBBFCB4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4520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72C31-86B4-4FE9-8FD4-D9E3AD42DD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1353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97DA4-FCA0-4453-9B6A-1E372A2A7C5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663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ECA2F-CD32-451E-A402-1BC28031620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9833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C001B-63B0-480F-B442-0B5B7AB6AD7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231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2F84D-DB5D-464E-8CB7-0874C0715B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5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71A24-7502-4EB3-94D9-338706C73E9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2267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FF0A7-F029-497C-99AF-A737EDB8C50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258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7E312-5FE0-435D-A176-0E991C732A7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773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ACF14-9084-4938-8CF7-18651609193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3361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88C2A-5C55-4852-B2E3-9B65B74F9DA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77022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B4427-AC79-4B73-B7BB-7DA5F545F2A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2979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D2DE-E4A9-40F1-83BF-9014E30A8F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4645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2721A-E3CD-4816-9094-1287436C7A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73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72C31-86B4-4FE9-8FD4-D9E3AD42DD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5293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97DA4-FCA0-4453-9B6A-1E372A2A7C5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02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ECA2F-CD32-451E-A402-1BC28031620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6718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C001B-63B0-480F-B442-0B5B7AB6AD7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784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2F84D-DB5D-464E-8CB7-0874C0715B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6626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71A24-7502-4EB3-94D9-338706C73E9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6062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FF0A7-F029-497C-99AF-A737EDB8C50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0620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7E312-5FE0-435D-A176-0E991C732A7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333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ACF14-9084-4938-8CF7-18651609193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5875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88C2A-5C55-4852-B2E3-9B65B74F9DA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234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B4427-AC79-4B73-B7BB-7DA5F545F2A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28911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D2DE-E4A9-40F1-83BF-9014E30A8F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87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2721A-E3CD-4816-9094-1287436C7A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8268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69108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921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7658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1140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51252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5762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896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222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57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6388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0488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72C31-86B4-4FE9-8FD4-D9E3AD42DD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3250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97DA4-FCA0-4453-9B6A-1E372A2A7C5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54096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ECA2F-CD32-451E-A402-1BC28031620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1583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C001B-63B0-480F-B442-0B5B7AB6AD7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892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2F84D-DB5D-464E-8CB7-0874C0715BF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5831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71A24-7502-4EB3-94D9-338706C73E9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992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FF0A7-F029-497C-99AF-A737EDB8C50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046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7E312-5FE0-435D-A176-0E991C732A7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9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ACF14-9084-4938-8CF7-18651609193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05159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88C2A-5C55-4852-B2E3-9B65B74F9DA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18278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B4427-AC79-4B73-B7BB-7DA5F545F2A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730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1D2DE-E4A9-40F1-83BF-9014E30A8FA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0375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2721A-E3CD-4816-9094-1287436C7A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33637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FAABB-5B1D-4892-A611-3E1BB8B49F1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2623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78091-4CC2-4A9D-8D2B-F77593FD028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62740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EDE72-CD56-4727-B59D-1035E58538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392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E4BA8-3CDE-4AB9-80DA-C179EC906FD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3433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BBEE7-7708-4ED7-BA21-7E91804E407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859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6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6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6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63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49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64823B-C904-48BF-8BAF-9C030EF4DCDF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pic>
        <p:nvPicPr>
          <p:cNvPr id="1031" name="Picture 7" descr="22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" y="-93663"/>
            <a:ext cx="9221788" cy="705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50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A17416-0900-4FEF-BC6F-E4A3105D6750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A17416-0900-4FEF-BC6F-E4A3105D6750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861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2017-12-14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37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A17416-0900-4FEF-BC6F-E4A3105D6750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19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64823B-C904-48BF-8BAF-9C030EF4DCDF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pic>
        <p:nvPicPr>
          <p:cNvPr id="1031" name="Picture 7" descr="22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93663"/>
            <a:ext cx="9221788" cy="705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35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7" descr="3860090_180708575356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903" y="161353"/>
            <a:ext cx="2455817" cy="2396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7" descr="200882601819648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666" y="4136571"/>
            <a:ext cx="21161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18"/>
          <p:cNvSpPr txBox="1">
            <a:spLocks noChangeArrowheads="1"/>
          </p:cNvSpPr>
          <p:nvPr/>
        </p:nvSpPr>
        <p:spPr bwMode="auto">
          <a:xfrm>
            <a:off x="0" y="2438418"/>
            <a:ext cx="2133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6600"/>
                </a:solidFill>
              </a:rPr>
              <a:t>H</a:t>
            </a:r>
            <a:r>
              <a:rPr lang="en-US" altLang="zh-CN" sz="2800" b="1">
                <a:solidFill>
                  <a:prstClr val="black"/>
                </a:solidFill>
              </a:rPr>
              <a:t>alloween</a:t>
            </a:r>
          </a:p>
        </p:txBody>
      </p:sp>
      <p:sp>
        <p:nvSpPr>
          <p:cNvPr id="4105" name="Rectangle 19"/>
          <p:cNvSpPr>
            <a:spLocks noChangeArrowheads="1"/>
          </p:cNvSpPr>
          <p:nvPr/>
        </p:nvSpPr>
        <p:spPr bwMode="auto">
          <a:xfrm>
            <a:off x="2710544" y="6334780"/>
            <a:ext cx="21096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6600"/>
                </a:solidFill>
              </a:rPr>
              <a:t>N</a:t>
            </a:r>
            <a:r>
              <a:rPr lang="en-US" altLang="zh-CN" sz="2800" b="1" dirty="0">
                <a:solidFill>
                  <a:prstClr val="black"/>
                </a:solidFill>
              </a:rPr>
              <a:t>ational </a:t>
            </a:r>
            <a:r>
              <a:rPr lang="en-US" altLang="zh-CN" sz="2800" b="1" dirty="0">
                <a:solidFill>
                  <a:srgbClr val="FF6600"/>
                </a:solidFill>
              </a:rPr>
              <a:t>D</a:t>
            </a:r>
            <a:r>
              <a:rPr lang="en-US" altLang="zh-CN" sz="2800" b="1" dirty="0">
                <a:solidFill>
                  <a:prstClr val="black"/>
                </a:solidFill>
              </a:rPr>
              <a:t>ay</a:t>
            </a:r>
          </a:p>
        </p:txBody>
      </p:sp>
      <p:sp>
        <p:nvSpPr>
          <p:cNvPr id="4106" name="Rectangle 20"/>
          <p:cNvSpPr>
            <a:spLocks noChangeArrowheads="1"/>
          </p:cNvSpPr>
          <p:nvPr/>
        </p:nvSpPr>
        <p:spPr bwMode="auto">
          <a:xfrm>
            <a:off x="0" y="6334126"/>
            <a:ext cx="22208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6600"/>
                </a:solidFill>
              </a:rPr>
              <a:t>T</a:t>
            </a:r>
            <a:r>
              <a:rPr lang="en-US" altLang="zh-CN" sz="2800" b="1">
                <a:solidFill>
                  <a:prstClr val="black"/>
                </a:solidFill>
              </a:rPr>
              <a:t>eacher’s </a:t>
            </a:r>
            <a:r>
              <a:rPr lang="en-US" altLang="zh-CN" sz="2800" b="1">
                <a:solidFill>
                  <a:srgbClr val="FF6600"/>
                </a:solidFill>
              </a:rPr>
              <a:t>D</a:t>
            </a:r>
            <a:r>
              <a:rPr lang="en-US" altLang="zh-CN" sz="2800" b="1">
                <a:solidFill>
                  <a:prstClr val="black"/>
                </a:solidFill>
              </a:rPr>
              <a:t>ay</a:t>
            </a:r>
          </a:p>
        </p:txBody>
      </p:sp>
      <p:sp>
        <p:nvSpPr>
          <p:cNvPr id="4108" name="Rectangle 23"/>
          <p:cNvSpPr>
            <a:spLocks noChangeArrowheads="1"/>
          </p:cNvSpPr>
          <p:nvPr/>
        </p:nvSpPr>
        <p:spPr bwMode="auto">
          <a:xfrm>
            <a:off x="7069183" y="2695781"/>
            <a:ext cx="11012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6600"/>
                </a:solidFill>
              </a:rPr>
              <a:t>E</a:t>
            </a:r>
            <a:r>
              <a:rPr lang="en-US" altLang="zh-CN" sz="2800" b="1" dirty="0">
                <a:solidFill>
                  <a:prstClr val="black"/>
                </a:solidFill>
              </a:rPr>
              <a:t>aster</a:t>
            </a:r>
          </a:p>
        </p:txBody>
      </p:sp>
      <p:sp>
        <p:nvSpPr>
          <p:cNvPr id="4109" name="Rectangle 24"/>
          <p:cNvSpPr>
            <a:spLocks noChangeArrowheads="1"/>
          </p:cNvSpPr>
          <p:nvPr/>
        </p:nvSpPr>
        <p:spPr bwMode="auto">
          <a:xfrm>
            <a:off x="3392470" y="2514600"/>
            <a:ext cx="15953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6600"/>
                </a:solidFill>
              </a:rPr>
              <a:t>New Year</a:t>
            </a:r>
            <a:endParaRPr lang="en-US" altLang="zh-CN" sz="2800" b="1" dirty="0">
              <a:solidFill>
                <a:prstClr val="black"/>
              </a:solidFill>
            </a:endParaRPr>
          </a:p>
        </p:txBody>
      </p:sp>
      <p:sp>
        <p:nvSpPr>
          <p:cNvPr id="4112" name="TextBox 19"/>
          <p:cNvSpPr txBox="1">
            <a:spLocks noChangeArrowheads="1"/>
          </p:cNvSpPr>
          <p:nvPr/>
        </p:nvSpPr>
        <p:spPr bwMode="auto">
          <a:xfrm>
            <a:off x="76200" y="3048004"/>
            <a:ext cx="9525000" cy="1116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200" b="1">
                <a:solidFill>
                  <a:srgbClr val="0000FF"/>
                </a:solidFill>
              </a:rPr>
              <a:t>What’s your favourite festival?</a:t>
            </a:r>
          </a:p>
          <a:p>
            <a:pPr>
              <a:lnSpc>
                <a:spcPts val="4000"/>
              </a:lnSpc>
            </a:pPr>
            <a:r>
              <a:rPr lang="en-US" altLang="zh-CN" sz="3200" b="1">
                <a:solidFill>
                  <a:srgbClr val="0000FF"/>
                </a:solidFill>
              </a:rPr>
              <a:t>My favourite festival is _____.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pic>
        <p:nvPicPr>
          <p:cNvPr id="17" name="图片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3693" y="4201180"/>
            <a:ext cx="209822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1604" y="4256315"/>
            <a:ext cx="2095542" cy="195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7195466" y="6192619"/>
            <a:ext cx="177709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6600"/>
                </a:solidFill>
              </a:rPr>
              <a:t>C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hildren’s</a:t>
            </a:r>
            <a:r>
              <a:rPr lang="en-US" altLang="zh-CN" sz="2800" b="1" dirty="0" smtClean="0">
                <a:solidFill>
                  <a:srgbClr val="FF6600"/>
                </a:solidFill>
              </a:rPr>
              <a:t> D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ay</a:t>
            </a:r>
            <a:endParaRPr lang="en-US" altLang="zh-CN" sz="28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11" y="161356"/>
            <a:ext cx="1981270" cy="2136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18" y="293514"/>
            <a:ext cx="2221091" cy="222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2407" y="-322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23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rBEbSlNyuREIAAAAAAGC7KBzcUIAAAtDwLH_-sAAYME96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956" y="0"/>
            <a:ext cx="9351169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72168" y="1704851"/>
            <a:ext cx="8574783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My </a:t>
            </a:r>
            <a:r>
              <a:rPr lang="en-US" altLang="zh-CN" sz="3200" b="1" dirty="0" err="1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favourite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sym typeface="+mn-ea"/>
              </a:rPr>
              <a:t> Chinese  festival is ____________. </a:t>
            </a:r>
            <a:endParaRPr lang="en-US" altLang="zh-CN" sz="3200" b="1" dirty="0" smtClean="0">
              <a:solidFill>
                <a:prstClr val="black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_______________________________________</a:t>
            </a: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________________________________________</a:t>
            </a: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________________________________________</a:t>
            </a:r>
          </a:p>
          <a:p>
            <a:r>
              <a:rPr lang="en-US" altLang="zh-CN" sz="3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We 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have a lot of fun. </a:t>
            </a:r>
            <a:endParaRPr lang="en-US" altLang="zh-CN" sz="3200" b="1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58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rBEbSlNyuREIAAAAAAGC7KBzcUIAAAtDwLH_-sAAYME96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955" y="0"/>
            <a:ext cx="9351169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286000" y="153617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Homework:</a:t>
            </a:r>
          </a:p>
          <a:p>
            <a:pPr>
              <a:spcBef>
                <a:spcPct val="50000"/>
              </a:spcBef>
            </a:pP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必做：</a:t>
            </a:r>
            <a:r>
              <a:rPr lang="en-US" altLang="zh-CN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1. </a:t>
            </a: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背写</a:t>
            </a:r>
            <a:r>
              <a:rPr lang="en-US" altLang="zh-CN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M3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单词</a:t>
            </a: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，功能句。</a:t>
            </a:r>
          </a:p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           2</a:t>
            </a:r>
            <a:r>
              <a:rPr lang="en-US" altLang="zh-CN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. 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复述</a:t>
            </a: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万圣节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和复活节</a:t>
            </a: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选</a:t>
            </a: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做</a:t>
            </a:r>
            <a:r>
              <a:rPr lang="zh-CN" altLang="en-US" sz="2400" b="1" i="1" dirty="0" smtClean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：介绍</a:t>
            </a:r>
            <a:r>
              <a:rPr lang="zh-CN" altLang="en-US" sz="2400" b="1" i="1" dirty="0">
                <a:solidFill>
                  <a:srgbClr val="6600CC"/>
                </a:solidFill>
                <a:latin typeface="Times New Roman" panose="02020603050405020304" pitchFamily="18" charset="0"/>
                <a:ea typeface="幼圆"/>
              </a:rPr>
              <a:t>你最喜欢的中西方节日。</a:t>
            </a:r>
          </a:p>
        </p:txBody>
      </p:sp>
    </p:spTree>
    <p:extLst>
      <p:ext uri="{BB962C8B-B14F-4D97-AF65-F5344CB8AC3E}">
        <p14:creationId xmlns:p14="http://schemas.microsoft.com/office/powerpoint/2010/main" val="336051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603" y="1628800"/>
            <a:ext cx="701878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FF0000"/>
                </a:solidFill>
              </a:rPr>
              <a:t>Main Task</a:t>
            </a:r>
          </a:p>
          <a:p>
            <a:r>
              <a:rPr lang="en-US" altLang="zh-CN" sz="4000" dirty="0" smtClean="0"/>
              <a:t>Review Module 3 and talk about </a:t>
            </a:r>
          </a:p>
          <a:p>
            <a:r>
              <a:rPr lang="en-US" altLang="zh-CN" sz="4000" dirty="0" smtClean="0"/>
              <a:t>your </a:t>
            </a:r>
            <a:r>
              <a:rPr lang="en-US" altLang="zh-CN" sz="4000" dirty="0" err="1" smtClean="0"/>
              <a:t>favourite</a:t>
            </a:r>
            <a:r>
              <a:rPr lang="en-US" altLang="zh-CN" sz="4000" dirty="0" smtClean="0"/>
              <a:t> festival.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035991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324608"/>
            <a:ext cx="1828800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-28631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063" y="3645029"/>
            <a:ext cx="4484938" cy="336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099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60" b="33781"/>
          <a:stretch>
            <a:fillRect/>
          </a:stretch>
        </p:blipFill>
        <p:spPr bwMode="auto">
          <a:xfrm>
            <a:off x="2484438" y="188913"/>
            <a:ext cx="295275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555875" y="2924175"/>
            <a:ext cx="2916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</a:rPr>
              <a:t>  autumn , fun</a:t>
            </a: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250825" y="2349500"/>
            <a:ext cx="2916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</a:rPr>
              <a:t>Halloween</a:t>
            </a:r>
          </a:p>
        </p:txBody>
      </p:sp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1" t="24992" r="50090" b="55937"/>
          <a:stretch>
            <a:fillRect/>
          </a:stretch>
        </p:blipFill>
        <p:spPr bwMode="auto">
          <a:xfrm>
            <a:off x="5795963" y="260350"/>
            <a:ext cx="30956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5795963" y="2924175"/>
            <a:ext cx="33480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</a:rPr>
              <a:t>  scary clothes</a:t>
            </a:r>
          </a:p>
        </p:txBody>
      </p:sp>
      <p:pic>
        <p:nvPicPr>
          <p:cNvPr id="1229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0" t="3046" b="33823"/>
          <a:stretch>
            <a:fillRect/>
          </a:stretch>
        </p:blipFill>
        <p:spPr bwMode="auto">
          <a:xfrm>
            <a:off x="2411413" y="3644900"/>
            <a:ext cx="3024187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 Box 11"/>
          <p:cNvSpPr txBox="1">
            <a:spLocks noChangeArrowheads="1"/>
          </p:cNvSpPr>
          <p:nvPr/>
        </p:nvSpPr>
        <p:spPr bwMode="auto">
          <a:xfrm>
            <a:off x="1997075" y="5637213"/>
            <a:ext cx="4033838" cy="122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</a:rPr>
              <a:t>people’s houses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229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1" t="70465" r="54430" b="1665"/>
          <a:stretch>
            <a:fillRect/>
          </a:stretch>
        </p:blipFill>
        <p:spPr bwMode="auto">
          <a:xfrm>
            <a:off x="5867400" y="3644900"/>
            <a:ext cx="29527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 Box 13"/>
          <p:cNvSpPr txBox="1">
            <a:spLocks noChangeArrowheads="1"/>
          </p:cNvSpPr>
          <p:nvPr/>
        </p:nvSpPr>
        <p:spPr bwMode="auto">
          <a:xfrm>
            <a:off x="5795963" y="5949950"/>
            <a:ext cx="33480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FF0000"/>
                </a:solidFill>
              </a:rPr>
              <a:t>      give sweets</a:t>
            </a:r>
          </a:p>
        </p:txBody>
      </p:sp>
    </p:spTree>
    <p:extLst>
      <p:ext uri="{BB962C8B-B14F-4D97-AF65-F5344CB8AC3E}">
        <p14:creationId xmlns:p14="http://schemas.microsoft.com/office/powerpoint/2010/main" val="24088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easter hats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58" y="89500"/>
            <a:ext cx="2965572" cy="353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easter hats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5509"/>
            <a:ext cx="3685070" cy="3248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324600"/>
            <a:ext cx="1828800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842011"/>
            <a:ext cx="2913194" cy="294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789" y="3842011"/>
            <a:ext cx="3162001" cy="300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238405"/>
            <a:ext cx="18165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Easter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5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27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92393" y="99695"/>
          <a:ext cx="8847297" cy="6488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6558"/>
                <a:gridCol w="3366611"/>
                <a:gridCol w="2544128"/>
              </a:tblGrid>
              <a:tr h="176466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marL="68580" marR="68580"/>
                </a:tc>
              </a:tr>
              <a:tr h="7493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15417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8604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</a:tr>
              <a:tr h="7861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marL="68580" marR="68580"/>
                </a:tc>
              </a:tr>
              <a:tr h="7861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64533" name="文本框 64532"/>
          <p:cNvSpPr txBox="1"/>
          <p:nvPr/>
        </p:nvSpPr>
        <p:spPr>
          <a:xfrm>
            <a:off x="571267" y="2089150"/>
            <a:ext cx="2100255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prstClr val="black"/>
                </a:solidFill>
                <a:latin typeface="Arial" panose="020B0604020202020204" pitchFamily="34" charset="0"/>
              </a:rPr>
              <a:t>When is it?</a:t>
            </a:r>
          </a:p>
        </p:txBody>
      </p:sp>
      <p:sp>
        <p:nvSpPr>
          <p:cNvPr id="64537" name="文本框 64536"/>
          <p:cNvSpPr txBox="1"/>
          <p:nvPr/>
        </p:nvSpPr>
        <p:spPr>
          <a:xfrm>
            <a:off x="137875" y="4425316"/>
            <a:ext cx="378020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prstClr val="black"/>
                </a:solidFill>
                <a:latin typeface="Arial" panose="020B0604020202020204" pitchFamily="34" charset="0"/>
              </a:rPr>
              <a:t>What do people say?</a:t>
            </a:r>
          </a:p>
        </p:txBody>
      </p:sp>
      <p:sp>
        <p:nvSpPr>
          <p:cNvPr id="64535" name="文本框 64534"/>
          <p:cNvSpPr txBox="1"/>
          <p:nvPr/>
        </p:nvSpPr>
        <p:spPr>
          <a:xfrm>
            <a:off x="289799" y="3084196"/>
            <a:ext cx="3618298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prstClr val="black"/>
                </a:solidFill>
                <a:latin typeface="Arial" panose="020B0604020202020204" pitchFamily="34" charset="0"/>
              </a:rPr>
              <a:t>What do people do?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9784" y="6066155"/>
            <a:ext cx="367921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prstClr val="black"/>
                </a:solidFill>
                <a:latin typeface="Arial" panose="020B0604020202020204" pitchFamily="34" charset="0"/>
              </a:rPr>
              <a:t>How do people feel?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782" y="5300345"/>
            <a:ext cx="3998210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</a:rPr>
              <a:t>What do people 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 pitchFamily="34" charset="0"/>
              </a:rPr>
              <a:t>wear?</a:t>
            </a:r>
            <a:endParaRPr lang="en-US" altLang="zh-CN" sz="2800" b="1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777" y="273687"/>
            <a:ext cx="2532047" cy="14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自读填空</a:t>
            </a:r>
          </a:p>
          <a:p>
            <a:r>
              <a:rPr lang="zh-CN" altLang="en-US" sz="44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小组讨论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5" y="108715"/>
            <a:ext cx="1903027" cy="172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845" y="113712"/>
            <a:ext cx="1902551" cy="171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39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87484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The Spring Festival is the most festival in China. It is the first day of a new </a:t>
            </a:r>
            <a:r>
              <a:rPr lang="en-US" altLang="zh-CN" sz="2400" dirty="0" err="1" smtClean="0"/>
              <a:t>year.It</a:t>
            </a:r>
            <a:r>
              <a:rPr lang="en-US" altLang="zh-CN" sz="2400" dirty="0" smtClean="0"/>
              <a:t> always comes in spring. Children like it best. They can get luck money . Old people also like it. Because the family will get together. They will have a big dinner . Dumplings are the most traditional food. People are busy shopping and cleaning their houses. On New Year’s Day , People visit relatives and friends and say</a:t>
            </a:r>
            <a:r>
              <a:rPr lang="zh-CN" altLang="en-US" sz="2400" dirty="0" smtClean="0"/>
              <a:t>“</a:t>
            </a:r>
            <a:r>
              <a:rPr lang="en-US" altLang="zh-CN" sz="2400" dirty="0" smtClean="0"/>
              <a:t>:Happy new year!</a:t>
            </a:r>
            <a:r>
              <a:rPr lang="zh-CN" altLang="en-US" sz="2400" dirty="0" smtClean="0"/>
              <a:t>”</a:t>
            </a:r>
            <a:endParaRPr lang="en-US" altLang="zh-CN" sz="2400" dirty="0" smtClean="0"/>
          </a:p>
          <a:p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51520" y="2996952"/>
            <a:ext cx="696216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Is the Spring Festival very important in China?</a:t>
            </a:r>
          </a:p>
          <a:p>
            <a:r>
              <a:rPr lang="en-US" altLang="zh-CN" sz="2400" dirty="0" smtClean="0"/>
              <a:t>_______________________________________.</a:t>
            </a:r>
          </a:p>
          <a:p>
            <a:r>
              <a:rPr lang="en-US" altLang="zh-CN" sz="2400" dirty="0" smtClean="0"/>
              <a:t>2.What’s the Chinese meaning of lucky money?</a:t>
            </a:r>
          </a:p>
          <a:p>
            <a:r>
              <a:rPr lang="en-US" altLang="zh-CN" sz="2400" dirty="0" smtClean="0"/>
              <a:t>_______________________________________.</a:t>
            </a:r>
          </a:p>
          <a:p>
            <a:r>
              <a:rPr lang="en-US" altLang="zh-CN" sz="2400" dirty="0" smtClean="0"/>
              <a:t>3,What’s traditional food of the Spring Festival?</a:t>
            </a:r>
          </a:p>
          <a:p>
            <a:pPr lvl="0"/>
            <a:r>
              <a:rPr lang="en-US" altLang="zh-CN" sz="2400" dirty="0" smtClean="0">
                <a:solidFill>
                  <a:srgbClr val="000000"/>
                </a:solidFill>
              </a:rPr>
              <a:t>_______________________________________.</a:t>
            </a:r>
            <a:endParaRPr lang="en-US" altLang="zh-CN" sz="2400" dirty="0" smtClean="0"/>
          </a:p>
          <a:p>
            <a:r>
              <a:rPr lang="en-US" altLang="zh-CN" sz="2400" dirty="0" smtClean="0"/>
              <a:t>4,What do the people say on New Year’s Day?</a:t>
            </a:r>
          </a:p>
          <a:p>
            <a:pPr lvl="0"/>
            <a:r>
              <a:rPr lang="en-US" altLang="zh-CN" sz="2400" dirty="0">
                <a:solidFill>
                  <a:srgbClr val="000000"/>
                </a:solidFill>
              </a:rPr>
              <a:t>_______________________________________.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53371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14" y="3453847"/>
            <a:ext cx="3744954" cy="30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3573016"/>
            <a:ext cx="374207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414" y="155371"/>
            <a:ext cx="3426886" cy="305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71" y="173278"/>
            <a:ext cx="4076506" cy="301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7628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37" name="Group 53"/>
          <p:cNvGraphicFramePr>
            <a:graphicFrameLocks noGrp="1"/>
          </p:cNvGraphicFramePr>
          <p:nvPr>
            <p:ph/>
          </p:nvPr>
        </p:nvGraphicFramePr>
        <p:xfrm>
          <a:off x="250825" y="274638"/>
          <a:ext cx="8353425" cy="6034088"/>
        </p:xfrm>
        <a:graphic>
          <a:graphicData uri="http://schemas.openxmlformats.org/drawingml/2006/table">
            <a:tbl>
              <a:tblPr/>
              <a:tblGrid>
                <a:gridCol w="1604963"/>
                <a:gridCol w="2289175"/>
                <a:gridCol w="2371725"/>
                <a:gridCol w="2087562"/>
              </a:tblGrid>
              <a:tr h="1173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The Spring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Festival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The Lantern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Festival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The Dragon Boat Festival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season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spring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spring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summer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6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eat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jiaozi</a:t>
                      </a:r>
                      <a:endParaRPr kumimoji="0" lang="en-US" altLang="zh-CN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sweets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yuanxiao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zongzi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eggs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2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do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wear new clothes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get  some money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have firecrackers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enjoy the lanterns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see the dragon dances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see </a:t>
                      </a:r>
                      <a:r>
                        <a:rPr kumimoji="0" lang="en-US" altLang="zh-CN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yangge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wear colour strings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see the dragon boat race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720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324</Words>
  <Application>Microsoft Office PowerPoint</Application>
  <PresentationFormat>全屏显示(4:3)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9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Office 主题</vt:lpstr>
      <vt:lpstr>1_Office 主题</vt:lpstr>
      <vt:lpstr>2_Office 主题</vt:lpstr>
      <vt:lpstr>自定义设计方案</vt:lpstr>
      <vt:lpstr>默认设计模板</vt:lpstr>
      <vt:lpstr>1_默认设计模板</vt:lpstr>
      <vt:lpstr>3_Office 主题</vt:lpstr>
      <vt:lpstr>2_默认设计模板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13</cp:revision>
  <dcterms:modified xsi:type="dcterms:W3CDTF">2017-12-14T04:40:43Z</dcterms:modified>
</cp:coreProperties>
</file>