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1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9" r:id="rId12"/>
    <p:sldId id="268" r:id="rId13"/>
    <p:sldId id="270" r:id="rId14"/>
    <p:sldId id="25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2C848-5E70-4179-8D0D-2335AAD33C86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C3CA4-9F3F-4E4E-BA60-3B18C8B1E3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anchor="t"/>
          <a:lstStyle/>
          <a:p>
            <a:r>
              <a:rPr lang="en-US" altLang="zh-CN" smtClean="0">
                <a:ea typeface="宋体" charset="-122"/>
              </a:rPr>
              <a:t>After you learn this lesson, you will try to introduce you travel plan(</a:t>
            </a:r>
            <a:r>
              <a:rPr lang="zh-CN" altLang="en-US" smtClean="0">
                <a:ea typeface="宋体" charset="-122"/>
              </a:rPr>
              <a:t>贴主题）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6067" y="275530"/>
            <a:ext cx="8231866" cy="58499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F3882-A4B1-4A96-AFA7-F0B0F1423A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FA198-6D50-484B-BED1-85E3A2530005}" type="datetimeFigureOut">
              <a:rPr lang="zh-CN" altLang="en-US" smtClean="0"/>
              <a:pPr/>
              <a:t>2017/12/14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6680D-033B-4A21-98BD-83D5A89E5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24.jpeg"/><Relationship Id="rId10" Type="http://schemas.openxmlformats.org/officeDocument/2006/relationships/image" Target="../media/image25.jpe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2797;&#20064;&#35838;\&#21313;&#22823;&#21517;&#32988;&#30701;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2797;&#20064;&#35838;\chant.wmv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2797;&#20064;&#35838;\2017.12.11-10.50.39.mp4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appdata\roaming\360se6\User Data\temp\t01f99181cee343c2cd.jp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 rot="21403270">
            <a:off x="1187624" y="2060848"/>
            <a:ext cx="7086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Revision of Module 1&amp;9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4365104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小长山小学   王月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00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5634" y="258731"/>
            <a:ext cx="2522221" cy="49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" y="685465"/>
            <a:ext cx="8352814" cy="938716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lnSpc>
                <a:spcPct val="110000"/>
              </a:lnSpc>
            </a:pPr>
            <a:r>
              <a:rPr lang="en-US" altLang="zh-CN" sz="2500" b="1" dirty="0">
                <a:latin typeface="Times New Roman" pitchFamily="18" charset="0"/>
              </a:rPr>
              <a:t>It’s in Beijing. It’s very long. </a:t>
            </a:r>
          </a:p>
          <a:p>
            <a:pPr defTabSz="914360">
              <a:lnSpc>
                <a:spcPct val="110000"/>
              </a:lnSpc>
            </a:pPr>
            <a:r>
              <a:rPr lang="en-US" altLang="zh-CN" sz="2500" b="1" dirty="0">
                <a:latin typeface="Times New Roman" pitchFamily="18" charset="0"/>
              </a:rPr>
              <a:t>It’s more than two thousand years old.</a:t>
            </a:r>
            <a:r>
              <a:rPr lang="en-US" altLang="zh-CN" sz="2500" dirty="0">
                <a:latin typeface="Times New Roman" pitchFamily="18" charset="0"/>
              </a:rPr>
              <a:t> 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" y="5564354"/>
            <a:ext cx="8352814" cy="861772"/>
          </a:xfrm>
          <a:prstGeom prst="rect">
            <a:avLst/>
          </a:prstGeom>
          <a:solidFill>
            <a:srgbClr val="FF6600">
              <a:alpha val="8392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/>
            <a:r>
              <a:rPr lang="en-US" altLang="zh-CN" sz="2500" b="1" dirty="0">
                <a:latin typeface="Times New Roman" pitchFamily="18" charset="0"/>
              </a:rPr>
              <a:t>It’s an important building in America. </a:t>
            </a:r>
          </a:p>
          <a:p>
            <a:pPr defTabSz="914360"/>
            <a:r>
              <a:rPr lang="en-US" altLang="zh-CN" sz="2500" b="1" dirty="0">
                <a:latin typeface="Times New Roman" pitchFamily="18" charset="0"/>
              </a:rPr>
              <a:t>It’s beautiful, big and </a:t>
            </a:r>
            <a:r>
              <a:rPr lang="en-US" altLang="zh-CN" sz="2500" b="1" dirty="0" err="1">
                <a:latin typeface="Times New Roman" pitchFamily="18" charset="0"/>
              </a:rPr>
              <a:t>tall.It’s</a:t>
            </a:r>
            <a:r>
              <a:rPr lang="en-US" altLang="zh-CN" sz="2500" b="1" dirty="0">
                <a:latin typeface="Times New Roman" pitchFamily="18" charset="0"/>
              </a:rPr>
              <a:t> 167m high.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0" y="1982470"/>
            <a:ext cx="8609823" cy="707884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lnSpc>
                <a:spcPct val="80000"/>
              </a:lnSpc>
            </a:pPr>
            <a:r>
              <a:rPr lang="en-US" altLang="zh-CN" sz="2500" b="1" dirty="0" smtClean="0">
                <a:latin typeface="Times New Roman" pitchFamily="18" charset="0"/>
              </a:rPr>
              <a:t>It’s an office building .It’s in New York . It’s very tall . It’s more than four hundred </a:t>
            </a:r>
            <a:r>
              <a:rPr lang="en-US" altLang="zh-CN" sz="2500" b="1" dirty="0" err="1" smtClean="0">
                <a:latin typeface="Times New Roman" pitchFamily="18" charset="0"/>
              </a:rPr>
              <a:t>metres</a:t>
            </a:r>
            <a:r>
              <a:rPr lang="en-US" altLang="zh-CN" sz="2500" b="1" dirty="0" smtClean="0">
                <a:latin typeface="Times New Roman" pitchFamily="18" charset="0"/>
              </a:rPr>
              <a:t> high .</a:t>
            </a:r>
            <a:endParaRPr lang="en-US" altLang="zh-CN" sz="2500" dirty="0">
              <a:latin typeface="Times New Roman" pitchFamily="18" charset="0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" y="3124910"/>
            <a:ext cx="8352814" cy="40010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lnSpc>
                <a:spcPct val="80000"/>
              </a:lnSpc>
            </a:pPr>
            <a:r>
              <a:rPr lang="en-US" altLang="zh-CN" sz="2500" b="1" dirty="0">
                <a:latin typeface="Times New Roman" pitchFamily="18" charset="0"/>
              </a:rPr>
              <a:t>It’s an island. There is  the Five Finger Mountains.</a:t>
            </a:r>
            <a:r>
              <a:rPr lang="en-US" altLang="zh-CN" sz="2500" dirty="0">
                <a:latin typeface="Times New Roman" pitchFamily="18" charset="0"/>
              </a:rPr>
              <a:t> </a:t>
            </a:r>
          </a:p>
        </p:txBody>
      </p:sp>
      <p:pic>
        <p:nvPicPr>
          <p:cNvPr id="17415" name="Picture 7" descr="20088101361824747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641" y="0"/>
            <a:ext cx="685359" cy="68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29305" y="1"/>
            <a:ext cx="4248218" cy="55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itchFamily="18" charset="0"/>
              </a:rPr>
              <a:t>Do you want to visit…?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781163" y="621623"/>
            <a:ext cx="362837" cy="6236377"/>
            <a:chOff x="5057" y="663"/>
            <a:chExt cx="182" cy="3657"/>
          </a:xfrm>
        </p:grpSpPr>
        <p:sp>
          <p:nvSpPr>
            <p:cNvPr id="17431" name="Rectangle 10"/>
            <p:cNvSpPr>
              <a:spLocks noChangeArrowheads="1"/>
            </p:cNvSpPr>
            <p:nvPr/>
          </p:nvSpPr>
          <p:spPr bwMode="auto">
            <a:xfrm>
              <a:off x="5057" y="709"/>
              <a:ext cx="182" cy="361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2" name="Oval 11"/>
            <p:cNvSpPr>
              <a:spLocks noChangeArrowheads="1"/>
            </p:cNvSpPr>
            <p:nvPr/>
          </p:nvSpPr>
          <p:spPr bwMode="auto">
            <a:xfrm>
              <a:off x="5057" y="663"/>
              <a:ext cx="182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18" name="Rectangle 12"/>
          <p:cNvSpPr>
            <a:spLocks noChangeArrowheads="1"/>
          </p:cNvSpPr>
          <p:nvPr/>
        </p:nvSpPr>
        <p:spPr bwMode="auto">
          <a:xfrm>
            <a:off x="8854234" y="910593"/>
            <a:ext cx="216694" cy="5910445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0" y="3887657"/>
            <a:ext cx="8425884" cy="707884"/>
          </a:xfrm>
          <a:prstGeom prst="rect">
            <a:avLst/>
          </a:prstGeom>
          <a:solidFill>
            <a:srgbClr val="FFFF00">
              <a:alpha val="65097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lnSpc>
                <a:spcPct val="80000"/>
              </a:lnSpc>
            </a:pPr>
            <a:r>
              <a:rPr lang="en-US" altLang="zh-CN" sz="2500" b="1" dirty="0">
                <a:latin typeface="Times New Roman" pitchFamily="18" charset="0"/>
              </a:rPr>
              <a:t>It’s in New York.</a:t>
            </a:r>
          </a:p>
          <a:p>
            <a:pPr defTabSz="914360">
              <a:lnSpc>
                <a:spcPct val="80000"/>
              </a:lnSpc>
            </a:pPr>
            <a:r>
              <a:rPr lang="en-US" altLang="zh-CN" sz="2500" b="1" dirty="0">
                <a:latin typeface="Times New Roman" pitchFamily="18" charset="0"/>
              </a:rPr>
              <a:t>There are lots of Chinese shops and restaurants.</a:t>
            </a:r>
            <a:r>
              <a:rPr lang="en-US" altLang="zh-CN" sz="2500" dirty="0"/>
              <a:t> </a:t>
            </a: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6173271" y="1293647"/>
            <a:ext cx="2303008" cy="477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>
                <a:latin typeface="Times New Roman" pitchFamily="18" charset="0"/>
                <a:ea typeface="楷体_GB2312" pitchFamily="49" charset="-122"/>
              </a:rPr>
              <a:t>The Great Wall</a:t>
            </a:r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0" y="4952814"/>
            <a:ext cx="8425884" cy="40010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lnSpc>
                <a:spcPct val="80000"/>
              </a:lnSpc>
            </a:pPr>
            <a:r>
              <a:rPr lang="en-US" altLang="zh-CN" sz="2500" b="1" dirty="0">
                <a:latin typeface="Times New Roman" pitchFamily="18" charset="0"/>
              </a:rPr>
              <a:t>It’s in England. It’s a big, round eye. It’s high. 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7201309" y="3124910"/>
            <a:ext cx="1154024" cy="477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>
                <a:latin typeface="Times New Roman" pitchFamily="18" charset="0"/>
                <a:ea typeface="楷体_GB2312" pitchFamily="49" charset="-122"/>
              </a:rPr>
              <a:t>Hainan</a:t>
            </a: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6742723" y="4190068"/>
            <a:ext cx="1715918" cy="477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>
                <a:latin typeface="Times New Roman" pitchFamily="18" charset="0"/>
                <a:ea typeface="楷体_GB2312" pitchFamily="49" charset="-122"/>
              </a:rPr>
              <a:t>Chinatown</a:t>
            </a: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6286658" y="4952814"/>
            <a:ext cx="2169463" cy="8617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>
                <a:latin typeface="Times New Roman" pitchFamily="18" charset="0"/>
                <a:ea typeface="楷体_GB2312" pitchFamily="49" charset="-122"/>
              </a:rPr>
              <a:t>The London Eye</a:t>
            </a:r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6057364" y="5866766"/>
            <a:ext cx="2592774" cy="477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>
                <a:latin typeface="Times New Roman" pitchFamily="18" charset="0"/>
                <a:ea typeface="楷体_GB2312" pitchFamily="49" charset="-122"/>
              </a:rPr>
              <a:t>The UN building</a:t>
            </a: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4860032" y="2362165"/>
            <a:ext cx="3817823" cy="4770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436" tIns="45719" rIns="91436" bIns="45719">
            <a:spAutoFit/>
          </a:bodyPr>
          <a:lstStyle/>
          <a:p>
            <a:pPr defTabSz="914360">
              <a:spcBef>
                <a:spcPct val="50000"/>
              </a:spcBef>
            </a:pPr>
            <a:r>
              <a:rPr lang="en-US" altLang="zh-CN" sz="2500" dirty="0" smtClean="0">
                <a:latin typeface="Times New Roman" pitchFamily="18" charset="0"/>
              </a:rPr>
              <a:t>The Empire State Building </a:t>
            </a:r>
            <a:endParaRPr lang="en-US" altLang="zh-CN" sz="2500" dirty="0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8748406" y="379694"/>
            <a:ext cx="395594" cy="6478306"/>
            <a:chOff x="0" y="0"/>
            <a:chExt cx="182" cy="3657"/>
          </a:xfrm>
        </p:grpSpPr>
        <p:sp>
          <p:nvSpPr>
            <p:cNvPr id="17429" name="Rectangle 10"/>
            <p:cNvSpPr>
              <a:spLocks noChangeArrowheads="1"/>
            </p:cNvSpPr>
            <p:nvPr/>
          </p:nvSpPr>
          <p:spPr bwMode="auto">
            <a:xfrm>
              <a:off x="0" y="46"/>
              <a:ext cx="182" cy="361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1419" tIns="25710" rIns="51419" bIns="25710" anchor="ctr"/>
            <a:lstStyle/>
            <a:p>
              <a:pPr defTabSz="914360"/>
              <a:endParaRPr lang="zh-CN" altLang="en-US" dirty="0"/>
            </a:p>
          </p:txBody>
        </p:sp>
        <p:sp>
          <p:nvSpPr>
            <p:cNvPr id="17430" name="Oval 11"/>
            <p:cNvSpPr>
              <a:spLocks noChangeArrowheads="1"/>
            </p:cNvSpPr>
            <p:nvPr/>
          </p:nvSpPr>
          <p:spPr bwMode="auto">
            <a:xfrm>
              <a:off x="0" y="0"/>
              <a:ext cx="182" cy="13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51419" tIns="25710" rIns="51419" bIns="25710" anchor="ctr"/>
            <a:lstStyle/>
            <a:p>
              <a:pPr defTabSz="914360"/>
              <a:r>
                <a:rPr lang="en-US" altLang="zh-CN" sz="900" b="1" dirty="0">
                  <a:latin typeface="Times New Roman" pitchFamily="18" charset="0"/>
                </a:rPr>
                <a:t>Time</a:t>
              </a:r>
            </a:p>
          </p:txBody>
        </p:sp>
      </p:grpSp>
      <p:sp>
        <p:nvSpPr>
          <p:cNvPr id="75800" name="Rectangle 12"/>
          <p:cNvSpPr>
            <a:spLocks noChangeArrowheads="1"/>
          </p:cNvSpPr>
          <p:nvPr/>
        </p:nvSpPr>
        <p:spPr bwMode="auto">
          <a:xfrm>
            <a:off x="8892030" y="729146"/>
            <a:ext cx="251970" cy="6128854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1408" tIns="45705" rIns="91408" bIns="45705" anchor="ctr"/>
          <a:lstStyle/>
          <a:p>
            <a:pPr defTabSz="914360"/>
            <a:endParaRPr lang="zh-CN" altLang="en-US" dirty="0"/>
          </a:p>
        </p:txBody>
      </p:sp>
      <p:pic>
        <p:nvPicPr>
          <p:cNvPr id="25" name="Picture 2" descr="c:\users\administrator\appdata\roaming\360se6\User Data\temp\2_713_88007_800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611560" cy="6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5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 nodeType="clickPar">
                      <p:stCondLst>
                        <p:cond delay="0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60000"/>
                                        <p:tgtEl>
                                          <p:spTgt spid="75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60000"/>
                                        <p:tgtEl>
                                          <p:spTgt spid="75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倒计时60秒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800"/>
                  </p:tgtEl>
                </p:cond>
              </p:nextCondLst>
            </p:seq>
          </p:childTnLst>
        </p:cTn>
      </p:par>
    </p:tnLst>
    <p:bldLst>
      <p:bldP spid="75779" grpId="0" animBg="1"/>
      <p:bldP spid="75780" grpId="0" animBg="1"/>
      <p:bldP spid="75781" grpId="0" animBg="1"/>
      <p:bldP spid="75782" grpId="0" animBg="1"/>
      <p:bldP spid="75789" grpId="0" animBg="1"/>
      <p:bldP spid="75790" grpId="0" animBg="1"/>
      <p:bldP spid="75791" grpId="0" animBg="1"/>
      <p:bldP spid="75792" grpId="0" animBg="1"/>
      <p:bldP spid="75793" grpId="0" animBg="1"/>
      <p:bldP spid="75794" grpId="0" animBg="1"/>
      <p:bldP spid="75795" grpId="0" animBg="1"/>
      <p:bldP spid="75796" grpId="0" animBg="1"/>
      <p:bldP spid="758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5" descr="兵马俑1"/>
          <p:cNvSpPr>
            <a:spLocks noChangeArrowheads="1"/>
          </p:cNvSpPr>
          <p:nvPr/>
        </p:nvSpPr>
        <p:spPr bwMode="auto">
          <a:xfrm>
            <a:off x="113388" y="2513368"/>
            <a:ext cx="1143945" cy="1522134"/>
          </a:xfrm>
          <a:prstGeom prst="ellipse">
            <a:avLst/>
          </a:prstGeom>
          <a:blipFill dpi="0" rotWithShape="1">
            <a:blip r:embed="rId2" cstate="print">
              <a:lum bright="24000"/>
            </a:blip>
            <a:srcRect/>
            <a:stretch>
              <a:fillRect/>
            </a:stretch>
          </a:blipFill>
          <a:ln w="28575" cap="rnd">
            <a:solidFill>
              <a:srgbClr val="FF99CC"/>
            </a:solidFill>
            <a:prstDash val="sysDot"/>
            <a:round/>
            <a:headEnd/>
            <a:tailEnd/>
          </a:ln>
          <a:effectLst/>
        </p:spPr>
        <p:txBody>
          <a:bodyPr wrap="none" lIns="162546" tIns="81273" rIns="162546" bIns="81273" anchor="ctr"/>
          <a:lstStyle/>
          <a:p>
            <a:pPr algn="ctr" defTabSz="914360"/>
            <a:endParaRPr lang="zh-CN" altLang="en-US" dirty="0"/>
          </a:p>
        </p:txBody>
      </p:sp>
      <p:sp>
        <p:nvSpPr>
          <p:cNvPr id="18435" name="Oval 7" descr="铁塔"/>
          <p:cNvSpPr>
            <a:spLocks noChangeArrowheads="1"/>
          </p:cNvSpPr>
          <p:nvPr/>
        </p:nvSpPr>
        <p:spPr bwMode="auto">
          <a:xfrm>
            <a:off x="7657377" y="534261"/>
            <a:ext cx="1141424" cy="1522132"/>
          </a:xfrm>
          <a:prstGeom prst="ellipse">
            <a:avLst/>
          </a:prstGeom>
          <a:blipFill dpi="0" rotWithShape="1">
            <a:blip r:embed="rId3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FF9900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18436" name="Oval 6" descr="长城"/>
          <p:cNvSpPr>
            <a:spLocks noChangeArrowheads="1"/>
          </p:cNvSpPr>
          <p:nvPr/>
        </p:nvSpPr>
        <p:spPr bwMode="auto">
          <a:xfrm>
            <a:off x="342679" y="379695"/>
            <a:ext cx="1141426" cy="152213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18437" name="Oval 8" descr="001"/>
          <p:cNvSpPr>
            <a:spLocks noChangeArrowheads="1"/>
          </p:cNvSpPr>
          <p:nvPr/>
        </p:nvSpPr>
        <p:spPr bwMode="auto">
          <a:xfrm>
            <a:off x="7886668" y="2667933"/>
            <a:ext cx="1141426" cy="1522134"/>
          </a:xfrm>
          <a:prstGeom prst="ellipse">
            <a:avLst/>
          </a:prstGeom>
          <a:blipFill dpi="0" rotWithShape="1">
            <a:blip r:embed="rId5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6600CC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18442" name="Oval 32" descr="白宫"/>
          <p:cNvSpPr>
            <a:spLocks noChangeArrowheads="1"/>
          </p:cNvSpPr>
          <p:nvPr/>
        </p:nvSpPr>
        <p:spPr bwMode="auto">
          <a:xfrm>
            <a:off x="7314697" y="4647044"/>
            <a:ext cx="1141424" cy="1525493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28575" cap="rnd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18443" name="矩形 90"/>
          <p:cNvSpPr>
            <a:spLocks noChangeArrowheads="1"/>
          </p:cNvSpPr>
          <p:nvPr/>
        </p:nvSpPr>
        <p:spPr bwMode="auto">
          <a:xfrm>
            <a:off x="8000056" y="6172536"/>
            <a:ext cx="1143945" cy="30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zh-CN" altLang="en-US" sz="1400" b="1" dirty="0">
                <a:latin typeface="Times New Roman" pitchFamily="18" charset="0"/>
              </a:rPr>
              <a:t>White House</a:t>
            </a:r>
          </a:p>
        </p:txBody>
      </p:sp>
      <p:sp>
        <p:nvSpPr>
          <p:cNvPr id="18444" name="矩形 90"/>
          <p:cNvSpPr>
            <a:spLocks noChangeArrowheads="1"/>
          </p:cNvSpPr>
          <p:nvPr/>
        </p:nvSpPr>
        <p:spPr bwMode="auto">
          <a:xfrm>
            <a:off x="1" y="4190067"/>
            <a:ext cx="1600012" cy="30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defTabSz="914360"/>
            <a:r>
              <a:rPr lang="en-US" altLang="zh-CN" sz="1200" b="1" dirty="0">
                <a:latin typeface="Times New Roman" pitchFamily="18" charset="0"/>
              </a:rPr>
              <a:t>Terra-Cotta </a:t>
            </a:r>
            <a:r>
              <a:rPr lang="en-US" altLang="zh-CN" sz="1200" b="1" dirty="0" err="1">
                <a:latin typeface="Times New Roman" pitchFamily="18" charset="0"/>
              </a:rPr>
              <a:t>Worriors</a:t>
            </a:r>
            <a:endParaRPr lang="en-US" altLang="zh-CN" sz="1200" b="1" dirty="0">
              <a:latin typeface="Times New Roman" pitchFamily="18" charset="0"/>
            </a:endParaRPr>
          </a:p>
        </p:txBody>
      </p:sp>
      <p:sp>
        <p:nvSpPr>
          <p:cNvPr id="18445" name="矩形 90"/>
          <p:cNvSpPr>
            <a:spLocks noChangeArrowheads="1"/>
          </p:cNvSpPr>
          <p:nvPr/>
        </p:nvSpPr>
        <p:spPr bwMode="auto">
          <a:xfrm>
            <a:off x="113387" y="2056393"/>
            <a:ext cx="1257331" cy="30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en-US" altLang="zh-CN" sz="1400" b="1" dirty="0">
                <a:latin typeface="Times New Roman" pitchFamily="18" charset="0"/>
              </a:rPr>
              <a:t>The Great Wall</a:t>
            </a:r>
          </a:p>
        </p:txBody>
      </p:sp>
      <p:sp>
        <p:nvSpPr>
          <p:cNvPr id="18446" name="矩形 90"/>
          <p:cNvSpPr>
            <a:spLocks noChangeArrowheads="1"/>
          </p:cNvSpPr>
          <p:nvPr/>
        </p:nvSpPr>
        <p:spPr bwMode="auto">
          <a:xfrm>
            <a:off x="7886669" y="2210958"/>
            <a:ext cx="1257332" cy="30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en-US" altLang="zh-CN" sz="1400" b="1" dirty="0">
                <a:latin typeface="Times New Roman" pitchFamily="18" charset="0"/>
              </a:rPr>
              <a:t>Eiffel Tower</a:t>
            </a:r>
          </a:p>
        </p:txBody>
      </p:sp>
      <p:sp>
        <p:nvSpPr>
          <p:cNvPr id="18447" name="矩形 90"/>
          <p:cNvSpPr>
            <a:spLocks noChangeArrowheads="1"/>
          </p:cNvSpPr>
          <p:nvPr/>
        </p:nvSpPr>
        <p:spPr bwMode="auto">
          <a:xfrm>
            <a:off x="7886669" y="4344632"/>
            <a:ext cx="1257332" cy="30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en-US" altLang="zh-CN" sz="1400" b="1" dirty="0">
                <a:latin typeface="Times New Roman" pitchFamily="18" charset="0"/>
              </a:rPr>
              <a:t>UN building</a:t>
            </a:r>
          </a:p>
        </p:txBody>
      </p:sp>
      <p:sp>
        <p:nvSpPr>
          <p:cNvPr id="18448" name="矩形 90"/>
          <p:cNvSpPr>
            <a:spLocks noChangeArrowheads="1"/>
          </p:cNvSpPr>
          <p:nvPr/>
        </p:nvSpPr>
        <p:spPr bwMode="auto">
          <a:xfrm>
            <a:off x="1" y="6021331"/>
            <a:ext cx="1143945" cy="30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en-US" altLang="zh-CN" sz="1400" b="1" dirty="0">
                <a:latin typeface="Times New Roman" pitchFamily="18" charset="0"/>
              </a:rPr>
              <a:t>Ming Tombs</a:t>
            </a:r>
          </a:p>
        </p:txBody>
      </p:sp>
      <p:sp>
        <p:nvSpPr>
          <p:cNvPr id="18449" name="Oval 41" descr="十三陵"/>
          <p:cNvSpPr>
            <a:spLocks noChangeArrowheads="1"/>
          </p:cNvSpPr>
          <p:nvPr/>
        </p:nvSpPr>
        <p:spPr bwMode="auto">
          <a:xfrm>
            <a:off x="458586" y="4647044"/>
            <a:ext cx="1141426" cy="1522132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28575" cap="rnd">
            <a:solidFill>
              <a:srgbClr val="FFCC00"/>
            </a:solidFill>
            <a:prstDash val="sysDot"/>
            <a:bevel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18450" name="Oval 45" descr="巨石阵"/>
          <p:cNvSpPr>
            <a:spLocks noChangeArrowheads="1"/>
          </p:cNvSpPr>
          <p:nvPr/>
        </p:nvSpPr>
        <p:spPr bwMode="auto">
          <a:xfrm>
            <a:off x="5714684" y="5335866"/>
            <a:ext cx="1141426" cy="1522134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/>
            </a:stretch>
          </a:blipFill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18451" name="矩形 90"/>
          <p:cNvSpPr>
            <a:spLocks noChangeArrowheads="1"/>
          </p:cNvSpPr>
          <p:nvPr/>
        </p:nvSpPr>
        <p:spPr bwMode="auto">
          <a:xfrm>
            <a:off x="6858629" y="6478306"/>
            <a:ext cx="1030559" cy="231849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zh-CN" altLang="en-US" sz="1400" b="1" dirty="0">
                <a:latin typeface="Times New Roman" pitchFamily="18" charset="0"/>
              </a:rPr>
              <a:t>Stonehenge</a:t>
            </a:r>
            <a:endParaRPr lang="zh-CN" altLang="en-US" sz="1400" b="1" dirty="0"/>
          </a:p>
        </p:txBody>
      </p:sp>
      <p:sp>
        <p:nvSpPr>
          <p:cNvPr id="18452" name="Oval 48" descr="长江"/>
          <p:cNvSpPr>
            <a:spLocks noChangeArrowheads="1"/>
          </p:cNvSpPr>
          <p:nvPr/>
        </p:nvSpPr>
        <p:spPr bwMode="auto">
          <a:xfrm>
            <a:off x="2058598" y="5332508"/>
            <a:ext cx="1141424" cy="1525493"/>
          </a:xfrm>
          <a:prstGeom prst="ellipse">
            <a:avLst/>
          </a:prstGeom>
          <a:blipFill dpi="0" rotWithShape="0">
            <a:blip r:embed="rId9" cstate="print"/>
            <a:srcRect/>
            <a:stretch>
              <a:fillRect/>
            </a:stretch>
          </a:blipFill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18454" name="矩形 90"/>
          <p:cNvSpPr>
            <a:spLocks noChangeArrowheads="1"/>
          </p:cNvSpPr>
          <p:nvPr/>
        </p:nvSpPr>
        <p:spPr bwMode="auto">
          <a:xfrm>
            <a:off x="801266" y="6478306"/>
            <a:ext cx="1486624" cy="231849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89175" tIns="45152" rIns="89175" bIns="45152"/>
          <a:lstStyle/>
          <a:p>
            <a:pPr algn="ctr" defTabSz="914360"/>
            <a:r>
              <a:rPr lang="en-US" altLang="zh-CN" sz="1400" b="1" dirty="0" err="1">
                <a:latin typeface="Times New Roman" pitchFamily="18" charset="0"/>
              </a:rPr>
              <a:t>Changjiang</a:t>
            </a:r>
            <a:r>
              <a:rPr lang="en-US" altLang="zh-CN" sz="1400" b="1" dirty="0">
                <a:latin typeface="Times New Roman" pitchFamily="18" charset="0"/>
              </a:rPr>
              <a:t> River</a:t>
            </a:r>
            <a:endParaRPr lang="en-US" altLang="zh-CN" sz="1400" b="1" dirty="0"/>
          </a:p>
        </p:txBody>
      </p:sp>
      <p:sp>
        <p:nvSpPr>
          <p:cNvPr id="18455" name="Oval 54" descr="大连"/>
          <p:cNvSpPr>
            <a:spLocks noChangeArrowheads="1"/>
          </p:cNvSpPr>
          <p:nvPr/>
        </p:nvSpPr>
        <p:spPr bwMode="auto">
          <a:xfrm>
            <a:off x="4001287" y="5335866"/>
            <a:ext cx="1141426" cy="1522134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/>
            </a:stretch>
          </a:blipFill>
          <a:ln w="28575" cap="rnd">
            <a:solidFill>
              <a:srgbClr val="FFFF00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18456" name="Oval 55"/>
          <p:cNvSpPr>
            <a:spLocks noChangeArrowheads="1"/>
          </p:cNvSpPr>
          <p:nvPr/>
        </p:nvSpPr>
        <p:spPr bwMode="auto">
          <a:xfrm>
            <a:off x="4001287" y="5335866"/>
            <a:ext cx="1141426" cy="152213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18457" name="WordArt 56"/>
          <p:cNvSpPr>
            <a:spLocks noChangeArrowheads="1" noChangeShapeType="1" noTextEdit="1"/>
          </p:cNvSpPr>
          <p:nvPr/>
        </p:nvSpPr>
        <p:spPr bwMode="auto">
          <a:xfrm>
            <a:off x="4343967" y="5564354"/>
            <a:ext cx="458586" cy="1038277"/>
          </a:xfrm>
          <a:prstGeom prst="rect">
            <a:avLst/>
          </a:prstGeom>
        </p:spPr>
        <p:txBody>
          <a:bodyPr wrap="none" lIns="162553" tIns="81276" rIns="162553" bIns="81276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7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?</a:t>
            </a:r>
            <a:endParaRPr lang="zh-CN" altLang="en-US" sz="78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79712" y="404664"/>
            <a:ext cx="55446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A: The winter holiday is coming . Where do you want to visit ?</a:t>
            </a:r>
          </a:p>
          <a:p>
            <a:r>
              <a:rPr lang="en-US" altLang="zh-CN" sz="2400" dirty="0" smtClean="0"/>
              <a:t>B: I want to visit ______________.</a:t>
            </a:r>
          </a:p>
          <a:p>
            <a:r>
              <a:rPr lang="en-US" altLang="zh-CN" sz="2400" dirty="0" smtClean="0">
                <a:solidFill>
                  <a:srgbClr val="0000FF"/>
                </a:solidFill>
              </a:rPr>
              <a:t>A: Where is it ?</a:t>
            </a:r>
          </a:p>
          <a:p>
            <a:r>
              <a:rPr lang="en-US" altLang="zh-CN" sz="2400" dirty="0" smtClean="0"/>
              <a:t>B:It’s ________________.</a:t>
            </a:r>
          </a:p>
          <a:p>
            <a:r>
              <a:rPr lang="en-US" altLang="zh-CN" sz="2400" dirty="0" smtClean="0">
                <a:solidFill>
                  <a:srgbClr val="0000FF"/>
                </a:solidFill>
              </a:rPr>
              <a:t>A:How old is it ?</a:t>
            </a:r>
          </a:p>
          <a:p>
            <a:r>
              <a:rPr lang="en-US" altLang="zh-CN" sz="2400" dirty="0" smtClean="0"/>
              <a:t>B:_________________.</a:t>
            </a:r>
          </a:p>
          <a:p>
            <a:r>
              <a:rPr lang="en-US" altLang="zh-CN" sz="2400" dirty="0" smtClean="0">
                <a:solidFill>
                  <a:srgbClr val="0000FF"/>
                </a:solidFill>
              </a:rPr>
              <a:t>A: How long / high  is it ?</a:t>
            </a:r>
          </a:p>
          <a:p>
            <a:r>
              <a:rPr lang="en-US" altLang="zh-CN" sz="2400" dirty="0" smtClean="0"/>
              <a:t>B:______________________</a:t>
            </a:r>
          </a:p>
          <a:p>
            <a:r>
              <a:rPr lang="en-US" altLang="zh-CN" sz="2400" dirty="0" smtClean="0">
                <a:solidFill>
                  <a:srgbClr val="0000FF"/>
                </a:solidFill>
              </a:rPr>
              <a:t>A: What can we do there ?</a:t>
            </a:r>
          </a:p>
          <a:p>
            <a:r>
              <a:rPr lang="en-US" altLang="zh-CN" sz="2400" dirty="0" smtClean="0"/>
              <a:t>B: We can ________________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1916832"/>
            <a:ext cx="68407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 want to visit ____________.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It’s in 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It’s___________________. 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It’s ______________.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____________________________________.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____________________________________.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____________________________________.</a:t>
            </a:r>
          </a:p>
          <a:p>
            <a:pPr algn="just" defTabSz="514350">
              <a:lnSpc>
                <a:spcPct val="125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Do you want to visit the ______________?</a:t>
            </a:r>
            <a:endParaRPr lang="zh-CN" alt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800" dirty="0"/>
          </a:p>
        </p:txBody>
      </p:sp>
      <p:pic>
        <p:nvPicPr>
          <p:cNvPr id="4" name="Picture 2" descr="c:\users\administrator\appdata\roaming\360se6\User Data\temp\2_713_88007_800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7704" cy="19077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15816" y="476672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</a:rPr>
              <a:t>Where do you want to visit ?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十大名胜短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57300" y="1019175"/>
            <a:ext cx="66294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chan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798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1" name="Picture 7" descr="200831118512987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3270" y="228489"/>
            <a:ext cx="2741436" cy="304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2" name="Picture 8" descr="W0200704193806947018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94" y="3430682"/>
            <a:ext cx="2741436" cy="289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3" name="Picture 9" descr="201206130917176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3270" y="3430682"/>
            <a:ext cx="2741436" cy="289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 descr="铁塔"/>
          <p:cNvSpPr>
            <a:spLocks noChangeArrowheads="1"/>
          </p:cNvSpPr>
          <p:nvPr/>
        </p:nvSpPr>
        <p:spPr bwMode="auto">
          <a:xfrm>
            <a:off x="3347864" y="620688"/>
            <a:ext cx="2520280" cy="1944216"/>
          </a:xfrm>
          <a:prstGeom prst="ellipse">
            <a:avLst/>
          </a:prstGeom>
          <a:blipFill dpi="0" rotWithShape="1">
            <a:blip r:embed="rId5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FF99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8" descr="001"/>
          <p:cNvSpPr>
            <a:spLocks noChangeArrowheads="1"/>
          </p:cNvSpPr>
          <p:nvPr/>
        </p:nvSpPr>
        <p:spPr bwMode="auto">
          <a:xfrm>
            <a:off x="3347864" y="4653136"/>
            <a:ext cx="2592288" cy="1800200"/>
          </a:xfrm>
          <a:prstGeom prst="ellipse">
            <a:avLst/>
          </a:prstGeom>
          <a:blipFill dpi="0" rotWithShape="1">
            <a:blip r:embed="rId6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6600C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Oval 41" descr="十三陵"/>
          <p:cNvSpPr>
            <a:spLocks noChangeArrowheads="1"/>
          </p:cNvSpPr>
          <p:nvPr/>
        </p:nvSpPr>
        <p:spPr bwMode="auto">
          <a:xfrm>
            <a:off x="288924" y="692696"/>
            <a:ext cx="2770908" cy="222195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28575" cap="rnd">
            <a:solidFill>
              <a:srgbClr val="FFCC00"/>
            </a:solidFill>
            <a:prstDash val="sysDot"/>
            <a:bevel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Oval 45" descr="巨石阵"/>
          <p:cNvSpPr>
            <a:spLocks noChangeArrowheads="1"/>
          </p:cNvSpPr>
          <p:nvPr/>
        </p:nvSpPr>
        <p:spPr bwMode="auto">
          <a:xfrm>
            <a:off x="3347864" y="2924944"/>
            <a:ext cx="2520280" cy="1584176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/>
            </a:stretch>
          </a:blipFill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51520" y="11663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Do you want to visit … ?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778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"/>
          <p:cNvSpPr>
            <a:spLocks noChangeArrowheads="1"/>
          </p:cNvSpPr>
          <p:nvPr/>
        </p:nvSpPr>
        <p:spPr bwMode="auto">
          <a:xfrm>
            <a:off x="2555776" y="194277"/>
            <a:ext cx="5040559" cy="525397"/>
          </a:xfrm>
          <a:prstGeom prst="rect">
            <a:avLst/>
          </a:prstGeom>
          <a:solidFill>
            <a:srgbClr val="FF9933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square" lIns="89996" tIns="46798" rIns="89996" bIns="46798" anchor="ctr">
            <a:spAutoFit/>
          </a:bodyPr>
          <a:lstStyle/>
          <a:p>
            <a:pPr algn="ctr" defTabSz="914360"/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124" name="TextBox 10"/>
          <p:cNvSpPr txBox="1">
            <a:spLocks noChangeArrowheads="1"/>
          </p:cNvSpPr>
          <p:nvPr/>
        </p:nvSpPr>
        <p:spPr bwMode="auto">
          <a:xfrm>
            <a:off x="2360962" y="151206"/>
            <a:ext cx="5739430" cy="64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9" rIns="91436" bIns="45719">
            <a:spAutoFit/>
          </a:bodyPr>
          <a:lstStyle/>
          <a:p>
            <a:pPr algn="ctr" defTabSz="914360"/>
            <a:r>
              <a:rPr lang="en-US" altLang="zh-CN" sz="3600" b="1" dirty="0">
                <a:solidFill>
                  <a:schemeClr val="bg1"/>
                </a:solidFill>
                <a:latin typeface="Arial Black" pitchFamily="34" charset="0"/>
              </a:rPr>
              <a:t>Task</a:t>
            </a:r>
          </a:p>
        </p:txBody>
      </p:sp>
      <p:sp>
        <p:nvSpPr>
          <p:cNvPr id="70661" name="WordArt 7"/>
          <p:cNvSpPr>
            <a:spLocks noChangeArrowheads="1" noChangeShapeType="1" noTextEdit="1"/>
          </p:cNvSpPr>
          <p:nvPr/>
        </p:nvSpPr>
        <p:spPr bwMode="auto">
          <a:xfrm>
            <a:off x="456067" y="1297006"/>
            <a:ext cx="8002574" cy="1216362"/>
          </a:xfrm>
          <a:prstGeom prst="rect">
            <a:avLst/>
          </a:prstGeom>
        </p:spPr>
        <p:txBody>
          <a:bodyPr wrap="none" lIns="162553" tIns="81276" rIns="162553" bIns="81276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6400" b="1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Introduce your </a:t>
            </a:r>
            <a:r>
              <a:rPr lang="en-US" altLang="zh-CN" sz="6400" b="1" kern="10" dirty="0" err="1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favourite</a:t>
            </a:r>
            <a:r>
              <a:rPr lang="en-US" altLang="zh-CN" sz="6400" b="1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place</a:t>
            </a:r>
            <a:endParaRPr lang="zh-CN" altLang="en-US" sz="6400" b="1" kern="10" dirty="0">
              <a:ln w="9525">
                <a:solidFill>
                  <a:srgbClr val="FF9900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5126" name="Oval 12" descr="白宫"/>
          <p:cNvSpPr>
            <a:spLocks noChangeArrowheads="1"/>
          </p:cNvSpPr>
          <p:nvPr/>
        </p:nvSpPr>
        <p:spPr bwMode="auto">
          <a:xfrm>
            <a:off x="7085403" y="2513369"/>
            <a:ext cx="1715918" cy="198583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 cap="rnd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5127" name="Oval 13" descr="长城"/>
          <p:cNvSpPr>
            <a:spLocks noChangeArrowheads="1"/>
          </p:cNvSpPr>
          <p:nvPr/>
        </p:nvSpPr>
        <p:spPr bwMode="auto">
          <a:xfrm>
            <a:off x="458586" y="2513369"/>
            <a:ext cx="1713397" cy="1982469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5128" name="Oval 14" descr="铁塔"/>
          <p:cNvSpPr>
            <a:spLocks noChangeArrowheads="1"/>
          </p:cNvSpPr>
          <p:nvPr/>
        </p:nvSpPr>
        <p:spPr bwMode="auto">
          <a:xfrm>
            <a:off x="3771995" y="4495838"/>
            <a:ext cx="1713397" cy="2133675"/>
          </a:xfrm>
          <a:prstGeom prst="ellipse">
            <a:avLst/>
          </a:prstGeom>
          <a:blipFill dpi="0" rotWithShape="1">
            <a:blip r:embed="rId5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FF9900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5129" name="Oval 15" descr="001"/>
          <p:cNvSpPr>
            <a:spLocks noChangeArrowheads="1"/>
          </p:cNvSpPr>
          <p:nvPr/>
        </p:nvSpPr>
        <p:spPr bwMode="auto">
          <a:xfrm>
            <a:off x="4915940" y="2513369"/>
            <a:ext cx="1713397" cy="1982469"/>
          </a:xfrm>
          <a:prstGeom prst="ellipse">
            <a:avLst/>
          </a:prstGeom>
          <a:blipFill dpi="0" rotWithShape="1">
            <a:blip r:embed="rId6" cstate="print">
              <a:lum bright="12000"/>
            </a:blip>
            <a:srcRect/>
            <a:stretch>
              <a:fillRect/>
            </a:stretch>
          </a:blipFill>
          <a:ln w="28575" cap="rnd">
            <a:solidFill>
              <a:srgbClr val="6600CC"/>
            </a:solidFill>
            <a:prstDash val="sysDot"/>
            <a:round/>
            <a:headEnd/>
            <a:tailEnd/>
          </a:ln>
          <a:effectLst/>
        </p:spPr>
        <p:txBody>
          <a:bodyPr wrap="none" lIns="162553" tIns="81276" rIns="162553" bIns="81276" anchor="ctr"/>
          <a:lstStyle/>
          <a:p>
            <a:endParaRPr lang="zh-CN" altLang="en-US"/>
          </a:p>
        </p:txBody>
      </p:sp>
      <p:sp>
        <p:nvSpPr>
          <p:cNvPr id="5130" name="Oval 16" descr="十三陵"/>
          <p:cNvSpPr>
            <a:spLocks noChangeArrowheads="1"/>
          </p:cNvSpPr>
          <p:nvPr/>
        </p:nvSpPr>
        <p:spPr bwMode="auto">
          <a:xfrm>
            <a:off x="1486625" y="4495838"/>
            <a:ext cx="1713397" cy="213367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28575" cap="rnd">
            <a:solidFill>
              <a:srgbClr val="FFCC00"/>
            </a:solidFill>
            <a:prstDash val="sysDot"/>
            <a:bevel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5131" name="Oval 17" descr="巨石阵"/>
          <p:cNvSpPr>
            <a:spLocks noChangeArrowheads="1"/>
          </p:cNvSpPr>
          <p:nvPr/>
        </p:nvSpPr>
        <p:spPr bwMode="auto">
          <a:xfrm>
            <a:off x="6057364" y="4495838"/>
            <a:ext cx="1713397" cy="2133675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/>
            </a:stretch>
          </a:blipFill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  <p:sp>
        <p:nvSpPr>
          <p:cNvPr id="5132" name="Oval 18" descr="长江"/>
          <p:cNvSpPr>
            <a:spLocks noChangeArrowheads="1"/>
          </p:cNvSpPr>
          <p:nvPr/>
        </p:nvSpPr>
        <p:spPr bwMode="auto">
          <a:xfrm>
            <a:off x="2628051" y="2513369"/>
            <a:ext cx="1715916" cy="1982469"/>
          </a:xfrm>
          <a:prstGeom prst="ellipse">
            <a:avLst/>
          </a:prstGeom>
          <a:blipFill dpi="0" rotWithShape="0">
            <a:blip r:embed="rId9" cstate="print"/>
            <a:srcRect/>
            <a:stretch>
              <a:fillRect/>
            </a:stretch>
          </a:blipFill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lIns="162553" tIns="81276" rIns="162553" bIns="81276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appdata\roaming\360se6\User Data\temp\t01e2ff3de99f0095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295321" cy="51845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116632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</a:rPr>
              <a:t>A map of  the world 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istrator\appdata\roaming\360se6\User Data\temp\20131027003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692696"/>
            <a:ext cx="5120569" cy="2880320"/>
          </a:xfrm>
          <a:prstGeom prst="rect">
            <a:avLst/>
          </a:prstGeom>
          <a:noFill/>
        </p:spPr>
      </p:pic>
      <p:pic>
        <p:nvPicPr>
          <p:cNvPr id="22532" name="Picture 4" descr="c:\users\administrator\appdata\roaming\360se6\User Data\temp\20141206164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149080"/>
            <a:ext cx="3843743" cy="2411760"/>
          </a:xfrm>
          <a:prstGeom prst="rect">
            <a:avLst/>
          </a:prstGeom>
          <a:noFill/>
        </p:spPr>
      </p:pic>
      <p:pic>
        <p:nvPicPr>
          <p:cNvPr id="22534" name="Picture 6" descr="c:\users\administrator\appdata\roaming\360se6\User Data\temp\0237c5b5e28d4512beace0324ef5af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924944"/>
            <a:ext cx="3672408" cy="24391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628800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6600CC"/>
                </a:solidFill>
              </a:rPr>
              <a:t>Can you tell me about them ?</a:t>
            </a:r>
            <a:endParaRPr lang="zh-CN" altLang="en-US" sz="2400" b="1" i="1" dirty="0">
              <a:solidFill>
                <a:srgbClr val="6600CC"/>
              </a:solidFill>
            </a:endParaRPr>
          </a:p>
        </p:txBody>
      </p:sp>
      <p:pic>
        <p:nvPicPr>
          <p:cNvPr id="6" name="Picture 2" descr="c:\users\administrator\appdata\roaming\360se6\User Data\temp\2_713_88007_800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12776" cy="1412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27584" y="1484784"/>
          <a:ext cx="7560840" cy="36594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84758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The  Great  Wall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The Empire</a:t>
                      </a:r>
                      <a:r>
                        <a:rPr lang="en-US" altLang="zh-CN" baseline="0" dirty="0" smtClean="0"/>
                        <a:t> State Building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The UN building </a:t>
                      </a:r>
                      <a:endParaRPr lang="zh-CN" altLang="en-US" dirty="0"/>
                    </a:p>
                  </a:txBody>
                  <a:tcPr/>
                </a:tc>
              </a:tr>
              <a:tr h="49106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Where 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106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How old 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47585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en-US" altLang="zh-CN" dirty="0" smtClean="0"/>
                        <a:t>How long / high 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106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What’s it like 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106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116632"/>
            <a:ext cx="331236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b="1" i="1" dirty="0" smtClean="0"/>
              <a:t>Read and fill in the blanks .</a:t>
            </a:r>
            <a:endParaRPr lang="zh-CN" altLang="en-US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istrator\appdata\roaming\360se6\User Data\temp\2_713_88007_800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2776" cy="1412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43808" y="260648"/>
            <a:ext cx="410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 smtClean="0">
                <a:solidFill>
                  <a:srgbClr val="FF0066"/>
                </a:solidFill>
              </a:rPr>
              <a:t>In London </a:t>
            </a:r>
            <a:endParaRPr lang="zh-CN" altLang="en-US" sz="4400" b="1" i="1" dirty="0">
              <a:solidFill>
                <a:srgbClr val="FF0066"/>
              </a:solidFill>
            </a:endParaRPr>
          </a:p>
        </p:txBody>
      </p:sp>
      <p:pic>
        <p:nvPicPr>
          <p:cNvPr id="4" name="2017.12.11-10.50.3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79712" y="1484784"/>
            <a:ext cx="5832648" cy="4374486"/>
          </a:xfrm>
          <a:prstGeom prst="rect">
            <a:avLst/>
          </a:prstGeo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484784"/>
            <a:ext cx="580594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Big Ben is one of the most important symbols in New York .It’s a Clock Tower  . The tower holds the largest four-faced chiming clock in the world and is the third-tallest free-standing clock tower. The tower was completed in 1858 .It’s ninety-five </a:t>
            </a:r>
            <a:r>
              <a:rPr lang="en-US" altLang="zh-CN" sz="1600" dirty="0" err="1" smtClean="0"/>
              <a:t>metres</a:t>
            </a:r>
            <a:r>
              <a:rPr lang="en-US" altLang="zh-CN" sz="1600" dirty="0" smtClean="0"/>
              <a:t> high  . And it rings every fifteen minutes .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The River Thames is the famous “mother river ” in England . It’s 402 </a:t>
            </a:r>
            <a:r>
              <a:rPr lang="en-US" altLang="zh-CN" sz="1600" dirty="0" err="1" smtClean="0"/>
              <a:t>kilometres</a:t>
            </a:r>
            <a:r>
              <a:rPr lang="en-US" altLang="zh-CN" sz="1600" dirty="0" smtClean="0"/>
              <a:t> long . Tower Bridge (built 1886-1894) is a combined bascule and suspension bridge in London, England, over the River Thames.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The London Eye is another symbol . It’s near the River Thames . It’s 135 </a:t>
            </a:r>
            <a:r>
              <a:rPr lang="en-US" altLang="zh-CN" sz="1600" dirty="0" err="1" smtClean="0"/>
              <a:t>metres</a:t>
            </a:r>
            <a:r>
              <a:rPr lang="en-US" altLang="zh-CN" sz="1600" dirty="0" smtClean="0"/>
              <a:t> high . It’s the first </a:t>
            </a:r>
            <a:r>
              <a:rPr lang="en-US" altLang="zh-CN" sz="1600" dirty="0" err="1" smtClean="0"/>
              <a:t>ferris</a:t>
            </a:r>
            <a:r>
              <a:rPr lang="en-US" altLang="zh-CN" sz="1600" dirty="0" smtClean="0"/>
              <a:t> wheel in the world 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6632"/>
            <a:ext cx="208823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b="1" i="1" dirty="0" smtClean="0"/>
              <a:t>Read and answer .</a:t>
            </a:r>
            <a:endParaRPr lang="zh-CN" altLang="en-US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933056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>
                <a:solidFill>
                  <a:srgbClr val="0000FF"/>
                </a:solidFill>
              </a:rPr>
              <a:t>How high is Big Ben ?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______________________________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2.How long  is the River Thames ?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_____________________________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3. How often does Big Ben ring ?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______________________________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4.Is Tower Bridge a tower ?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_______________________________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5.What’s the London Eye ?</a:t>
            </a:r>
          </a:p>
          <a:p>
            <a:pPr marL="342900" indent="-342900"/>
            <a:r>
              <a:rPr lang="en-US" altLang="zh-CN" dirty="0" smtClean="0">
                <a:solidFill>
                  <a:srgbClr val="0000FF"/>
                </a:solidFill>
              </a:rPr>
              <a:t>_______________________________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400</Words>
  <Application>Microsoft Office PowerPoint</Application>
  <PresentationFormat>全屏显示(4:3)</PresentationFormat>
  <Paragraphs>80</Paragraphs>
  <Slides>14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48</cp:revision>
  <dcterms:created xsi:type="dcterms:W3CDTF">2017-12-01T05:37:12Z</dcterms:created>
  <dcterms:modified xsi:type="dcterms:W3CDTF">2017-12-14T07:49:51Z</dcterms:modified>
</cp:coreProperties>
</file>