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7" r:id="rId10"/>
    <p:sldId id="258" r:id="rId11"/>
    <p:sldId id="259" r:id="rId12"/>
    <p:sldId id="272" r:id="rId13"/>
    <p:sldId id="269" r:id="rId14"/>
    <p:sldId id="277" r:id="rId15"/>
    <p:sldId id="273" r:id="rId16"/>
    <p:sldId id="274" r:id="rId17"/>
    <p:sldId id="271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7" r:id="rId29"/>
    <p:sldId id="276" r:id="rId30"/>
    <p:sldId id="289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0DF1"/>
    <a:srgbClr val="FF0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94660"/>
  </p:normalViewPr>
  <p:slideViewPr>
    <p:cSldViewPr>
      <p:cViewPr>
        <p:scale>
          <a:sx n="100" d="100"/>
          <a:sy n="100" d="100"/>
        </p:scale>
        <p:origin x="-19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D4DD7-B57B-4AB8-8901-C76A8E87E1AB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DBE41E-4906-4414-B3A5-FBB3D05411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3FD72AC-2485-4945-A5FA-92C2D3793283}" type="slidenum">
              <a:rPr lang="zh-CN" altLang="en-US" sz="1200"/>
              <a:pPr algn="r"/>
              <a:t>15</a:t>
            </a:fld>
            <a:endParaRPr lang="zh-CN" altLang="en-US" sz="1200"/>
          </a:p>
        </p:txBody>
      </p:sp>
      <p:sp>
        <p:nvSpPr>
          <p:cNvPr id="18436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E01CC4-0AF4-4DB2-B9DB-2C423B31A9D6}" type="slidenum">
              <a:rPr lang="zh-CN" altLang="en-US">
                <a:solidFill>
                  <a:schemeClr val="tx1"/>
                </a:solidFill>
              </a:rPr>
              <a:pPr/>
              <a:t>15</a:t>
            </a:fld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png"/><Relationship Id="rId7" Type="http://schemas.openxmlformats.org/officeDocument/2006/relationships/image" Target="../media/image1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gif"/><Relationship Id="rId10" Type="http://schemas.openxmlformats.org/officeDocument/2006/relationships/image" Target="../media/image19.gif"/><Relationship Id="rId4" Type="http://schemas.openxmlformats.org/officeDocument/2006/relationships/image" Target="../media/image13.gif"/><Relationship Id="rId9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gif"/><Relationship Id="rId7" Type="http://schemas.openxmlformats.org/officeDocument/2006/relationships/image" Target="../media/image25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11" Type="http://schemas.openxmlformats.org/officeDocument/2006/relationships/image" Target="../media/image29.gif"/><Relationship Id="rId5" Type="http://schemas.openxmlformats.org/officeDocument/2006/relationships/image" Target="../media/image23.gif"/><Relationship Id="rId10" Type="http://schemas.openxmlformats.org/officeDocument/2006/relationships/image" Target="../media/image28.gif"/><Relationship Id="rId4" Type="http://schemas.openxmlformats.org/officeDocument/2006/relationships/image" Target="../media/image22.gif"/><Relationship Id="rId9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gif"/><Relationship Id="rId3" Type="http://schemas.openxmlformats.org/officeDocument/2006/relationships/image" Target="../media/image30.gif"/><Relationship Id="rId7" Type="http://schemas.openxmlformats.org/officeDocument/2006/relationships/image" Target="../media/image34.gif"/><Relationship Id="rId12" Type="http://schemas.openxmlformats.org/officeDocument/2006/relationships/image" Target="../media/image3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11" Type="http://schemas.openxmlformats.org/officeDocument/2006/relationships/image" Target="../media/image38.gif"/><Relationship Id="rId5" Type="http://schemas.openxmlformats.org/officeDocument/2006/relationships/image" Target="../media/image32.gif"/><Relationship Id="rId10" Type="http://schemas.openxmlformats.org/officeDocument/2006/relationships/image" Target="../media/image37.png"/><Relationship Id="rId4" Type="http://schemas.openxmlformats.org/officeDocument/2006/relationships/image" Target="../media/image31.gif"/><Relationship Id="rId9" Type="http://schemas.openxmlformats.org/officeDocument/2006/relationships/image" Target="../media/image36.gif"/><Relationship Id="rId14" Type="http://schemas.openxmlformats.org/officeDocument/2006/relationships/image" Target="../media/image41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00128" y="2030413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sz="6000" b="1" smtClean="0">
                <a:latin typeface="Times New Roman" pitchFamily="18" charset="0"/>
                <a:cs typeface="Times New Roman" pitchFamily="18" charset="0"/>
              </a:rPr>
              <a:t>Revision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of  Module2</a:t>
            </a:r>
            <a:endParaRPr lang="zh-CN" alt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0166" y="571480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’re mak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a cake.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1285860"/>
            <a:ext cx="226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’m read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1857364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’m work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428868"/>
            <a:ext cx="56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is play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the piano.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3214686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is play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the drums.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714348" y="4286256"/>
            <a:ext cx="7643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</a:rPr>
              <a:t>现在进行时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zh-CN" altLang="en-US" sz="2800" b="1" dirty="0">
                <a:latin typeface="Times New Roman" pitchFamily="18" charset="0"/>
              </a:rPr>
              <a:t>主语</a:t>
            </a:r>
            <a:r>
              <a:rPr lang="en-US" altLang="zh-CN" sz="2800" b="1" dirty="0">
                <a:latin typeface="Times New Roman" pitchFamily="18" charset="0"/>
              </a:rPr>
              <a:t>+be (am, is, are)+doing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628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选择</a:t>
            </a:r>
          </a:p>
          <a:p>
            <a:r>
              <a:rPr lang="en-US" dirty="0" smtClean="0"/>
              <a:t>1.—What are you doing?—We’re ______ a cake.</a:t>
            </a:r>
            <a:endParaRPr lang="zh-CN" altLang="en-US" dirty="0" smtClean="0"/>
          </a:p>
          <a:p>
            <a:r>
              <a:rPr lang="en-US" dirty="0" smtClean="0"/>
              <a:t>     A. make     B. </a:t>
            </a:r>
            <a:r>
              <a:rPr lang="en-US" dirty="0" err="1" smtClean="0"/>
              <a:t>makeing</a:t>
            </a:r>
            <a:r>
              <a:rPr lang="en-US" dirty="0" smtClean="0"/>
              <a:t>       C. making</a:t>
            </a:r>
            <a:endParaRPr lang="zh-CN" altLang="en-US" dirty="0" smtClean="0"/>
          </a:p>
          <a:p>
            <a:r>
              <a:rPr lang="en-US" dirty="0" smtClean="0"/>
              <a:t>2. Amy is ______ her flute.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  A. playing   B. plays             C. play</a:t>
            </a:r>
            <a:endParaRPr lang="zh-CN" altLang="en-US" dirty="0" smtClean="0"/>
          </a:p>
          <a:p>
            <a:r>
              <a:rPr lang="en-US" dirty="0" smtClean="0"/>
              <a:t>3.---What_________ he doing?---- He’s playing football.</a:t>
            </a:r>
            <a:endParaRPr lang="zh-CN" altLang="en-US" dirty="0" smtClean="0"/>
          </a:p>
          <a:p>
            <a:pPr>
              <a:buNone/>
            </a:pPr>
            <a:r>
              <a:rPr lang="en-US" dirty="0" smtClean="0"/>
              <a:t>             A. am      B. is      C. are</a:t>
            </a:r>
          </a:p>
          <a:p>
            <a:r>
              <a:rPr lang="en-US" dirty="0" smtClean="0"/>
              <a:t>4.Please ___ quiet.</a:t>
            </a:r>
          </a:p>
          <a:p>
            <a:pPr>
              <a:buNone/>
            </a:pPr>
            <a:r>
              <a:rPr lang="en-US" dirty="0" smtClean="0"/>
              <a:t>              A. is        B. be     C. are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57950" y="785794"/>
            <a:ext cx="1143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C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2373807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A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3588253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B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5231327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B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2" name="Picture 20" descr="01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 r="66701"/>
          <a:stretch>
            <a:fillRect/>
          </a:stretch>
        </p:blipFill>
        <p:spPr bwMode="auto">
          <a:xfrm>
            <a:off x="3714744" y="1714488"/>
            <a:ext cx="2229044" cy="1928826"/>
          </a:xfrm>
          <a:prstGeom prst="rect">
            <a:avLst/>
          </a:prstGeom>
          <a:noFill/>
        </p:spPr>
      </p:pic>
      <p:pic>
        <p:nvPicPr>
          <p:cNvPr id="13318" name="Picture 6" descr="2"/>
          <p:cNvPicPr>
            <a:picLocks noChangeAspect="1" noChangeArrowheads="1"/>
          </p:cNvPicPr>
          <p:nvPr/>
        </p:nvPicPr>
        <p:blipFill>
          <a:blip r:embed="rId3" cstate="print">
            <a:lum bright="24000"/>
          </a:blip>
          <a:srcRect/>
          <a:stretch>
            <a:fillRect/>
          </a:stretch>
        </p:blipFill>
        <p:spPr bwMode="auto">
          <a:xfrm>
            <a:off x="3643306" y="4071943"/>
            <a:ext cx="2109611" cy="1928826"/>
          </a:xfrm>
          <a:prstGeom prst="rect">
            <a:avLst/>
          </a:prstGeom>
          <a:noFill/>
        </p:spPr>
      </p:pic>
      <p:pic>
        <p:nvPicPr>
          <p:cNvPr id="13317" name="Picture 5" descr="1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auto">
          <a:xfrm>
            <a:off x="714348" y="4214818"/>
            <a:ext cx="2068347" cy="1993919"/>
          </a:xfrm>
          <a:prstGeom prst="rect">
            <a:avLst/>
          </a:prstGeom>
          <a:noFill/>
        </p:spPr>
      </p:pic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323850" y="1000108"/>
            <a:ext cx="2606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 err="1"/>
              <a:t>Mr</a:t>
            </a:r>
            <a:r>
              <a:rPr lang="en-US" altLang="zh-CN" sz="4400" b="1" dirty="0"/>
              <a:t> Smart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635375" y="1000108"/>
            <a:ext cx="27003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/>
              <a:t>Ms Smart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2214546" y="5929330"/>
            <a:ext cx="13652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/>
              <a:t>Sam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5786446" y="5429264"/>
            <a:ext cx="13954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400" b="1" dirty="0"/>
              <a:t>Amy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0" y="214290"/>
            <a:ext cx="93218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They are </a:t>
            </a:r>
            <a:r>
              <a:rPr lang="en-US" altLang="zh-CN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Smart’s families. They are very busy today.</a:t>
            </a:r>
            <a:endParaRPr lang="en-US" altLang="zh-CN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5"/>
          <a:srcRect l="63190" t="36855" r="31497" b="37645"/>
          <a:stretch>
            <a:fillRect/>
          </a:stretch>
        </p:blipFill>
        <p:spPr bwMode="auto">
          <a:xfrm>
            <a:off x="642910" y="1785926"/>
            <a:ext cx="2000264" cy="201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428604"/>
            <a:ext cx="6000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Read and answer:</a:t>
            </a:r>
            <a:endParaRPr lang="zh-CN" alt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785926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What are you doing, Mum?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3500438"/>
            <a:ext cx="5923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What are you doing, Dad?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57356" y="2714620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I’m watch</a:t>
            </a:r>
            <a:r>
              <a:rPr lang="en-US" altLang="zh-CN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TV.</a:t>
            </a:r>
            <a:endParaRPr lang="zh-CN" alt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4357694"/>
            <a:ext cx="6858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I’m water</a:t>
            </a:r>
            <a:r>
              <a:rPr lang="en-US" altLang="zh-CN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the flowers.</a:t>
            </a:r>
            <a:endParaRPr lang="zh-CN" alt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2857496"/>
            <a:ext cx="4357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表演对话</a:t>
            </a:r>
            <a:endParaRPr lang="zh-CN" alt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857232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Act it out in groups.</a:t>
            </a:r>
            <a:endParaRPr lang="zh-CN" altLang="en-US" sz="7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5" descr="girl_reading_book_in_chair_hg_clr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8317" y="981075"/>
            <a:ext cx="10080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8" descr="08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70303" y="4635515"/>
            <a:ext cx="12588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9" descr="D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07341" y="908050"/>
            <a:ext cx="865187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3" descr="1163601199589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61094" y="4508500"/>
            <a:ext cx="122555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5" descr="r115"/>
          <p:cNvPicPr preferRelativeResize="0"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59338" y="2781300"/>
            <a:ext cx="1008062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58" descr="r179"/>
          <p:cNvPicPr preferRelativeResize="0"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2978" y="908050"/>
            <a:ext cx="7921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Text Box 59"/>
          <p:cNvSpPr txBox="1">
            <a:spLocks noChangeArrowheads="1"/>
          </p:cNvSpPr>
          <p:nvPr/>
        </p:nvSpPr>
        <p:spPr bwMode="auto">
          <a:xfrm>
            <a:off x="539750" y="1701800"/>
            <a:ext cx="83534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000066"/>
                </a:solidFill>
                <a:latin typeface="宋体" pitchFamily="2" charset="-122"/>
              </a:rPr>
              <a:t>                </a:t>
            </a:r>
            <a:r>
              <a:rPr lang="en-US" altLang="zh-CN" sz="2400" dirty="0" smtClean="0">
                <a:solidFill>
                  <a:srgbClr val="000066"/>
                </a:solidFill>
                <a:latin typeface="宋体" pitchFamily="2" charset="-122"/>
              </a:rPr>
              <a:t> </a:t>
            </a:r>
            <a:r>
              <a:rPr lang="en-US" altLang="zh-CN" sz="4000" b="1" dirty="0">
                <a:solidFill>
                  <a:srgbClr val="000066"/>
                </a:solidFill>
                <a:latin typeface="宋体" pitchFamily="2" charset="-122"/>
              </a:rPr>
              <a:t>watch </a:t>
            </a:r>
            <a:r>
              <a:rPr lang="en-US" altLang="zh-CN" sz="4000" b="1" dirty="0" smtClean="0">
                <a:solidFill>
                  <a:srgbClr val="000066"/>
                </a:solidFill>
                <a:latin typeface="宋体" pitchFamily="2" charset="-122"/>
              </a:rPr>
              <a:t> read  draw   play</a:t>
            </a:r>
            <a:endParaRPr lang="en-US" altLang="zh-CN" sz="4000" b="1" dirty="0">
              <a:solidFill>
                <a:srgbClr val="000066"/>
              </a:solidFill>
              <a:latin typeface="宋体" pitchFamily="2" charset="-122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000066"/>
                </a:solidFill>
                <a:latin typeface="宋体" pitchFamily="2" charset="-122"/>
              </a:rPr>
              <a:t>             </a:t>
            </a:r>
          </a:p>
        </p:txBody>
      </p:sp>
      <p:sp>
        <p:nvSpPr>
          <p:cNvPr id="17418" name="Text Box 60"/>
          <p:cNvSpPr txBox="1">
            <a:spLocks noChangeArrowheads="1"/>
          </p:cNvSpPr>
          <p:nvPr/>
        </p:nvSpPr>
        <p:spPr bwMode="auto">
          <a:xfrm>
            <a:off x="642910" y="3571876"/>
            <a:ext cx="81359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000066"/>
                </a:solidFill>
                <a:latin typeface="宋体" pitchFamily="2" charset="-122"/>
              </a:rPr>
              <a:t>   </a:t>
            </a:r>
            <a:r>
              <a:rPr lang="en-US" altLang="zh-CN" sz="1600" dirty="0">
                <a:solidFill>
                  <a:srgbClr val="000066"/>
                </a:solidFill>
                <a:latin typeface="宋体" pitchFamily="2" charset="-122"/>
              </a:rPr>
              <a:t>   </a:t>
            </a: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          </a:t>
            </a:r>
            <a:r>
              <a:rPr lang="en-US" altLang="zh-CN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mak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danc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</a:rPr>
              <a:t>             </a:t>
            </a:r>
            <a:endParaRPr lang="en-US" altLang="zh-CN" sz="2400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7419" name="Text Box 65"/>
          <p:cNvSpPr txBox="1">
            <a:spLocks noChangeArrowheads="1"/>
          </p:cNvSpPr>
          <p:nvPr/>
        </p:nvSpPr>
        <p:spPr bwMode="auto">
          <a:xfrm>
            <a:off x="252413" y="5661025"/>
            <a:ext cx="88915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000066"/>
                </a:solidFill>
                <a:latin typeface="宋体" pitchFamily="2" charset="-122"/>
              </a:rPr>
              <a:t>                        </a:t>
            </a:r>
            <a:r>
              <a:rPr lang="en-US" altLang="zh-CN" dirty="0" smtClean="0">
                <a:solidFill>
                  <a:srgbClr val="000066"/>
                </a:solidFill>
                <a:latin typeface="宋体" pitchFamily="2" charset="-122"/>
              </a:rPr>
              <a:t>      </a:t>
            </a:r>
            <a:r>
              <a:rPr lang="en-US" altLang="zh-CN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run              swim</a:t>
            </a:r>
            <a:endParaRPr lang="en-US" altLang="zh-CN" sz="4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en-US" altLang="zh-CN" dirty="0">
                <a:solidFill>
                  <a:srgbClr val="000066"/>
                </a:solidFill>
                <a:latin typeface="宋体" pitchFamily="2" charset="-122"/>
              </a:rPr>
              <a:t>                    </a:t>
            </a:r>
            <a:r>
              <a:rPr lang="en-US" altLang="zh-CN" sz="2400" dirty="0">
                <a:solidFill>
                  <a:srgbClr val="000066"/>
                </a:solidFill>
                <a:latin typeface="宋体" pitchFamily="2" charset="-122"/>
              </a:rPr>
              <a:t>  </a:t>
            </a:r>
            <a:endParaRPr lang="en-US" altLang="zh-CN" sz="2400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7426" name="Text Box 77"/>
          <p:cNvSpPr txBox="1">
            <a:spLocks noChangeArrowheads="1"/>
          </p:cNvSpPr>
          <p:nvPr/>
        </p:nvSpPr>
        <p:spPr bwMode="auto">
          <a:xfrm>
            <a:off x="755650" y="188913"/>
            <a:ext cx="6913563" cy="576262"/>
          </a:xfrm>
          <a:prstGeom prst="rect">
            <a:avLst/>
          </a:prstGeom>
          <a:solidFill>
            <a:srgbClr val="FFFFCC"/>
          </a:solidFill>
          <a:ln w="57150" cap="rnd">
            <a:solidFill>
              <a:srgbClr val="009999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现在进行时结构：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be 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(is/am/are)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 + doing</a:t>
            </a:r>
            <a:endParaRPr lang="en-US" altLang="zh-CN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168" name="Oval 78"/>
          <p:cNvSpPr>
            <a:spLocks noChangeArrowheads="1"/>
          </p:cNvSpPr>
          <p:nvPr/>
        </p:nvSpPr>
        <p:spPr bwMode="auto">
          <a:xfrm>
            <a:off x="5724525" y="260350"/>
            <a:ext cx="863600" cy="504825"/>
          </a:xfrm>
          <a:prstGeom prst="ellipse">
            <a:avLst/>
          </a:prstGeom>
          <a:noFill/>
          <a:ln w="28575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7428" name="Picture 25" descr="__scale__1_16782048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9F9F7"/>
              </a:clrFrom>
              <a:clrTo>
                <a:srgbClr val="F9F9F7">
                  <a:alpha val="0"/>
                </a:srgbClr>
              </a:clrTo>
            </a:clrChange>
          </a:blip>
          <a:srcRect l="2901" t="6004" r="3481" b="33907"/>
          <a:stretch>
            <a:fillRect/>
          </a:stretch>
        </p:blipFill>
        <p:spPr bwMode="auto">
          <a:xfrm>
            <a:off x="2700338" y="838200"/>
            <a:ext cx="935037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38" name="文本框 60437"/>
          <p:cNvSpPr txBox="1">
            <a:spLocks noChangeArrowheads="1"/>
          </p:cNvSpPr>
          <p:nvPr/>
        </p:nvSpPr>
        <p:spPr bwMode="auto">
          <a:xfrm>
            <a:off x="0" y="1142984"/>
            <a:ext cx="25987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动词后直接</a:t>
            </a:r>
            <a:r>
              <a:rPr lang="en-US" altLang="zh-CN" sz="2800" b="1" dirty="0">
                <a:solidFill>
                  <a:srgbClr val="FF0000"/>
                </a:solidFill>
              </a:rPr>
              <a:t>+</a:t>
            </a:r>
            <a:r>
              <a:rPr lang="en-US" altLang="zh-CN" sz="2800" b="1" dirty="0" err="1">
                <a:solidFill>
                  <a:srgbClr val="FF0000"/>
                </a:solidFill>
              </a:rPr>
              <a:t>ing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7430" name="文本框 60438"/>
          <p:cNvSpPr txBox="1">
            <a:spLocks noChangeArrowheads="1"/>
          </p:cNvSpPr>
          <p:nvPr/>
        </p:nvSpPr>
        <p:spPr bwMode="auto">
          <a:xfrm>
            <a:off x="1763713" y="18446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440" name="文本框 60439"/>
          <p:cNvSpPr txBox="1">
            <a:spLocks noChangeArrowheads="1"/>
          </p:cNvSpPr>
          <p:nvPr/>
        </p:nvSpPr>
        <p:spPr bwMode="auto">
          <a:xfrm>
            <a:off x="214282" y="2928934"/>
            <a:ext cx="20585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动词去</a:t>
            </a:r>
            <a:r>
              <a:rPr lang="en-US" altLang="zh-CN" sz="2800" b="1" dirty="0" err="1">
                <a:solidFill>
                  <a:schemeClr val="tx1"/>
                </a:solidFill>
              </a:rPr>
              <a:t>e+ing</a:t>
            </a:r>
            <a:endParaRPr lang="en-US" altLang="zh-CN" sz="2800" b="1" dirty="0">
              <a:solidFill>
                <a:schemeClr val="tx1"/>
              </a:solidFill>
            </a:endParaRPr>
          </a:p>
        </p:txBody>
      </p:sp>
      <p:sp>
        <p:nvSpPr>
          <p:cNvPr id="60441" name="文本框 60440"/>
          <p:cNvSpPr txBox="1">
            <a:spLocks noChangeArrowheads="1"/>
          </p:cNvSpPr>
          <p:nvPr/>
        </p:nvSpPr>
        <p:spPr bwMode="auto">
          <a:xfrm>
            <a:off x="0" y="4714884"/>
            <a:ext cx="33986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动词双写尾字母</a:t>
            </a:r>
            <a:r>
              <a:rPr lang="en-US" altLang="zh-CN" sz="2800" b="1" dirty="0">
                <a:solidFill>
                  <a:schemeClr val="tx1"/>
                </a:solidFill>
              </a:rPr>
              <a:t>+</a:t>
            </a:r>
            <a:r>
              <a:rPr lang="en-US" altLang="zh-CN" sz="2800" b="1" dirty="0" err="1">
                <a:solidFill>
                  <a:schemeClr val="tx1"/>
                </a:solidFill>
              </a:rPr>
              <a:t>ing</a:t>
            </a:r>
            <a:r>
              <a:rPr lang="en-US" altLang="zh-CN" sz="28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0442" name="文本框 60441"/>
          <p:cNvSpPr txBox="1">
            <a:spLocks noChangeArrowheads="1"/>
          </p:cNvSpPr>
          <p:nvPr/>
        </p:nvSpPr>
        <p:spPr bwMode="auto">
          <a:xfrm>
            <a:off x="2357423" y="2202412"/>
            <a:ext cx="113642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r>
              <a:rPr lang="en-US" altLang="zh-CN" sz="32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read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draw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play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43" name="文本框 60442"/>
          <p:cNvSpPr txBox="1">
            <a:spLocks noChangeArrowheads="1"/>
          </p:cNvSpPr>
          <p:nvPr/>
        </p:nvSpPr>
        <p:spPr bwMode="auto">
          <a:xfrm>
            <a:off x="2714612" y="3929066"/>
            <a:ext cx="58579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mak</a:t>
            </a:r>
            <a:r>
              <a:rPr lang="en-US" altLang="zh-CN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danc</a:t>
            </a:r>
            <a:r>
              <a:rPr lang="en-US" altLang="zh-CN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44" name="文本框 60443"/>
          <p:cNvSpPr txBox="1">
            <a:spLocks noChangeArrowheads="1"/>
          </p:cNvSpPr>
          <p:nvPr/>
        </p:nvSpPr>
        <p:spPr bwMode="auto">
          <a:xfrm>
            <a:off x="2500298" y="6072206"/>
            <a:ext cx="67866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run</a:t>
            </a:r>
            <a:r>
              <a:rPr lang="en-US" altLang="zh-CN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swim</a:t>
            </a:r>
            <a:r>
              <a:rPr lang="en-US" altLang="zh-CN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endParaRPr lang="en-US" altLang="zh-CN" sz="36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6" descr="http://p1.so.qhimgs1.com/bdr/_240_/t01ff7c2c785a1e94cd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2786058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8" grpId="0"/>
      <p:bldP spid="60440" grpId="0"/>
      <p:bldP spid="60441" grpId="0"/>
      <p:bldP spid="60442" grpId="0"/>
      <p:bldP spid="60443" grpId="0"/>
      <p:bldP spid="604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142984"/>
            <a:ext cx="778674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</a:t>
            </a:r>
            <a:endParaRPr lang="zh-CN" altLang="en-US" dirty="0" smtClean="0"/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1.---Hi, Amy. What are you doing?--I’m ________ to music.</a:t>
            </a:r>
          </a:p>
          <a:p>
            <a:pPr lvl="0"/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2.That boy is _________ a bike now.</a:t>
            </a:r>
          </a:p>
          <a:p>
            <a:pPr lvl="0"/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3.My sister and I are ______ songs.</a:t>
            </a:r>
          </a:p>
          <a:p>
            <a:pPr lvl="0"/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4.Look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dog is _________ after (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之后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)a cat.</a:t>
            </a:r>
          </a:p>
          <a:p>
            <a:pPr lvl="0"/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5.The children are ___________ in the sea.</a:t>
            </a:r>
          </a:p>
          <a:p>
            <a:pPr lvl="0"/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6.----What’s your grandma doing?---- She’s _________.</a:t>
            </a:r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714356"/>
            <a:ext cx="1960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sleeping 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714356"/>
            <a:ext cx="2889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swimming 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714356"/>
            <a:ext cx="18573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riding 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5311" y="357166"/>
            <a:ext cx="1238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 singing 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61005" y="714356"/>
            <a:ext cx="268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running 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18327" y="714356"/>
            <a:ext cx="2682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listening</a:t>
            </a:r>
            <a:endParaRPr lang="zh-CN" altLang="en-US" sz="2400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8" y="71414"/>
            <a:ext cx="2571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选词填空：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43 0.02639 L -0.09305 0.099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57 0.00533 L -0.06337 0.204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0.05162 L -0.07309 0.3138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07 0.01574 L -0.20451 0.414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0.1625 0.5303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0.67674 0.6247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boy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596" y="214290"/>
            <a:ext cx="1943100" cy="1522413"/>
          </a:xfrm>
          <a:noFill/>
          <a:ln/>
        </p:spPr>
      </p:pic>
      <p:pic>
        <p:nvPicPr>
          <p:cNvPr id="16387" name="Picture 3" descr="855EC75CCD0371EE94A2C65F507AD1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42852"/>
            <a:ext cx="1935163" cy="22320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6389" name="Picture 5" descr="gif0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42852"/>
            <a:ext cx="1733550" cy="1981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16390" name="Picture 6" descr="gif0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2133600"/>
            <a:ext cx="1944687" cy="17160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908175" y="5157788"/>
            <a:ext cx="4824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5122" name="Picture 2" descr="https://timgsa.baidu.com/timg?image&amp;quality=80&amp;size=b9999_10000&amp;sec=1506333905463&amp;di=533126916d969b17f8bb7f41bb33082a&amp;imgtype=0&amp;src=http%3A%2F%2Fimg.mp.sohu.com%2Fupload%2F20170608%2F20120afa58284056ae9a76b1a903cea7.pn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571744"/>
            <a:ext cx="2100868" cy="1000132"/>
          </a:xfrm>
          <a:prstGeom prst="rect">
            <a:avLst/>
          </a:prstGeom>
          <a:noFill/>
        </p:spPr>
      </p:pic>
      <p:pic>
        <p:nvPicPr>
          <p:cNvPr id="5124" name="Picture 4" descr="https://timgsa.baidu.com/timg?image&amp;quality=80&amp;size=b9999_10000&amp;sec=1506333984976&amp;di=ef8421ebb1675f9710278ca6796c535a&amp;imgtype=0&amp;src=http%3A%2F%2Fwww.qq1234.org%2Fuploads%2Fallimg%2F140708%2F15022215B-0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2071678"/>
            <a:ext cx="1905000" cy="1905000"/>
          </a:xfrm>
          <a:prstGeom prst="rect">
            <a:avLst/>
          </a:prstGeom>
          <a:noFill/>
        </p:spPr>
      </p:pic>
      <p:pic>
        <p:nvPicPr>
          <p:cNvPr id="5128" name="Picture 8" descr="https://timgsa.baidu.com/timg?image&amp;quality=80&amp;size=b9999_10000&amp;sec=1506334087421&amp;di=254d14215968140a9e6b169d2b044f03&amp;imgtype=0&amp;src=http%3A%2F%2Fstore.games.sina.com.cn%2Fbbs%2Fforum%2F201509%2F02%2F105342jm7hebwelylhgem7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3857628"/>
            <a:ext cx="2500330" cy="2500330"/>
          </a:xfrm>
          <a:prstGeom prst="rect">
            <a:avLst/>
          </a:prstGeom>
          <a:noFill/>
        </p:spPr>
      </p:pic>
      <p:pic>
        <p:nvPicPr>
          <p:cNvPr id="5130" name="Picture 10" descr="https://timgsa.baidu.com/timg?image&amp;quality=80&amp;size=b9999_10000&amp;sec=1506334140013&amp;di=0a330f2c9b76dde7b72511ca27349a3a&amp;imgtype=0&amp;src=http%3A%2F%2Fimg5.hefei.cc%2FM03%2FEF%2F72%2FrBEBp1ci7tyAPOHPAAAeA43Dj_Y534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28992" y="4143380"/>
            <a:ext cx="1381125" cy="1381126"/>
          </a:xfrm>
          <a:prstGeom prst="rect">
            <a:avLst/>
          </a:prstGeom>
          <a:noFill/>
        </p:spPr>
      </p:pic>
      <p:pic>
        <p:nvPicPr>
          <p:cNvPr id="5132" name="Picture 12" descr="https://timgsa.baidu.com/timg?image&amp;quality=80&amp;size=b9999_10000&amp;sec=1506334247070&amp;di=46ff24ccae6e1a1a8ee67445c32634a7&amp;imgtype=0&amp;src=http%3A%2F%2Fimg.zcool.cn%2Fcommunity%2F01aeb75821fbe7a84a0d304f64245b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286381" y="4357694"/>
            <a:ext cx="1785950" cy="128588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428860" y="5288340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Times New Roman" pitchFamily="18" charset="0"/>
                <a:cs typeface="Times New Roman" pitchFamily="18" charset="0"/>
              </a:rPr>
              <a:t>What’s he /she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doing</a:t>
            </a:r>
            <a:r>
              <a:rPr lang="en-US" altLang="zh-CN" sz="4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altLang="zh-CN" sz="4800" dirty="0" smtClean="0">
                <a:latin typeface="Times New Roman" pitchFamily="18" charset="0"/>
                <a:cs typeface="Times New Roman" pitchFamily="18" charset="0"/>
              </a:rPr>
              <a:t>He’s / She’s …</a:t>
            </a:r>
            <a:endParaRPr lang="zh-CN" alt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34" name="Picture 14" descr="https://timgsa.baidu.com/timg?image&amp;quality=80&amp;size=b9999_10000&amp;sec=1506335705197&amp;di=e5970b68969080cc8b9f34496f1d382e&amp;imgtype=0&amp;src=http%3A%2F%2Fimg.mp.itc.cn%2Fupload%2F20160912%2F70c4e1422d354d7f9ba6c59201dad760_th.jpg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572396" y="2500306"/>
            <a:ext cx="1538297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59395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9396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9397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9398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9399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643570" y="571480"/>
            <a:ext cx="785818" cy="707886"/>
            <a:chOff x="5643570" y="571480"/>
            <a:chExt cx="785818" cy="707886"/>
          </a:xfrm>
        </p:grpSpPr>
        <p:sp>
          <p:nvSpPr>
            <p:cNvPr id="14" name="矩形 13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3’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6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0420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786578" y="1714488"/>
            <a:ext cx="785818" cy="707886"/>
            <a:chOff x="5643570" y="571480"/>
            <a:chExt cx="785818" cy="707886"/>
          </a:xfrm>
        </p:grpSpPr>
        <p:sp>
          <p:nvSpPr>
            <p:cNvPr id="16" name="矩形 15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2’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7200000">
                                      <p:cBhvr>
                                        <p:cTn id="6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 descr="http://pic4.nipic.com/20090828/1496459_175545049099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473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14612" y="2143116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Enjoy a song</a:t>
            </a:r>
            <a:endParaRPr lang="zh-CN" alt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4612" y="3857628"/>
            <a:ext cx="4286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</a:bodyPr>
          <a:lstStyle/>
          <a:p>
            <a:pPr algn="ctr"/>
            <a:r>
              <a:rPr lang="en-US" altLang="zh-CN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make a cake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1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494" name="Line 6"/>
          <p:cNvSpPr>
            <a:spLocks noChangeShapeType="1"/>
          </p:cNvSpPr>
          <p:nvPr/>
        </p:nvSpPr>
        <p:spPr bwMode="auto">
          <a:xfrm flipV="1">
            <a:off x="38862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3500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3501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714612" y="3500438"/>
            <a:ext cx="785818" cy="707886"/>
            <a:chOff x="5643570" y="571480"/>
            <a:chExt cx="785818" cy="707886"/>
          </a:xfrm>
        </p:grpSpPr>
        <p:sp>
          <p:nvSpPr>
            <p:cNvPr id="18" name="矩形 17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5’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0">
                                      <p:cBhvr>
                                        <p:cTn id="6" dur="1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39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429388" y="4429132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4’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9600000">
                                      <p:cBhvr>
                                        <p:cTn id="6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5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16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000628" y="1500174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2’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6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3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6564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6566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6572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29058" y="4786322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2’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3800000">
                                      <p:cBhvr>
                                        <p:cTn id="6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3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429388" y="4500570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2’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9600000">
                                      <p:cBhvr>
                                        <p:cTn id="6" dur="10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387" name="Text Box 19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58390" name="Text Box 22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58391" name="Text Box 23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58393" name="Text Box 25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58394" name="Text Box 26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00364" y="2714620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3’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8200000">
                                      <p:cBhvr>
                                        <p:cTn id="6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Oval 2"/>
          <p:cNvSpPr>
            <a:spLocks noChangeArrowheads="1"/>
          </p:cNvSpPr>
          <p:nvPr/>
        </p:nvSpPr>
        <p:spPr bwMode="auto">
          <a:xfrm>
            <a:off x="838200" y="0"/>
            <a:ext cx="7239000" cy="68580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67" name="Line 3"/>
          <p:cNvSpPr>
            <a:spLocks noChangeShapeType="1"/>
          </p:cNvSpPr>
          <p:nvPr/>
        </p:nvSpPr>
        <p:spPr bwMode="auto">
          <a:xfrm>
            <a:off x="762000" y="3429000"/>
            <a:ext cx="7315200" cy="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2468" name="Line 4"/>
          <p:cNvSpPr>
            <a:spLocks noChangeShapeType="1"/>
          </p:cNvSpPr>
          <p:nvPr/>
        </p:nvSpPr>
        <p:spPr bwMode="auto">
          <a:xfrm flipH="1">
            <a:off x="1676400" y="1219200"/>
            <a:ext cx="5486400" cy="45720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2469" name="Line 5"/>
          <p:cNvSpPr>
            <a:spLocks noChangeShapeType="1"/>
          </p:cNvSpPr>
          <p:nvPr/>
        </p:nvSpPr>
        <p:spPr bwMode="auto">
          <a:xfrm>
            <a:off x="2133600" y="838200"/>
            <a:ext cx="4724400" cy="5181600"/>
          </a:xfrm>
          <a:prstGeom prst="line">
            <a:avLst/>
          </a:prstGeom>
          <a:noFill/>
          <a:ln w="38100">
            <a:solidFill>
              <a:srgbClr val="00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2470" name="Line 6"/>
          <p:cNvSpPr>
            <a:spLocks noChangeShapeType="1"/>
          </p:cNvSpPr>
          <p:nvPr/>
        </p:nvSpPr>
        <p:spPr bwMode="auto">
          <a:xfrm flipV="1">
            <a:off x="3810000" y="2514600"/>
            <a:ext cx="1219200" cy="182880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3276600" y="1066800"/>
            <a:ext cx="213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5486400" y="3810000"/>
            <a:ext cx="160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</a:rPr>
              <a:t>riding</a:t>
            </a: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715000" y="2514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sleeping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3276600" y="685800"/>
            <a:ext cx="2667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playing the drums.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2362200" y="5410200"/>
            <a:ext cx="388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playing the flute</a:t>
            </a: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914400" y="36576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</a:rPr>
              <a:t>walking</a:t>
            </a: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1143000" y="2057400"/>
            <a:ext cx="2743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</a:rPr>
              <a:t> listening to music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000496" y="4714884"/>
            <a:ext cx="785818" cy="707886"/>
            <a:chOff x="5643570" y="571480"/>
            <a:chExt cx="785818" cy="707886"/>
          </a:xfrm>
        </p:grpSpPr>
        <p:sp>
          <p:nvSpPr>
            <p:cNvPr id="15" name="矩形 14"/>
            <p:cNvSpPr/>
            <p:nvPr/>
          </p:nvSpPr>
          <p:spPr>
            <a:xfrm>
              <a:off x="5643570" y="642918"/>
              <a:ext cx="714380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86446" y="571480"/>
              <a:ext cx="6429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solidFill>
                    <a:srgbClr val="FFFF00"/>
                  </a:solidFill>
                </a:rPr>
                <a:t>3’</a:t>
              </a:r>
              <a:endParaRPr lang="zh-CN" altLang="en-US" sz="40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3800000">
                                      <p:cBhvr>
                                        <p:cTn id="6" dur="10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307181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看谁说的多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43174" y="1643050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Times New Roman" pitchFamily="18" charset="0"/>
                <a:cs typeface="Times New Roman" pitchFamily="18" charset="0"/>
              </a:rPr>
              <a:t>Talk show</a:t>
            </a:r>
            <a:endParaRPr lang="zh-CN" alt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xscj10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x1pIuxx1VYmtQtN0XzG83IKmb-6zrmTKxrk5BBFXa5RFOPYxB9c2vkqGuFXoefY2RLBVfrg7Ee7Zj_aFNbDOe4sLnOVo4mMfrLbhOzVsQnHMwB6JDw1I0uZgJs2lVhtzUzqlJaQ4H3nsB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941888"/>
            <a:ext cx="2016125" cy="16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yworld3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63870">
            <a:off x="5076825" y="908050"/>
            <a:ext cx="19875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cyworld24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2781300"/>
            <a:ext cx="14478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 descr="fly kites"/>
          <p:cNvPicPr>
            <a:picLocks noChangeAspect="1" noChangeArrowheads="1"/>
          </p:cNvPicPr>
          <p:nvPr/>
        </p:nvPicPr>
        <p:blipFill>
          <a:blip r:embed="rId7">
            <a:lum bright="-10000" contrast="34000"/>
          </a:blip>
          <a:srcRect/>
          <a:stretch>
            <a:fillRect/>
          </a:stretch>
        </p:blipFill>
        <p:spPr bwMode="auto">
          <a:xfrm>
            <a:off x="2484438" y="752475"/>
            <a:ext cx="259238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5364163" y="6308725"/>
            <a:ext cx="9207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Lily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042988" y="6308725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Helen and Peter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2339975" y="2925763"/>
            <a:ext cx="1716088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Dongdong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5651500" y="4221163"/>
            <a:ext cx="103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Alice</a:t>
            </a: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500563" y="2276475"/>
            <a:ext cx="2840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/>
              <a:t>Lucy and Jim</a:t>
            </a:r>
          </a:p>
        </p:txBody>
      </p:sp>
      <p:pic>
        <p:nvPicPr>
          <p:cNvPr id="39948" name="Picture 12" descr="paint"/>
          <p:cNvPicPr>
            <a:picLocks noChangeAspect="1" noChangeArrowheads="1"/>
          </p:cNvPicPr>
          <p:nvPr/>
        </p:nvPicPr>
        <p:blipFill>
          <a:blip r:embed="rId8">
            <a:lum bright="-24000" contrast="36000"/>
          </a:blip>
          <a:srcRect/>
          <a:stretch>
            <a:fillRect/>
          </a:stretch>
        </p:blipFill>
        <p:spPr bwMode="auto">
          <a:xfrm>
            <a:off x="755650" y="2781300"/>
            <a:ext cx="18446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9" name="Picture 13" descr="cyworld28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35150" y="4581525"/>
            <a:ext cx="2376488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50" name="Picture 14" descr="readaletter副本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34224" flipH="1">
            <a:off x="6516688" y="4557713"/>
            <a:ext cx="2427287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51" name="Picture 15" descr="x1pIuxx1VYmtQtN0XzG83IKme9d6CJIbwlsWIV3ldqTyEur3Zm-bVOTuid8J2BuccwyxQgRU_k0Kb4_j4c0TW6AcfZygOhZMXKA4-NilPioUt3lMPiwgc2Vj6ZHvSrKoFEb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0200" y="2924175"/>
            <a:ext cx="1514475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4500563" y="44370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4067175" y="4221163"/>
            <a:ext cx="935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Tom</a:t>
            </a:r>
          </a:p>
        </p:txBody>
      </p:sp>
      <p:sp>
        <p:nvSpPr>
          <p:cNvPr id="39954" name="Text Box 18"/>
          <p:cNvSpPr txBox="1">
            <a:spLocks noChangeArrowheads="1"/>
          </p:cNvSpPr>
          <p:nvPr/>
        </p:nvSpPr>
        <p:spPr bwMode="auto">
          <a:xfrm>
            <a:off x="684213" y="4868863"/>
            <a:ext cx="86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Amy</a:t>
            </a:r>
          </a:p>
        </p:txBody>
      </p:sp>
      <p:sp>
        <p:nvSpPr>
          <p:cNvPr id="39955" name="Text Box 19"/>
          <p:cNvSpPr txBox="1">
            <a:spLocks noChangeArrowheads="1"/>
          </p:cNvSpPr>
          <p:nvPr/>
        </p:nvSpPr>
        <p:spPr bwMode="auto">
          <a:xfrm>
            <a:off x="6732588" y="4652963"/>
            <a:ext cx="1439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/>
              <a:t>Daming</a:t>
            </a:r>
          </a:p>
        </p:txBody>
      </p:sp>
      <p:grpSp>
        <p:nvGrpSpPr>
          <p:cNvPr id="2" name="Group 20"/>
          <p:cNvGrpSpPr>
            <a:grpSpLocks noChangeAspect="1"/>
          </p:cNvGrpSpPr>
          <p:nvPr/>
        </p:nvGrpSpPr>
        <p:grpSpPr bwMode="auto">
          <a:xfrm>
            <a:off x="-396875" y="-531813"/>
            <a:ext cx="9128125" cy="8956676"/>
            <a:chOff x="0" y="0"/>
            <a:chExt cx="5760" cy="5653"/>
          </a:xfrm>
        </p:grpSpPr>
        <p:pic>
          <p:nvPicPr>
            <p:cNvPr id="39957" name="Picture 21" descr="动态背景5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0" y="0"/>
              <a:ext cx="3600" cy="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958" name="Picture 22" descr="动态背景5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2580" y="0"/>
              <a:ext cx="3180" cy="5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9959" name="Text Box 23"/>
          <p:cNvSpPr txBox="1">
            <a:spLocks noChangeArrowheads="1"/>
          </p:cNvSpPr>
          <p:nvPr/>
        </p:nvSpPr>
        <p:spPr bwMode="auto">
          <a:xfrm>
            <a:off x="503238" y="285728"/>
            <a:ext cx="8640762" cy="4667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/>
              <a:t>What are they </a:t>
            </a:r>
            <a:r>
              <a:rPr lang="en-US" sz="2400" b="1" dirty="0" err="1" smtClean="0"/>
              <a:t>doing?He’s</a:t>
            </a:r>
            <a:r>
              <a:rPr lang="en-US" sz="2400" b="1" dirty="0" smtClean="0"/>
              <a:t>/ She’s/They’re…</a:t>
            </a:r>
            <a:endParaRPr lang="en-US" sz="2400" b="1" dirty="0"/>
          </a:p>
        </p:txBody>
      </p:sp>
      <p:pic>
        <p:nvPicPr>
          <p:cNvPr id="29" name="Picture 2" descr="http://p0.so.qhmsg.com/bdr/_240_/t01a557fb6108d31e85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00958" y="2714620"/>
            <a:ext cx="928694" cy="1219201"/>
          </a:xfrm>
          <a:prstGeom prst="ellipse">
            <a:avLst/>
          </a:prstGeom>
          <a:noFill/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2054" name="Picture 6" descr="http://p1.so.qhimgs1.com/bdr/_240_/t0161404b887abae781.gif"/>
          <p:cNvPicPr>
            <a:picLocks noChangeAspect="1" noChangeArrowheads="1" noCrop="1"/>
          </p:cNvPicPr>
          <p:nvPr/>
        </p:nvPicPr>
        <p:blipFill>
          <a:blip r:embed="rId14">
            <a:lum bright="-10000"/>
          </a:blip>
          <a:srcRect/>
          <a:stretch>
            <a:fillRect/>
          </a:stretch>
        </p:blipFill>
        <p:spPr bwMode="auto">
          <a:xfrm>
            <a:off x="4500562" y="4857760"/>
            <a:ext cx="1071570" cy="1071570"/>
          </a:xfrm>
          <a:prstGeom prst="ellipse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aining易白云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9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85720" y="785794"/>
            <a:ext cx="858440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200" b="1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根据汉语提示，结合语境补全单词</a:t>
            </a:r>
            <a:r>
              <a:rPr kumimoji="0" 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1.---What ______(be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 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you doing?</a:t>
            </a:r>
            <a:endParaRPr kumimoji="0" lang="en-US" alt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---I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  ______ 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（制作）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 plane.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There are two_____ (</a:t>
            </a:r>
            <a:r>
              <a:rPr kumimoji="0" lang="zh-CN" altLang="en-US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蛋糕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 on the table.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 Let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3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 sing a song for M____ and D______.</a:t>
            </a:r>
            <a:endParaRPr kumimoji="0" lang="en-US" altLang="zh-CN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57166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检测：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打乒乓球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1413" y="476250"/>
            <a:ext cx="47529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195513" y="4221163"/>
            <a:ext cx="5256212" cy="1223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268538" y="404813"/>
            <a:ext cx="66611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itchFamily="18" charset="0"/>
                <a:cs typeface="Times New Roman" pitchFamily="18" charset="0"/>
              </a:rPr>
              <a:t>What are you do</a:t>
            </a:r>
            <a:r>
              <a:rPr lang="en-US" altLang="zh-CN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4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928794" y="5429264"/>
            <a:ext cx="59039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I’m  play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 ping-pong.</a:t>
            </a:r>
          </a:p>
        </p:txBody>
      </p:sp>
      <p:sp>
        <p:nvSpPr>
          <p:cNvPr id="6" name="爆炸形 2 5"/>
          <p:cNvSpPr/>
          <p:nvPr/>
        </p:nvSpPr>
        <p:spPr>
          <a:xfrm>
            <a:off x="1643063" y="1643063"/>
            <a:ext cx="4929187" cy="2714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6tg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82100" cy="6916738"/>
          </a:xfrm>
          <a:noFill/>
        </p:spPr>
      </p:pic>
      <p:sp>
        <p:nvSpPr>
          <p:cNvPr id="22531" name="WordArt 3"/>
          <p:cNvSpPr>
            <a:spLocks noChangeArrowheads="1" noChangeShapeType="1"/>
          </p:cNvSpPr>
          <p:nvPr/>
        </p:nvSpPr>
        <p:spPr bwMode="auto">
          <a:xfrm>
            <a:off x="2771775" y="765175"/>
            <a:ext cx="2930525" cy="1339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998"/>
                    </a:srgbClr>
                  </a:prstShdw>
                </a:effectLst>
                <a:latin typeface="宋体"/>
                <a:ea typeface="宋体"/>
              </a:rPr>
              <a:t>Homework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5998"/>
                  </a:srgbClr>
                </a:prstShdw>
              </a:effectLst>
              <a:latin typeface="宋体"/>
              <a:ea typeface="宋体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611188" y="2133600"/>
            <a:ext cx="8353425" cy="2654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Times New Roman" pitchFamily="18" charset="0"/>
              </a:rPr>
              <a:t>必做：</a:t>
            </a:r>
          </a:p>
          <a:p>
            <a:pPr algn="l"/>
            <a:r>
              <a:rPr lang="en-US" altLang="zh-CN" sz="2800" b="1" dirty="0">
                <a:latin typeface="Times New Roman" pitchFamily="18" charset="0"/>
              </a:rPr>
              <a:t>1.Copy the words and sentences. </a:t>
            </a:r>
          </a:p>
          <a:p>
            <a:pPr algn="l"/>
            <a:r>
              <a:rPr lang="en-US" altLang="zh-CN" sz="2800" b="1" dirty="0">
                <a:latin typeface="Times New Roman" pitchFamily="18" charset="0"/>
              </a:rPr>
              <a:t>2.Listen and read the text .</a:t>
            </a:r>
          </a:p>
          <a:p>
            <a:pPr algn="l"/>
            <a:r>
              <a:rPr lang="zh-CN" altLang="en-US" sz="2800" b="1" dirty="0">
                <a:latin typeface="Times New Roman" pitchFamily="18" charset="0"/>
              </a:rPr>
              <a:t>选做：</a:t>
            </a:r>
          </a:p>
          <a:p>
            <a:pPr algn="l"/>
            <a:r>
              <a:rPr lang="en-US" altLang="zh-CN" sz="2800" b="1" dirty="0">
                <a:latin typeface="Times New Roman" pitchFamily="18" charset="0"/>
              </a:rPr>
              <a:t>1.Recite the text . </a:t>
            </a:r>
          </a:p>
          <a:p>
            <a:pPr algn="l"/>
            <a:endParaRPr lang="en-US" altLang="zh-CN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游泳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692150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051050" y="692150"/>
            <a:ext cx="4897438" cy="107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2898775" y="4797425"/>
            <a:ext cx="3816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I’m  swim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411413" y="260350"/>
            <a:ext cx="5184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What are you do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爆炸形 2 5"/>
          <p:cNvSpPr/>
          <p:nvPr/>
        </p:nvSpPr>
        <p:spPr>
          <a:xfrm>
            <a:off x="2857500" y="2357438"/>
            <a:ext cx="3714750" cy="21431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8010803503463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557338"/>
            <a:ext cx="31686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124075" y="333375"/>
            <a:ext cx="51847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What are you do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857488" y="5357826"/>
            <a:ext cx="41036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I’m sing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爆炸形 2 4"/>
          <p:cNvSpPr/>
          <p:nvPr/>
        </p:nvSpPr>
        <p:spPr>
          <a:xfrm>
            <a:off x="2857500" y="1785938"/>
            <a:ext cx="3714750" cy="2714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2124075" y="692150"/>
            <a:ext cx="5832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</a:rPr>
              <a:t>What</a:t>
            </a:r>
            <a:r>
              <a:rPr lang="en-US" altLang="zh-CN" sz="4000" b="1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lang="en-US" altLang="zh-CN" sz="4000" b="1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  <a:r>
              <a:rPr lang="en-US" altLang="zh-CN" sz="4000" b="1" dirty="0">
                <a:solidFill>
                  <a:srgbClr val="1D0DF1"/>
                </a:solidFill>
                <a:latin typeface="Times New Roman" pitchFamily="18" charset="0"/>
              </a:rPr>
              <a:t>you</a:t>
            </a:r>
            <a:r>
              <a:rPr lang="en-US" altLang="zh-CN" sz="4000" b="1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</a:rPr>
              <a:t>do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</a:rPr>
              <a:t>?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835150" y="5373688"/>
            <a:ext cx="5832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i="1" dirty="0">
                <a:latin typeface="Times New Roman" pitchFamily="18" charset="0"/>
              </a:rPr>
              <a:t>We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itchFamily="18" charset="0"/>
              </a:rPr>
              <a:t>’re</a:t>
            </a:r>
            <a:r>
              <a:rPr lang="en-US" altLang="zh-CN" sz="4000" b="1" i="1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  <a:r>
              <a:rPr lang="en-US" altLang="zh-CN" sz="4000" b="1" i="1" dirty="0">
                <a:latin typeface="Times New Roman" pitchFamily="18" charset="0"/>
              </a:rPr>
              <a:t>play</a:t>
            </a:r>
            <a:r>
              <a:rPr lang="en-US" altLang="zh-CN" sz="4000" b="1" i="1" dirty="0">
                <a:solidFill>
                  <a:srgbClr val="FF0000"/>
                </a:solidFill>
                <a:latin typeface="Times New Roman" pitchFamily="18" charset="0"/>
              </a:rPr>
              <a:t>ing</a:t>
            </a:r>
            <a:r>
              <a:rPr lang="en-US" altLang="zh-CN" sz="4000" b="1" i="1" dirty="0">
                <a:solidFill>
                  <a:srgbClr val="0033CC"/>
                </a:solidFill>
                <a:latin typeface="Times New Roman" pitchFamily="18" charset="0"/>
              </a:rPr>
              <a:t> </a:t>
            </a:r>
            <a:r>
              <a:rPr lang="en-US" altLang="zh-CN" sz="4000" b="1" i="1" dirty="0">
                <a:latin typeface="Times New Roman" pitchFamily="18" charset="0"/>
              </a:rPr>
              <a:t>football.</a:t>
            </a:r>
          </a:p>
        </p:txBody>
      </p:sp>
      <p:pic>
        <p:nvPicPr>
          <p:cNvPr id="7173" name="Picture 9" descr="http://p5.so.qhimgs1.com/bdr/_240_/t01db651ab672a2641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0" y="1571625"/>
            <a:ext cx="463391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爆炸形 2 7"/>
          <p:cNvSpPr/>
          <p:nvPr/>
        </p:nvSpPr>
        <p:spPr>
          <a:xfrm>
            <a:off x="2500313" y="1143000"/>
            <a:ext cx="4071937" cy="307181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utoUpdateAnimBg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6"/>
          <p:cNvSpPr txBox="1">
            <a:spLocks noChangeArrowheads="1"/>
          </p:cNvSpPr>
          <p:nvPr/>
        </p:nvSpPr>
        <p:spPr bwMode="auto">
          <a:xfrm>
            <a:off x="2124075" y="333375"/>
            <a:ext cx="5184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What is she do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990600" y="5105400"/>
            <a:ext cx="7772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Times New Roman" pitchFamily="18" charset="0"/>
                <a:cs typeface="Times New Roman" pitchFamily="18" charset="0"/>
              </a:rPr>
              <a:t>She is</a:t>
            </a:r>
            <a:r>
              <a:rPr lang="en-US" altLang="zh-C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making</a:t>
            </a:r>
            <a:r>
              <a:rPr lang="en-US" altLang="zh-CN" sz="5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cake</a:t>
            </a:r>
            <a:r>
              <a:rPr lang="en-US" altLang="zh-CN" sz="5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6" name="Picture 6" descr="http://p1.so.qhimgs1.com/bdr/_240_/t01ff7c2c785a1e94c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1357313"/>
            <a:ext cx="307181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爆炸形 2 5"/>
          <p:cNvSpPr/>
          <p:nvPr/>
        </p:nvSpPr>
        <p:spPr>
          <a:xfrm>
            <a:off x="2714625" y="1571625"/>
            <a:ext cx="3000375" cy="271462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 autoUpdateAnimBg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2143125" y="428625"/>
            <a:ext cx="4357688" cy="2143125"/>
            <a:chOff x="2143108" y="428604"/>
            <a:chExt cx="4357718" cy="2143140"/>
          </a:xfrm>
        </p:grpSpPr>
        <p:sp>
          <p:nvSpPr>
            <p:cNvPr id="2" name="流程图: 资料带 1"/>
            <p:cNvSpPr/>
            <p:nvPr/>
          </p:nvSpPr>
          <p:spPr>
            <a:xfrm>
              <a:off x="2143108" y="428604"/>
              <a:ext cx="4357718" cy="2143140"/>
            </a:xfrm>
            <a:prstGeom prst="flowChartPunchedTape">
              <a:avLst/>
            </a:prstGeom>
            <a:solidFill>
              <a:srgbClr val="FF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十二角星 2"/>
            <p:cNvSpPr/>
            <p:nvPr/>
          </p:nvSpPr>
          <p:spPr>
            <a:xfrm>
              <a:off x="2571736" y="1000108"/>
              <a:ext cx="3500462" cy="1055695"/>
            </a:xfrm>
            <a:prstGeom prst="star12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23" name="TextBox 3"/>
            <p:cNvSpPr txBox="1">
              <a:spLocks noChangeArrowheads="1"/>
            </p:cNvSpPr>
            <p:nvPr/>
          </p:nvSpPr>
          <p:spPr bwMode="auto">
            <a:xfrm>
              <a:off x="3428992" y="1000109"/>
              <a:ext cx="2428892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6000" b="1"/>
                <a:t>task</a:t>
              </a:r>
              <a:endParaRPr lang="zh-CN" altLang="en-US" sz="6000" b="1"/>
            </a:p>
          </p:txBody>
        </p:sp>
      </p:grp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1285874" y="2714625"/>
            <a:ext cx="757240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复习运用</a:t>
            </a:r>
            <a:r>
              <a:rPr lang="zh-CN" altLang="en-US" sz="4400" b="1" dirty="0"/>
              <a:t>现在进行</a:t>
            </a:r>
            <a:r>
              <a:rPr lang="zh-CN" altLang="en-US" sz="4400" b="1" dirty="0" smtClean="0"/>
              <a:t>时“</a:t>
            </a:r>
            <a:r>
              <a:rPr lang="en-US" altLang="zh-CN" sz="4400" b="1" dirty="0" smtClean="0"/>
              <a:t>be doing</a:t>
            </a:r>
            <a:r>
              <a:rPr lang="zh-CN" altLang="en-US" sz="4400" b="1" dirty="0" smtClean="0"/>
              <a:t>”，询问讲述</a:t>
            </a:r>
            <a:r>
              <a:rPr lang="zh-CN" altLang="en-US" sz="4400" b="1" dirty="0"/>
              <a:t>正在发生的事情。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71480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Listen to the text and think</a:t>
            </a:r>
            <a:endParaRPr lang="zh-CN" altLang="en-US" sz="48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643050"/>
            <a:ext cx="10634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1.What are you doing, Amy and Sam?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7" y="2643182"/>
            <a:ext cx="5500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2.What are you doing, Dad?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5" y="3643314"/>
            <a:ext cx="6234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3.What are  you doing, Mum?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14412" y="4643446"/>
            <a:ext cx="5500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4.What is Amy doing?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5572140"/>
            <a:ext cx="4889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itchFamily="18" charset="0"/>
                <a:cs typeface="Times New Roman" pitchFamily="18" charset="0"/>
              </a:rPr>
              <a:t>5.What is Sam doing?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2143116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’re mak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a cake.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14545" y="3214686"/>
            <a:ext cx="226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’m read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546" y="4214818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’m work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0232" y="5143512"/>
            <a:ext cx="56730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She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is play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the piano.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1670" y="6143644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is play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n-US" altLang="zh-CN" sz="3200" b="1" dirty="0" smtClean="0">
                <a:solidFill>
                  <a:srgbClr val="1D0DF1"/>
                </a:solidFill>
                <a:latin typeface="Times New Roman" pitchFamily="18" charset="0"/>
                <a:cs typeface="Times New Roman" pitchFamily="18" charset="0"/>
              </a:rPr>
              <a:t> the drums.</a:t>
            </a:r>
            <a:endParaRPr lang="zh-CN" altLang="en-US" sz="3200" b="1" dirty="0">
              <a:solidFill>
                <a:srgbClr val="1D0DF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969</TotalTime>
  <Words>692</Words>
  <PresentationFormat>全屏显示(4:3)</PresentationFormat>
  <Paragraphs>189</Paragraphs>
  <Slides>30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Revision of  Module2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ccc</dc:creator>
  <cp:lastModifiedBy>ccc</cp:lastModifiedBy>
  <cp:revision>65</cp:revision>
  <dcterms:created xsi:type="dcterms:W3CDTF">2017-09-22T06:46:14Z</dcterms:created>
  <dcterms:modified xsi:type="dcterms:W3CDTF">2017-12-07T07:35:07Z</dcterms:modified>
</cp:coreProperties>
</file>