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1" r:id="rId2"/>
    <p:sldId id="368" r:id="rId3"/>
    <p:sldId id="283" r:id="rId4"/>
    <p:sldId id="285" r:id="rId5"/>
    <p:sldId id="400" r:id="rId6"/>
    <p:sldId id="399" r:id="rId7"/>
    <p:sldId id="401" r:id="rId8"/>
    <p:sldId id="402" r:id="rId9"/>
    <p:sldId id="315" r:id="rId10"/>
    <p:sldId id="428" r:id="rId11"/>
    <p:sldId id="429" r:id="rId12"/>
    <p:sldId id="292" r:id="rId13"/>
    <p:sldId id="293" r:id="rId14"/>
    <p:sldId id="295" r:id="rId15"/>
    <p:sldId id="454" r:id="rId16"/>
    <p:sldId id="455" r:id="rId17"/>
    <p:sldId id="456" r:id="rId18"/>
    <p:sldId id="453" r:id="rId19"/>
    <p:sldId id="457" r:id="rId20"/>
    <p:sldId id="458" r:id="rId21"/>
    <p:sldId id="334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3CC"/>
    <a:srgbClr val="FFCCFF"/>
    <a:srgbClr val="00FFFF"/>
    <a:srgbClr val="00FF00"/>
    <a:srgbClr val="FF66FF"/>
    <a:srgbClr val="FF9900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20" y="-102"/>
      </p:cViewPr>
      <p:guideLst>
        <p:guide orient="horz" pos="2148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1E9779EE-FD7A-4F7B-B7B5-50F7D4C9DD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86C12-8EFC-4F45-AFA4-B4F79AE5BF08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49B50-61F4-45F6-BA1C-BFA23344AC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9A0F6-BC0B-4538-905B-AD7DB6E97FD6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CAC0D-D25A-40CD-9514-DA3158104C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E849E-16C2-4CA3-A138-C9BC2A1F6B3F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814A-3E3B-4402-A880-737D238580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D8502-DAC9-4750-A11C-72EBC50D4A58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B7AC2-3F66-401A-905E-C244B7666A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BBC56-4372-47EE-A1D7-423AA3DF0A26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702B4-30F0-4AA7-9780-F00315E09A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7D3C3-DCCB-41A7-9279-937320F2DEB9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3873B-F3FA-490E-BD8C-549BA3D90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A5621-5937-48C2-ABA4-3B285B860FE4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24428-A326-4AD0-B98B-E317A78F02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019DB-7925-4C86-A523-C6B1AAC879B0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E4703-6BB2-421E-8FA7-FE886C27DE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3C0C1-A56F-4947-BA31-6DE8B552B7DF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FDBE5-05FD-4AF4-85A5-2DD830B60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970C4-EB2E-4F64-8B65-935604380453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CA463-76D4-454E-9B19-14B7FA2084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23B88-EFFE-493A-9C11-9D8BCDA66C01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A6451-BF05-40D1-9E3B-CDA621AA0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0ED458A-4A3E-4A9C-B673-054B814F1C1F}" type="datetime1">
              <a:rPr lang="zh-CN" altLang="en-US"/>
              <a:pPr>
                <a:defRPr/>
              </a:pPr>
              <a:t>2017-3-31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5136EB0-32FA-4577-B780-CBCE93F91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203200"/>
            <a:ext cx="3929062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4362450" y="358775"/>
            <a:ext cx="663575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 kern="1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5998"/>
                    </a:srgbClr>
                  </a:outerShdw>
                </a:effectLst>
                <a:latin typeface="Comic Sans MS"/>
              </a:rPr>
              <a:t>3</a:t>
            </a:r>
            <a:endParaRPr lang="zh-CN" altLang="en-US" sz="6000" b="1" kern="1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effectLst>
                <a:outerShdw dist="35921" dir="2700000" algn="ctr" rotWithShape="0">
                  <a:srgbClr val="C0C0C0">
                    <a:alpha val="75998"/>
                  </a:srgbClr>
                </a:outerShdw>
              </a:effectLst>
              <a:latin typeface="Comic Sans MS"/>
            </a:endParaRPr>
          </a:p>
        </p:txBody>
      </p:sp>
      <p:sp>
        <p:nvSpPr>
          <p:cNvPr id="15363" name="Rectangle 2"/>
          <p:cNvSpPr>
            <a:spLocks noGrp="1"/>
          </p:cNvSpPr>
          <p:nvPr>
            <p:ph type="ctrTitle"/>
          </p:nvPr>
        </p:nvSpPr>
        <p:spPr>
          <a:xfrm>
            <a:off x="619125" y="687388"/>
            <a:ext cx="7958138" cy="19192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Comic Sans MS" pitchFamily="66" charset="0"/>
              </a:rPr>
              <a:t>Unit 2 </a:t>
            </a:r>
            <a:r>
              <a:rPr lang="en-US" altLang="zh-CN" b="1" smtClean="0">
                <a:solidFill>
                  <a:srgbClr val="FF0000"/>
                </a:solidFill>
                <a:latin typeface="Comic Sans MS" pitchFamily="66" charset="0"/>
              </a:rPr>
              <a:t>She went into a shop</a:t>
            </a:r>
            <a:r>
              <a:rPr lang="zh-CN" altLang="en-US" b="1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5364" name="Rectangle 2"/>
          <p:cNvSpPr>
            <a:spLocks noGrp="1"/>
          </p:cNvSpPr>
          <p:nvPr>
            <p:ph type="ctrTitle"/>
          </p:nvPr>
        </p:nvSpPr>
        <p:spPr>
          <a:xfrm>
            <a:off x="3748088" y="3449638"/>
            <a:ext cx="6503987" cy="1919287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Comic Sans MS" pitchFamily="66" charset="0"/>
              </a:rPr>
              <a:t>獐子镇中心小学</a:t>
            </a:r>
            <a:br>
              <a:rPr lang="zh-CN" altLang="en-US" sz="3200" b="1" smtClean="0">
                <a:latin typeface="Comic Sans MS" pitchFamily="66" charset="0"/>
              </a:rPr>
            </a:br>
            <a:r>
              <a:rPr lang="en-US" altLang="zh-CN" sz="3200" b="1" smtClean="0">
                <a:latin typeface="Comic Sans MS" pitchFamily="66" charset="0"/>
              </a:rPr>
              <a:t/>
            </a:r>
            <a:br>
              <a:rPr lang="en-US" altLang="zh-CN" sz="3200" b="1" smtClean="0">
                <a:latin typeface="Comic Sans MS" pitchFamily="66" charset="0"/>
              </a:rPr>
            </a:br>
            <a:r>
              <a:rPr lang="zh-CN" altLang="en-US" sz="3200" b="1" smtClean="0">
                <a:latin typeface="Comic Sans MS" pitchFamily="66" charset="0"/>
              </a:rPr>
              <a:t>王晶晶</a:t>
            </a:r>
            <a:br>
              <a:rPr lang="zh-CN" altLang="en-US" sz="3200" b="1" smtClean="0">
                <a:latin typeface="Comic Sans MS" pitchFamily="66" charset="0"/>
              </a:rPr>
            </a:br>
            <a:r>
              <a:rPr lang="en-US" altLang="zh-CN" sz="3200" b="1" smtClean="0">
                <a:latin typeface="Comic Sans MS" pitchFamily="66" charset="0"/>
              </a:rPr>
              <a:t/>
            </a:r>
            <a:br>
              <a:rPr lang="en-US" altLang="zh-CN" sz="3200" b="1" smtClean="0">
                <a:latin typeface="Comic Sans MS" pitchFamily="66" charset="0"/>
              </a:rPr>
            </a:br>
            <a:r>
              <a:rPr lang="en-US" altLang="zh-CN" sz="3200" b="1" smtClean="0">
                <a:latin typeface="Comic Sans MS" pitchFamily="66" charset="0"/>
              </a:rPr>
              <a:t>Spring</a:t>
            </a:r>
            <a:endParaRPr lang="zh-CN" altLang="en-US" sz="3200" b="1" smtClean="0">
              <a:latin typeface="Comic Sans MS" pitchFamily="66" charset="0"/>
            </a:endParaRPr>
          </a:p>
        </p:txBody>
      </p:sp>
      <p:sp>
        <p:nvSpPr>
          <p:cNvPr id="15365" name="Rectangle 2"/>
          <p:cNvSpPr>
            <a:spLocks noGrp="1"/>
          </p:cNvSpPr>
          <p:nvPr>
            <p:ph type="ctrTitle"/>
          </p:nvPr>
        </p:nvSpPr>
        <p:spPr>
          <a:xfrm>
            <a:off x="4929188" y="369888"/>
            <a:ext cx="3648075" cy="8128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Comic Sans MS" pitchFamily="66" charset="0"/>
              </a:rPr>
              <a:t>新标准英语四年级下册</a:t>
            </a:r>
          </a:p>
        </p:txBody>
      </p:sp>
      <p:pic>
        <p:nvPicPr>
          <p:cNvPr id="15366" name="图片 1" descr="ZY678TNEU~V69COYAX4U{E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25" y="2716213"/>
            <a:ext cx="35845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6884" y="123134"/>
            <a:ext cx="288925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Answer:</a:t>
            </a:r>
          </a:p>
        </p:txBody>
      </p:sp>
      <p:pic>
        <p:nvPicPr>
          <p:cNvPr id="24578" name="图片 1" descr="%`L3Y[NYPMZ{KWF4)TL[]O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7188" y="1038225"/>
            <a:ext cx="22939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2" descr="@GVQA09_NS7{]H)291}}`5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188" y="3548063"/>
            <a:ext cx="2293937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7163" y="1287463"/>
            <a:ext cx="6143625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1.Where did she go?</a:t>
            </a:r>
          </a:p>
        </p:txBody>
      </p:sp>
      <p:sp>
        <p:nvSpPr>
          <p:cNvPr id="5" name="矩形 4"/>
          <p:cNvSpPr/>
          <p:nvPr/>
        </p:nvSpPr>
        <p:spPr>
          <a:xfrm>
            <a:off x="157163" y="3216275"/>
            <a:ext cx="7208837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2.When did she go there?</a:t>
            </a:r>
          </a:p>
        </p:txBody>
      </p:sp>
      <p:sp>
        <p:nvSpPr>
          <p:cNvPr id="6" name="矩形 5"/>
          <p:cNvSpPr/>
          <p:nvPr/>
        </p:nvSpPr>
        <p:spPr>
          <a:xfrm>
            <a:off x="338138" y="5026025"/>
            <a:ext cx="5781675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3.What did she do?</a:t>
            </a:r>
          </a:p>
        </p:txBody>
      </p:sp>
      <p:sp>
        <p:nvSpPr>
          <p:cNvPr id="7" name="矩形 6"/>
          <p:cNvSpPr/>
          <p:nvPr/>
        </p:nvSpPr>
        <p:spPr>
          <a:xfrm>
            <a:off x="157163" y="1879600"/>
            <a:ext cx="6702425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She went into a shop.</a:t>
            </a:r>
            <a:r>
              <a:rPr lang="en-US" altLang="zh-CN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622300" y="3917950"/>
            <a:ext cx="3890963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Last month.</a:t>
            </a:r>
            <a:r>
              <a:rPr lang="en-US" altLang="zh-CN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0"/>
            <a:ext cx="9159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265113" y="190500"/>
            <a:ext cx="8326437" cy="1335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6600" b="1" smtClean="0">
                <a:solidFill>
                  <a:srgbClr val="FF0000"/>
                </a:solidFill>
              </a:rPr>
              <a:t>Read and Complete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-15875" y="2552700"/>
            <a:ext cx="8778875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Last ____, she _____ into a shop. She _____ some cheese and she _____ the cheese. Then she ____a cat in the shop. Then she ____ away. But the cat _____, “Come to my shop again!”</a:t>
            </a:r>
            <a:endParaRPr lang="en-US" sz="8800" b="1" kern="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7225" y="1692275"/>
            <a:ext cx="14605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month</a:t>
            </a:r>
          </a:p>
        </p:txBody>
      </p:sp>
      <p:sp>
        <p:nvSpPr>
          <p:cNvPr id="3" name="矩形 2"/>
          <p:cNvSpPr/>
          <p:nvPr/>
        </p:nvSpPr>
        <p:spPr>
          <a:xfrm>
            <a:off x="2117725" y="1692275"/>
            <a:ext cx="1651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shouted</a:t>
            </a:r>
          </a:p>
        </p:txBody>
      </p:sp>
      <p:sp>
        <p:nvSpPr>
          <p:cNvPr id="5" name="矩形 4"/>
          <p:cNvSpPr/>
          <p:nvPr/>
        </p:nvSpPr>
        <p:spPr>
          <a:xfrm>
            <a:off x="3333750" y="1692275"/>
            <a:ext cx="1651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ran</a:t>
            </a:r>
          </a:p>
        </p:txBody>
      </p:sp>
      <p:sp>
        <p:nvSpPr>
          <p:cNvPr id="6" name="矩形 5"/>
          <p:cNvSpPr/>
          <p:nvPr/>
        </p:nvSpPr>
        <p:spPr>
          <a:xfrm>
            <a:off x="4522788" y="1692275"/>
            <a:ext cx="1150937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saw</a:t>
            </a:r>
          </a:p>
        </p:txBody>
      </p:sp>
      <p:sp>
        <p:nvSpPr>
          <p:cNvPr id="7" name="矩形 6"/>
          <p:cNvSpPr/>
          <p:nvPr/>
        </p:nvSpPr>
        <p:spPr>
          <a:xfrm>
            <a:off x="5151438" y="1692275"/>
            <a:ext cx="1649412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ate</a:t>
            </a:r>
          </a:p>
        </p:txBody>
      </p:sp>
      <p:sp>
        <p:nvSpPr>
          <p:cNvPr id="8" name="矩形 7"/>
          <p:cNvSpPr/>
          <p:nvPr/>
        </p:nvSpPr>
        <p:spPr>
          <a:xfrm>
            <a:off x="6067425" y="1692275"/>
            <a:ext cx="1651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went</a:t>
            </a:r>
          </a:p>
        </p:txBody>
      </p:sp>
      <p:sp>
        <p:nvSpPr>
          <p:cNvPr id="9" name="矩形 8"/>
          <p:cNvSpPr/>
          <p:nvPr/>
        </p:nvSpPr>
        <p:spPr>
          <a:xfrm>
            <a:off x="7269163" y="1692275"/>
            <a:ext cx="1651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bought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50 0.001667 L 0.084722 0.15175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47431 0.149352 " pathEditMode="relative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77292 0.227315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08125 0.31064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89028 0.302130 " pathEditMode="relative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09861 0.381944 " pathEditMode="relative" ptsTypes="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03 -0.007037 L 0.271458 0.477315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1189038" y="2271713"/>
            <a:ext cx="7010400" cy="1335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8800" b="1" smtClean="0">
                <a:solidFill>
                  <a:srgbClr val="FF0000"/>
                </a:solidFill>
              </a:rPr>
              <a:t>Game time!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89038" y="3751263"/>
            <a:ext cx="70104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40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选取任务单，完成任务，</a:t>
            </a:r>
            <a:endParaRPr lang="en-US" altLang="zh-CN" sz="4000" b="1" kern="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40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为小组应得分数，夺取冠军</a:t>
            </a:r>
            <a:r>
              <a:rPr lang="zh-CN" altLang="en-US" sz="4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8800" b="1" kern="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89013"/>
            <a:ext cx="74453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矩形 10"/>
          <p:cNvSpPr>
            <a:spLocks noChangeArrowheads="1"/>
          </p:cNvSpPr>
          <p:nvPr/>
        </p:nvSpPr>
        <p:spPr bwMode="auto">
          <a:xfrm>
            <a:off x="1422400" y="2767013"/>
            <a:ext cx="1816100" cy="167005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1</a:t>
            </a:r>
            <a:endParaRPr lang="zh-CN" altLang="en-US" sz="9600"/>
          </a:p>
        </p:txBody>
      </p:sp>
      <p:sp>
        <p:nvSpPr>
          <p:cNvPr id="27651" name="矩形 11"/>
          <p:cNvSpPr>
            <a:spLocks noChangeArrowheads="1"/>
          </p:cNvSpPr>
          <p:nvPr/>
        </p:nvSpPr>
        <p:spPr bwMode="auto">
          <a:xfrm>
            <a:off x="3529013" y="2722563"/>
            <a:ext cx="1800225" cy="17145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2</a:t>
            </a:r>
            <a:endParaRPr lang="zh-CN" altLang="en-US" sz="9600"/>
          </a:p>
        </p:txBody>
      </p:sp>
      <p:sp>
        <p:nvSpPr>
          <p:cNvPr id="27652" name="矩形 12"/>
          <p:cNvSpPr>
            <a:spLocks noChangeArrowheads="1"/>
          </p:cNvSpPr>
          <p:nvPr/>
        </p:nvSpPr>
        <p:spPr bwMode="auto">
          <a:xfrm>
            <a:off x="5627688" y="2722563"/>
            <a:ext cx="1776412" cy="1714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3</a:t>
            </a:r>
            <a:endParaRPr lang="zh-CN" altLang="en-US" sz="9600"/>
          </a:p>
        </p:txBody>
      </p:sp>
      <p:sp>
        <p:nvSpPr>
          <p:cNvPr id="27653" name="矩形 13"/>
          <p:cNvSpPr>
            <a:spLocks noChangeArrowheads="1"/>
          </p:cNvSpPr>
          <p:nvPr/>
        </p:nvSpPr>
        <p:spPr bwMode="auto">
          <a:xfrm>
            <a:off x="2379663" y="4522788"/>
            <a:ext cx="1800225" cy="17335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4</a:t>
            </a:r>
            <a:endParaRPr lang="zh-CN" altLang="en-US" sz="9600"/>
          </a:p>
        </p:txBody>
      </p:sp>
      <p:sp>
        <p:nvSpPr>
          <p:cNvPr id="27654" name="矩形 14"/>
          <p:cNvSpPr>
            <a:spLocks noChangeArrowheads="1"/>
          </p:cNvSpPr>
          <p:nvPr/>
        </p:nvSpPr>
        <p:spPr bwMode="auto">
          <a:xfrm>
            <a:off x="4725988" y="4573588"/>
            <a:ext cx="1800225" cy="16827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5</a:t>
            </a:r>
            <a:endParaRPr lang="zh-CN" altLang="en-US" sz="9600"/>
          </a:p>
        </p:txBody>
      </p:sp>
      <p:sp>
        <p:nvSpPr>
          <p:cNvPr id="17" name="矩形 16"/>
          <p:cNvSpPr/>
          <p:nvPr/>
        </p:nvSpPr>
        <p:spPr>
          <a:xfrm>
            <a:off x="360763" y="217147"/>
            <a:ext cx="8348345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What did/didn't they do?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6460" y="1588477"/>
            <a:ext cx="227177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任务单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5"/>
          <p:cNvSpPr>
            <a:spLocks noChangeArrowheads="1"/>
          </p:cNvSpPr>
          <p:nvPr/>
        </p:nvSpPr>
        <p:spPr bwMode="auto">
          <a:xfrm>
            <a:off x="8229600" y="6019800"/>
            <a:ext cx="609600" cy="381000"/>
          </a:xfrm>
          <a:prstGeom prst="actionButtonBackPrevious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395288" y="244475"/>
            <a:ext cx="69326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得分：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       </a:t>
            </a:r>
            <a:endParaRPr lang="en-US" altLang="zh-CN" sz="3200" b="1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</a:rPr>
              <a:t> What did he do?</a:t>
            </a:r>
          </a:p>
          <a:p>
            <a:pPr>
              <a:buFont typeface="Arial" charset="0"/>
              <a:buNone/>
            </a:pP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1270000" y="2497138"/>
            <a:ext cx="82137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440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4400">
                <a:latin typeface="Times New Roman" pitchFamily="18" charset="0"/>
                <a:cs typeface="Times New Roman" pitchFamily="18" charset="0"/>
              </a:rPr>
              <a:t> ________football</a:t>
            </a: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ts val="3100"/>
              </a:lnSpc>
              <a:buFont typeface="Arial" charset="0"/>
              <a:buNone/>
            </a:pPr>
            <a:endParaRPr lang="en-US" altLang="zh-CN" sz="36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pic>
        <p:nvPicPr>
          <p:cNvPr id="28676" name="图片 2" descr="ZIK3~D11})P$VOP$JX3N5O1"/>
          <p:cNvPicPr>
            <a:picLocks noChangeAspect="1"/>
          </p:cNvPicPr>
          <p:nvPr/>
        </p:nvPicPr>
        <p:blipFill>
          <a:blip r:embed="rId2"/>
          <a:srcRect r="64539"/>
          <a:stretch>
            <a:fillRect/>
          </a:stretch>
        </p:blipFill>
        <p:spPr bwMode="auto">
          <a:xfrm>
            <a:off x="1485900" y="3473450"/>
            <a:ext cx="475138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347913" y="2286000"/>
            <a:ext cx="2114550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played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065213"/>
            <a:ext cx="8445500" cy="5549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89013"/>
            <a:ext cx="74453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矩形 10"/>
          <p:cNvSpPr>
            <a:spLocks noChangeArrowheads="1"/>
          </p:cNvSpPr>
          <p:nvPr/>
        </p:nvSpPr>
        <p:spPr bwMode="auto">
          <a:xfrm>
            <a:off x="1422400" y="2767013"/>
            <a:ext cx="1816100" cy="167005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1</a:t>
            </a:r>
            <a:endParaRPr lang="zh-CN" altLang="en-US" sz="9600"/>
          </a:p>
        </p:txBody>
      </p:sp>
      <p:sp>
        <p:nvSpPr>
          <p:cNvPr id="29699" name="矩形 11"/>
          <p:cNvSpPr>
            <a:spLocks noChangeArrowheads="1"/>
          </p:cNvSpPr>
          <p:nvPr/>
        </p:nvSpPr>
        <p:spPr bwMode="auto">
          <a:xfrm>
            <a:off x="3529013" y="2722563"/>
            <a:ext cx="1800225" cy="17145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2</a:t>
            </a:r>
            <a:endParaRPr lang="zh-CN" altLang="en-US" sz="9600"/>
          </a:p>
        </p:txBody>
      </p:sp>
      <p:sp>
        <p:nvSpPr>
          <p:cNvPr id="29700" name="矩形 12"/>
          <p:cNvSpPr>
            <a:spLocks noChangeArrowheads="1"/>
          </p:cNvSpPr>
          <p:nvPr/>
        </p:nvSpPr>
        <p:spPr bwMode="auto">
          <a:xfrm>
            <a:off x="5627688" y="2722563"/>
            <a:ext cx="1776412" cy="1714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3</a:t>
            </a:r>
            <a:endParaRPr lang="zh-CN" altLang="en-US" sz="9600"/>
          </a:p>
        </p:txBody>
      </p:sp>
      <p:sp>
        <p:nvSpPr>
          <p:cNvPr id="29701" name="矩形 13"/>
          <p:cNvSpPr>
            <a:spLocks noChangeArrowheads="1"/>
          </p:cNvSpPr>
          <p:nvPr/>
        </p:nvSpPr>
        <p:spPr bwMode="auto">
          <a:xfrm>
            <a:off x="2379663" y="4522788"/>
            <a:ext cx="1800225" cy="17335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4</a:t>
            </a:r>
            <a:endParaRPr lang="zh-CN" altLang="en-US" sz="9600"/>
          </a:p>
        </p:txBody>
      </p:sp>
      <p:sp>
        <p:nvSpPr>
          <p:cNvPr id="29702" name="矩形 14"/>
          <p:cNvSpPr>
            <a:spLocks noChangeArrowheads="1"/>
          </p:cNvSpPr>
          <p:nvPr/>
        </p:nvSpPr>
        <p:spPr bwMode="auto">
          <a:xfrm>
            <a:off x="4725988" y="4573588"/>
            <a:ext cx="1800225" cy="16827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5</a:t>
            </a:r>
            <a:endParaRPr lang="zh-CN" altLang="en-US" sz="9600"/>
          </a:p>
        </p:txBody>
      </p:sp>
      <p:sp>
        <p:nvSpPr>
          <p:cNvPr id="17" name="矩形 16"/>
          <p:cNvSpPr/>
          <p:nvPr/>
        </p:nvSpPr>
        <p:spPr>
          <a:xfrm>
            <a:off x="360763" y="217147"/>
            <a:ext cx="8348345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What did/didn't they do?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6460" y="1588477"/>
            <a:ext cx="227177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任务单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5"/>
          <p:cNvSpPr>
            <a:spLocks noChangeArrowheads="1"/>
          </p:cNvSpPr>
          <p:nvPr/>
        </p:nvSpPr>
        <p:spPr bwMode="auto">
          <a:xfrm>
            <a:off x="8229600" y="6019800"/>
            <a:ext cx="609600" cy="381000"/>
          </a:xfrm>
          <a:prstGeom prst="actionButtonBackPrevious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0722" name="Rectangle 7"/>
          <p:cNvSpPr>
            <a:spLocks noChangeArrowheads="1"/>
          </p:cNvSpPr>
          <p:nvPr/>
        </p:nvSpPr>
        <p:spPr bwMode="auto">
          <a:xfrm>
            <a:off x="395288" y="244475"/>
            <a:ext cx="69326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得分：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5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       </a:t>
            </a:r>
            <a:endParaRPr lang="en-US" altLang="zh-CN" sz="3200" b="1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</a:rPr>
              <a:t> What did he do?</a:t>
            </a:r>
          </a:p>
          <a:p>
            <a:pPr>
              <a:buFont typeface="Arial" charset="0"/>
              <a:buNone/>
            </a:pP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976313" y="1958975"/>
            <a:ext cx="82137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440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4400">
                <a:latin typeface="Times New Roman" pitchFamily="18" charset="0"/>
                <a:cs typeface="Times New Roman" pitchFamily="18" charset="0"/>
              </a:rPr>
              <a:t> ________basketball</a:t>
            </a: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ts val="3100"/>
              </a:lnSpc>
              <a:buFont typeface="Arial" charset="0"/>
              <a:buNone/>
            </a:pPr>
            <a:endParaRPr lang="en-US" altLang="zh-CN" sz="36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4" name="矩形 3"/>
          <p:cNvSpPr/>
          <p:nvPr/>
        </p:nvSpPr>
        <p:spPr>
          <a:xfrm>
            <a:off x="2062163" y="1673225"/>
            <a:ext cx="2114550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played</a:t>
            </a:r>
          </a:p>
        </p:txBody>
      </p:sp>
      <p:pic>
        <p:nvPicPr>
          <p:cNvPr id="30725" name="图片 4" descr="(99P7K7C{CTD[J%NHP`X5}X"/>
          <p:cNvPicPr>
            <a:picLocks noChangeAspect="1"/>
          </p:cNvPicPr>
          <p:nvPr/>
        </p:nvPicPr>
        <p:blipFill>
          <a:blip r:embed="rId2"/>
          <a:srcRect l="33975"/>
          <a:stretch>
            <a:fillRect/>
          </a:stretch>
        </p:blipFill>
        <p:spPr bwMode="auto">
          <a:xfrm>
            <a:off x="977900" y="3649663"/>
            <a:ext cx="6350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矩形 1"/>
          <p:cNvSpPr>
            <a:spLocks noChangeArrowheads="1"/>
          </p:cNvSpPr>
          <p:nvPr/>
        </p:nvSpPr>
        <p:spPr bwMode="auto">
          <a:xfrm>
            <a:off x="817563" y="2690813"/>
            <a:ext cx="8213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440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altLang="zh-CN" sz="4400">
                <a:latin typeface="Times New Roman" pitchFamily="18" charset="0"/>
                <a:cs typeface="Times New Roman" pitchFamily="18" charset="0"/>
              </a:rPr>
              <a:t> ______  ______the flute</a:t>
            </a: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ts val="3100"/>
              </a:lnSpc>
              <a:buFont typeface="Arial" charset="0"/>
              <a:buNone/>
            </a:pPr>
            <a:endParaRPr lang="en-US" altLang="zh-CN" sz="36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100"/>
              </a:lnSpc>
              <a:buFont typeface="Arial" charset="0"/>
              <a:buNone/>
            </a:pPr>
            <a:r>
              <a:rPr lang="en-US" altLang="zh-CN" sz="360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7" name="矩形 6"/>
          <p:cNvSpPr/>
          <p:nvPr/>
        </p:nvSpPr>
        <p:spPr>
          <a:xfrm>
            <a:off x="4013200" y="2497138"/>
            <a:ext cx="1403350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play</a:t>
            </a:r>
          </a:p>
        </p:txBody>
      </p:sp>
      <p:sp>
        <p:nvSpPr>
          <p:cNvPr id="8" name="矩形 7"/>
          <p:cNvSpPr/>
          <p:nvPr/>
        </p:nvSpPr>
        <p:spPr>
          <a:xfrm>
            <a:off x="2062163" y="2497138"/>
            <a:ext cx="1817687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didn't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065213"/>
            <a:ext cx="8445500" cy="5549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89013"/>
            <a:ext cx="74453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矩形 10"/>
          <p:cNvSpPr>
            <a:spLocks noChangeArrowheads="1"/>
          </p:cNvSpPr>
          <p:nvPr/>
        </p:nvSpPr>
        <p:spPr bwMode="auto">
          <a:xfrm>
            <a:off x="1422400" y="2767013"/>
            <a:ext cx="1816100" cy="167005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1</a:t>
            </a:r>
            <a:endParaRPr lang="zh-CN" altLang="en-US" sz="9600"/>
          </a:p>
        </p:txBody>
      </p:sp>
      <p:sp>
        <p:nvSpPr>
          <p:cNvPr id="31747" name="矩形 11"/>
          <p:cNvSpPr>
            <a:spLocks noChangeArrowheads="1"/>
          </p:cNvSpPr>
          <p:nvPr/>
        </p:nvSpPr>
        <p:spPr bwMode="auto">
          <a:xfrm>
            <a:off x="3529013" y="2722563"/>
            <a:ext cx="1800225" cy="17145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2</a:t>
            </a:r>
            <a:endParaRPr lang="zh-CN" altLang="en-US" sz="9600"/>
          </a:p>
        </p:txBody>
      </p:sp>
      <p:sp>
        <p:nvSpPr>
          <p:cNvPr id="31748" name="矩形 12"/>
          <p:cNvSpPr>
            <a:spLocks noChangeArrowheads="1"/>
          </p:cNvSpPr>
          <p:nvPr/>
        </p:nvSpPr>
        <p:spPr bwMode="auto">
          <a:xfrm>
            <a:off x="5627688" y="2722563"/>
            <a:ext cx="1776412" cy="1714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3</a:t>
            </a:r>
            <a:endParaRPr lang="zh-CN" altLang="en-US" sz="9600"/>
          </a:p>
        </p:txBody>
      </p:sp>
      <p:sp>
        <p:nvSpPr>
          <p:cNvPr id="31749" name="矩形 13"/>
          <p:cNvSpPr>
            <a:spLocks noChangeArrowheads="1"/>
          </p:cNvSpPr>
          <p:nvPr/>
        </p:nvSpPr>
        <p:spPr bwMode="auto">
          <a:xfrm>
            <a:off x="2379663" y="4522788"/>
            <a:ext cx="1800225" cy="17335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4</a:t>
            </a:r>
            <a:endParaRPr lang="zh-CN" altLang="en-US" sz="9600"/>
          </a:p>
        </p:txBody>
      </p:sp>
      <p:sp>
        <p:nvSpPr>
          <p:cNvPr id="31750" name="矩形 14"/>
          <p:cNvSpPr>
            <a:spLocks noChangeArrowheads="1"/>
          </p:cNvSpPr>
          <p:nvPr/>
        </p:nvSpPr>
        <p:spPr bwMode="auto">
          <a:xfrm>
            <a:off x="4725988" y="4573588"/>
            <a:ext cx="1800225" cy="16827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5</a:t>
            </a:r>
            <a:endParaRPr lang="zh-CN" altLang="en-US" sz="9600"/>
          </a:p>
        </p:txBody>
      </p:sp>
      <p:sp>
        <p:nvSpPr>
          <p:cNvPr id="17" name="矩形 16"/>
          <p:cNvSpPr/>
          <p:nvPr/>
        </p:nvSpPr>
        <p:spPr>
          <a:xfrm>
            <a:off x="360763" y="217147"/>
            <a:ext cx="8348345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What did/didn't they do?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6460" y="1588477"/>
            <a:ext cx="227177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任务单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ChangeArrowheads="1"/>
          </p:cNvSpPr>
          <p:nvPr/>
        </p:nvSpPr>
        <p:spPr bwMode="auto">
          <a:xfrm>
            <a:off x="395288" y="244475"/>
            <a:ext cx="6932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得分：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32770" name="Text Box 10"/>
          <p:cNvSpPr txBox="1">
            <a:spLocks noChangeArrowheads="1"/>
          </p:cNvSpPr>
          <p:nvPr/>
        </p:nvSpPr>
        <p:spPr bwMode="auto">
          <a:xfrm>
            <a:off x="609600" y="831850"/>
            <a:ext cx="57483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Tahoma" pitchFamily="34" charset="0"/>
              </a:rPr>
              <a:t>同桌任选两幅图问答，如：</a:t>
            </a:r>
            <a:endParaRPr lang="en-US" altLang="zh-CN" sz="2800">
              <a:latin typeface="Tahoma" pitchFamily="34" charset="0"/>
            </a:endParaRPr>
          </a:p>
        </p:txBody>
      </p:sp>
      <p:sp>
        <p:nvSpPr>
          <p:cNvPr id="32771" name="Text Box 10"/>
          <p:cNvSpPr txBox="1">
            <a:spLocks noChangeArrowheads="1"/>
          </p:cNvSpPr>
          <p:nvPr/>
        </p:nvSpPr>
        <p:spPr bwMode="auto">
          <a:xfrm>
            <a:off x="395288" y="1349375"/>
            <a:ext cx="88106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800" b="1" i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--What  did he do?/ What didn't he do? </a:t>
            </a:r>
          </a:p>
          <a:p>
            <a:pPr>
              <a:lnSpc>
                <a:spcPts val="22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800" b="1" i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-- He ...</a:t>
            </a:r>
          </a:p>
        </p:txBody>
      </p:sp>
      <p:pic>
        <p:nvPicPr>
          <p:cNvPr id="32772" name="图片 3" descr="5)}}3XD97Y0IA1U[QG$$RRX"/>
          <p:cNvPicPr>
            <a:picLocks noChangeAspect="1"/>
          </p:cNvPicPr>
          <p:nvPr/>
        </p:nvPicPr>
        <p:blipFill>
          <a:blip r:embed="rId2"/>
          <a:srcRect l="10054" t="10068" b="20992"/>
          <a:stretch>
            <a:fillRect/>
          </a:stretch>
        </p:blipFill>
        <p:spPr bwMode="auto">
          <a:xfrm>
            <a:off x="6899275" y="2319338"/>
            <a:ext cx="1704975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2" descr="ZIK3~D11})P$VOP$JX3N5O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319338"/>
            <a:ext cx="62896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图片 4" descr="(99P7K7C{CTD[J%NHP`X5}X"/>
          <p:cNvPicPr>
            <a:picLocks noChangeAspect="1"/>
          </p:cNvPicPr>
          <p:nvPr/>
        </p:nvPicPr>
        <p:blipFill>
          <a:blip r:embed="rId4"/>
          <a:srcRect b="20547"/>
          <a:stretch>
            <a:fillRect/>
          </a:stretch>
        </p:blipFill>
        <p:spPr bwMode="auto">
          <a:xfrm>
            <a:off x="609600" y="4397375"/>
            <a:ext cx="62896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96875" y="841375"/>
            <a:ext cx="8747125" cy="601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89013"/>
            <a:ext cx="74453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矩形 10"/>
          <p:cNvSpPr>
            <a:spLocks noChangeArrowheads="1"/>
          </p:cNvSpPr>
          <p:nvPr/>
        </p:nvSpPr>
        <p:spPr bwMode="auto">
          <a:xfrm>
            <a:off x="1422400" y="2767013"/>
            <a:ext cx="1816100" cy="167005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1</a:t>
            </a:r>
            <a:endParaRPr lang="zh-CN" altLang="en-US" sz="9600"/>
          </a:p>
        </p:txBody>
      </p:sp>
      <p:sp>
        <p:nvSpPr>
          <p:cNvPr id="33795" name="矩形 11"/>
          <p:cNvSpPr>
            <a:spLocks noChangeArrowheads="1"/>
          </p:cNvSpPr>
          <p:nvPr/>
        </p:nvSpPr>
        <p:spPr bwMode="auto">
          <a:xfrm>
            <a:off x="3529013" y="2722563"/>
            <a:ext cx="1800225" cy="17145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2</a:t>
            </a:r>
            <a:endParaRPr lang="zh-CN" altLang="en-US" sz="9600"/>
          </a:p>
        </p:txBody>
      </p:sp>
      <p:sp>
        <p:nvSpPr>
          <p:cNvPr id="33796" name="矩形 12"/>
          <p:cNvSpPr>
            <a:spLocks noChangeArrowheads="1"/>
          </p:cNvSpPr>
          <p:nvPr/>
        </p:nvSpPr>
        <p:spPr bwMode="auto">
          <a:xfrm>
            <a:off x="5627688" y="2722563"/>
            <a:ext cx="1776412" cy="1714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3</a:t>
            </a:r>
            <a:endParaRPr lang="zh-CN" altLang="en-US" sz="9600"/>
          </a:p>
        </p:txBody>
      </p:sp>
      <p:sp>
        <p:nvSpPr>
          <p:cNvPr id="33797" name="矩形 13"/>
          <p:cNvSpPr>
            <a:spLocks noChangeArrowheads="1"/>
          </p:cNvSpPr>
          <p:nvPr/>
        </p:nvSpPr>
        <p:spPr bwMode="auto">
          <a:xfrm>
            <a:off x="2379663" y="4522788"/>
            <a:ext cx="1800225" cy="17335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4</a:t>
            </a:r>
            <a:endParaRPr lang="zh-CN" altLang="en-US" sz="9600"/>
          </a:p>
        </p:txBody>
      </p:sp>
      <p:sp>
        <p:nvSpPr>
          <p:cNvPr id="33798" name="矩形 14"/>
          <p:cNvSpPr>
            <a:spLocks noChangeArrowheads="1"/>
          </p:cNvSpPr>
          <p:nvPr/>
        </p:nvSpPr>
        <p:spPr bwMode="auto">
          <a:xfrm>
            <a:off x="4725988" y="4573588"/>
            <a:ext cx="1800225" cy="16827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9600"/>
              <a:t>5</a:t>
            </a:r>
            <a:endParaRPr lang="zh-CN" altLang="en-US" sz="9600"/>
          </a:p>
        </p:txBody>
      </p:sp>
      <p:sp>
        <p:nvSpPr>
          <p:cNvPr id="17" name="矩形 16"/>
          <p:cNvSpPr/>
          <p:nvPr/>
        </p:nvSpPr>
        <p:spPr>
          <a:xfrm>
            <a:off x="265513" y="217147"/>
            <a:ext cx="8538845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What did /didn't they do?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6460" y="1588477"/>
            <a:ext cx="227177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任务单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7"/>
          <p:cNvGrpSpPr>
            <a:grpSpLocks/>
          </p:cNvGrpSpPr>
          <p:nvPr/>
        </p:nvGrpSpPr>
        <p:grpSpPr bwMode="auto">
          <a:xfrm>
            <a:off x="38100" y="-14288"/>
            <a:ext cx="9070975" cy="6873876"/>
            <a:chOff x="0" y="0"/>
            <a:chExt cx="5760" cy="4378"/>
          </a:xfrm>
        </p:grpSpPr>
        <p:sp>
          <p:nvSpPr>
            <p:cNvPr id="16387" name="Line 8"/>
            <p:cNvSpPr>
              <a:spLocks noChangeShapeType="1"/>
            </p:cNvSpPr>
            <p:nvPr/>
          </p:nvSpPr>
          <p:spPr bwMode="auto">
            <a:xfrm>
              <a:off x="0" y="437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Line 9"/>
            <p:cNvSpPr>
              <a:spLocks noChangeShapeType="1"/>
            </p:cNvSpPr>
            <p:nvPr/>
          </p:nvSpPr>
          <p:spPr bwMode="auto">
            <a:xfrm>
              <a:off x="0" y="5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Line 10"/>
            <p:cNvSpPr>
              <a:spLocks noChangeShapeType="1"/>
            </p:cNvSpPr>
            <p:nvPr/>
          </p:nvSpPr>
          <p:spPr bwMode="auto">
            <a:xfrm flipH="1">
              <a:off x="0" y="58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Line 11"/>
            <p:cNvSpPr>
              <a:spLocks noChangeShapeType="1"/>
            </p:cNvSpPr>
            <p:nvPr/>
          </p:nvSpPr>
          <p:spPr bwMode="auto">
            <a:xfrm flipV="1">
              <a:off x="5760" y="0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93700" y="2347913"/>
            <a:ext cx="8715375" cy="1431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Where did you go yesterday?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ChangeArrowheads="1"/>
          </p:cNvSpPr>
          <p:nvPr/>
        </p:nvSpPr>
        <p:spPr bwMode="auto">
          <a:xfrm>
            <a:off x="395288" y="244475"/>
            <a:ext cx="69326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得分：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15</a:t>
            </a:r>
          </a:p>
        </p:txBody>
      </p:sp>
      <p:pic>
        <p:nvPicPr>
          <p:cNvPr id="34818" name="图片 1" descr="0W]CPHP_O3O5D`Q}SUJH(R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889125"/>
            <a:ext cx="8229600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204788" y="830263"/>
            <a:ext cx="8774112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33CC"/>
                </a:solidFill>
              </a:rPr>
              <a:t>Yesterday, I went skating. It was cold. I had got... .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5288" y="841375"/>
            <a:ext cx="8748712" cy="601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5"/>
          <p:cNvSpPr>
            <a:spLocks noChangeArrowheads="1"/>
          </p:cNvSpPr>
          <p:nvPr/>
        </p:nvSpPr>
        <p:spPr bwMode="auto">
          <a:xfrm>
            <a:off x="322263" y="1916113"/>
            <a:ext cx="8640762" cy="2989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pic>
        <p:nvPicPr>
          <p:cNvPr id="35842" name="Picture 6" descr="234964-140916013F98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70" t="46185" r="35390" b="34778"/>
          <a:stretch>
            <a:fillRect/>
          </a:stretch>
        </p:blipFill>
        <p:spPr bwMode="auto">
          <a:xfrm rot="-1200000">
            <a:off x="-19050" y="1404938"/>
            <a:ext cx="1884363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-103670" y="547550"/>
            <a:ext cx="9124157" cy="8229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Homework:</a:t>
            </a:r>
          </a:p>
        </p:txBody>
      </p:sp>
      <p:sp>
        <p:nvSpPr>
          <p:cNvPr id="35844" name="内容占位符 2"/>
          <p:cNvSpPr>
            <a:spLocks noGrp="1"/>
          </p:cNvSpPr>
          <p:nvPr>
            <p:ph sz="half" idx="1"/>
          </p:nvPr>
        </p:nvSpPr>
        <p:spPr>
          <a:xfrm>
            <a:off x="1149350" y="2284413"/>
            <a:ext cx="6986588" cy="2620962"/>
          </a:xfrm>
        </p:spPr>
        <p:txBody>
          <a:bodyPr/>
          <a:lstStyle/>
          <a:p>
            <a:r>
              <a:rPr lang="en-US" altLang="zh-CN" sz="3600" smtClean="0"/>
              <a:t>1.</a:t>
            </a:r>
            <a:r>
              <a:rPr lang="zh-CN" altLang="en-US" sz="3600" smtClean="0"/>
              <a:t>熟读</a:t>
            </a:r>
            <a:r>
              <a:rPr lang="en-US" altLang="zh-CN" sz="3600" smtClean="0"/>
              <a:t>M3</a:t>
            </a:r>
            <a:r>
              <a:rPr lang="zh-CN" altLang="en-US" sz="3600" smtClean="0"/>
              <a:t>小文。</a:t>
            </a:r>
            <a:endParaRPr lang="en-US" altLang="zh-CN" sz="3600" smtClean="0"/>
          </a:p>
          <a:p>
            <a:r>
              <a:rPr lang="en-US" altLang="zh-CN" sz="3600" smtClean="0"/>
              <a:t>2 .</a:t>
            </a:r>
            <a:r>
              <a:rPr lang="zh-CN" altLang="zh-CN" sz="3600" smtClean="0"/>
              <a:t>预习</a:t>
            </a:r>
            <a:r>
              <a:rPr lang="en-US" altLang="zh-CN" sz="3600" smtClean="0"/>
              <a:t>M4</a:t>
            </a:r>
            <a:r>
              <a:rPr lang="zh-CN" altLang="en-US" sz="3600" smtClean="0"/>
              <a:t>。</a:t>
            </a:r>
            <a:endParaRPr lang="en-US" altLang="zh-CN" sz="3600" smtClean="0"/>
          </a:p>
          <a:p>
            <a:r>
              <a:rPr lang="zh-CN" altLang="en-US" smtClean="0"/>
              <a:t>选做</a:t>
            </a:r>
          </a:p>
          <a:p>
            <a:r>
              <a:rPr lang="zh-CN" altLang="en-US" smtClean="0"/>
              <a:t>讲述一个故事与大家分享。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93B{J)8VY3P)M@({X8CBBRK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543050"/>
            <a:ext cx="72961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4313" y="400050"/>
            <a:ext cx="8715375" cy="14335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Where did you go yesterday?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WordArt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828800"/>
            <a:ext cx="75707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-347663" y="3316288"/>
            <a:ext cx="9823451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Cambria" pitchFamily="18" charset="0"/>
              </a:rPr>
              <a:t>运用一般过去时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Cambria" pitchFamily="18" charset="0"/>
              </a:rPr>
              <a:t>          </a:t>
            </a:r>
            <a:r>
              <a:rPr lang="zh-CN" altLang="en-US" sz="2800" b="1">
                <a:latin typeface="Cambria" pitchFamily="18" charset="0"/>
              </a:rPr>
              <a:t>尝试讲述一个故事 </a:t>
            </a:r>
            <a:endParaRPr lang="zh-CN" altLang="en-US" sz="2800" b="1" i="1">
              <a:solidFill>
                <a:schemeClr val="tx2"/>
              </a:solidFill>
              <a:latin typeface="Cambria" pitchFamily="18" charset="0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en-US" sz="3200" b="1" i="1">
                <a:solidFill>
                  <a:schemeClr val="tx2"/>
                </a:solidFill>
                <a:latin typeface="Times New Roman" pitchFamily="18" charset="0"/>
              </a:rPr>
              <a:t>让我们一起走进下面的故事吧！</a:t>
            </a:r>
            <a:endParaRPr lang="en-US" altLang="zh-CN" sz="3200" b="1">
              <a:solidFill>
                <a:schemeClr val="tx2"/>
              </a:solidFill>
              <a:latin typeface="Cambria" pitchFamily="18" charset="0"/>
            </a:endParaRPr>
          </a:p>
        </p:txBody>
      </p:sp>
      <p:grpSp>
        <p:nvGrpSpPr>
          <p:cNvPr id="18436" name="Group 7"/>
          <p:cNvGrpSpPr>
            <a:grpSpLocks/>
          </p:cNvGrpSpPr>
          <p:nvPr/>
        </p:nvGrpSpPr>
        <p:grpSpPr bwMode="auto">
          <a:xfrm>
            <a:off x="38100" y="-14288"/>
            <a:ext cx="9070975" cy="6873876"/>
            <a:chOff x="0" y="0"/>
            <a:chExt cx="5760" cy="4378"/>
          </a:xfrm>
        </p:grpSpPr>
        <p:sp>
          <p:nvSpPr>
            <p:cNvPr id="18442" name="Line 8"/>
            <p:cNvSpPr>
              <a:spLocks noChangeShapeType="1"/>
            </p:cNvSpPr>
            <p:nvPr/>
          </p:nvSpPr>
          <p:spPr bwMode="auto">
            <a:xfrm>
              <a:off x="0" y="437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9"/>
            <p:cNvSpPr>
              <a:spLocks noChangeShapeType="1"/>
            </p:cNvSpPr>
            <p:nvPr/>
          </p:nvSpPr>
          <p:spPr bwMode="auto">
            <a:xfrm>
              <a:off x="0" y="5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10"/>
            <p:cNvSpPr>
              <a:spLocks noChangeShapeType="1"/>
            </p:cNvSpPr>
            <p:nvPr/>
          </p:nvSpPr>
          <p:spPr bwMode="auto">
            <a:xfrm flipH="1">
              <a:off x="0" y="58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11"/>
            <p:cNvSpPr>
              <a:spLocks noChangeShapeType="1"/>
            </p:cNvSpPr>
            <p:nvPr/>
          </p:nvSpPr>
          <p:spPr bwMode="auto">
            <a:xfrm flipV="1">
              <a:off x="5760" y="0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Group 7"/>
          <p:cNvGrpSpPr>
            <a:grpSpLocks/>
          </p:cNvGrpSpPr>
          <p:nvPr/>
        </p:nvGrpSpPr>
        <p:grpSpPr bwMode="auto">
          <a:xfrm>
            <a:off x="165100" y="112713"/>
            <a:ext cx="9070975" cy="6873875"/>
            <a:chOff x="0" y="0"/>
            <a:chExt cx="5760" cy="4378"/>
          </a:xfrm>
        </p:grpSpPr>
        <p:sp>
          <p:nvSpPr>
            <p:cNvPr id="18438" name="Line 8"/>
            <p:cNvSpPr>
              <a:spLocks noChangeShapeType="1"/>
            </p:cNvSpPr>
            <p:nvPr/>
          </p:nvSpPr>
          <p:spPr bwMode="auto">
            <a:xfrm>
              <a:off x="0" y="437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Line 9"/>
            <p:cNvSpPr>
              <a:spLocks noChangeShapeType="1"/>
            </p:cNvSpPr>
            <p:nvPr/>
          </p:nvSpPr>
          <p:spPr bwMode="auto">
            <a:xfrm>
              <a:off x="0" y="5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Line 10"/>
            <p:cNvSpPr>
              <a:spLocks noChangeShapeType="1"/>
            </p:cNvSpPr>
            <p:nvPr/>
          </p:nvSpPr>
          <p:spPr bwMode="auto">
            <a:xfrm flipH="1">
              <a:off x="0" y="58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11"/>
            <p:cNvSpPr>
              <a:spLocks noChangeShapeType="1"/>
            </p:cNvSpPr>
            <p:nvPr/>
          </p:nvSpPr>
          <p:spPr bwMode="auto">
            <a:xfrm flipV="1">
              <a:off x="5760" y="0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7"/>
          <p:cNvGrpSpPr>
            <a:grpSpLocks/>
          </p:cNvGrpSpPr>
          <p:nvPr/>
        </p:nvGrpSpPr>
        <p:grpSpPr bwMode="auto">
          <a:xfrm>
            <a:off x="38100" y="-14288"/>
            <a:ext cx="9070975" cy="6873876"/>
            <a:chOff x="0" y="0"/>
            <a:chExt cx="5760" cy="4378"/>
          </a:xfrm>
        </p:grpSpPr>
        <p:sp>
          <p:nvSpPr>
            <p:cNvPr id="19460" name="Line 8"/>
            <p:cNvSpPr>
              <a:spLocks noChangeShapeType="1"/>
            </p:cNvSpPr>
            <p:nvPr/>
          </p:nvSpPr>
          <p:spPr bwMode="auto">
            <a:xfrm>
              <a:off x="0" y="437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Line 9"/>
            <p:cNvSpPr>
              <a:spLocks noChangeShapeType="1"/>
            </p:cNvSpPr>
            <p:nvPr/>
          </p:nvSpPr>
          <p:spPr bwMode="auto">
            <a:xfrm>
              <a:off x="0" y="58"/>
              <a:ext cx="5760" cy="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Line 10"/>
            <p:cNvSpPr>
              <a:spLocks noChangeShapeType="1"/>
            </p:cNvSpPr>
            <p:nvPr/>
          </p:nvSpPr>
          <p:spPr bwMode="auto">
            <a:xfrm flipH="1">
              <a:off x="0" y="58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11"/>
            <p:cNvSpPr>
              <a:spLocks noChangeShapeType="1"/>
            </p:cNvSpPr>
            <p:nvPr/>
          </p:nvSpPr>
          <p:spPr bwMode="auto">
            <a:xfrm flipV="1">
              <a:off x="5760" y="0"/>
              <a:ext cx="0" cy="4320"/>
            </a:xfrm>
            <a:prstGeom prst="line">
              <a:avLst/>
            </a:prstGeom>
            <a:noFill/>
            <a:ln w="177800">
              <a:solidFill>
                <a:srgbClr val="990000"/>
              </a:solidFill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14313" y="2347913"/>
            <a:ext cx="8715375" cy="1431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Who is the </a:t>
            </a:r>
            <a:r>
              <a:rPr lang="en-US" altLang="zh-CN" sz="4800" b="1" u="sng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leading charactor</a:t>
            </a:r>
            <a:r>
              <a:rPr lang="en-US" altLang="zh-CN" sz="48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4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30763" y="3065463"/>
            <a:ext cx="2613025" cy="7620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主人公）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8947" y="123134"/>
            <a:ext cx="2240915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Think:</a:t>
            </a:r>
          </a:p>
        </p:txBody>
      </p:sp>
      <p:pic>
        <p:nvPicPr>
          <p:cNvPr id="20482" name="图片 1" descr="%`L3Y[NYPMZ{KWF4)TL[]O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7188" y="1038225"/>
            <a:ext cx="22939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@GVQA09_NS7{]H)291}}`5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188" y="3548063"/>
            <a:ext cx="2293937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7163" y="1287463"/>
            <a:ext cx="6143625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1.Where did she go?</a:t>
            </a:r>
          </a:p>
        </p:txBody>
      </p:sp>
      <p:sp>
        <p:nvSpPr>
          <p:cNvPr id="5" name="矩形 4"/>
          <p:cNvSpPr/>
          <p:nvPr/>
        </p:nvSpPr>
        <p:spPr>
          <a:xfrm>
            <a:off x="263525" y="2635250"/>
            <a:ext cx="7210425" cy="700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2.When did she go there?</a:t>
            </a:r>
          </a:p>
        </p:txBody>
      </p:sp>
      <p:sp>
        <p:nvSpPr>
          <p:cNvPr id="6" name="矩形 5"/>
          <p:cNvSpPr/>
          <p:nvPr/>
        </p:nvSpPr>
        <p:spPr>
          <a:xfrm>
            <a:off x="449263" y="3905250"/>
            <a:ext cx="5770562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3.What did she do?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6884" y="123134"/>
            <a:ext cx="288925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Answer:</a:t>
            </a:r>
          </a:p>
        </p:txBody>
      </p:sp>
      <p:pic>
        <p:nvPicPr>
          <p:cNvPr id="21506" name="图片 1" descr="%`L3Y[NYPMZ{KWF4)TL[]O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7188" y="1038225"/>
            <a:ext cx="22939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2" descr="@GVQA09_NS7{]H)291}}`5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188" y="3548063"/>
            <a:ext cx="2293937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7163" y="1287463"/>
            <a:ext cx="6143625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1.Where did she go?</a:t>
            </a:r>
          </a:p>
        </p:txBody>
      </p:sp>
      <p:sp>
        <p:nvSpPr>
          <p:cNvPr id="5" name="矩形 4"/>
          <p:cNvSpPr/>
          <p:nvPr/>
        </p:nvSpPr>
        <p:spPr>
          <a:xfrm>
            <a:off x="157163" y="3736975"/>
            <a:ext cx="7208837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2.When did she go there?</a:t>
            </a:r>
          </a:p>
        </p:txBody>
      </p:sp>
      <p:sp>
        <p:nvSpPr>
          <p:cNvPr id="6" name="矩形 5"/>
          <p:cNvSpPr/>
          <p:nvPr/>
        </p:nvSpPr>
        <p:spPr>
          <a:xfrm>
            <a:off x="338138" y="5026025"/>
            <a:ext cx="5781675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3.What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did she do?</a:t>
            </a:r>
          </a:p>
        </p:txBody>
      </p:sp>
      <p:sp>
        <p:nvSpPr>
          <p:cNvPr id="7" name="矩形 6"/>
          <p:cNvSpPr/>
          <p:nvPr/>
        </p:nvSpPr>
        <p:spPr>
          <a:xfrm>
            <a:off x="-77788" y="2359025"/>
            <a:ext cx="8266113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60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She went into a shop.</a:t>
            </a:r>
            <a:r>
              <a:rPr lang="en-US" altLang="zh-CN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6884" y="123134"/>
            <a:ext cx="288925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Answer:</a:t>
            </a:r>
          </a:p>
        </p:txBody>
      </p:sp>
      <p:pic>
        <p:nvPicPr>
          <p:cNvPr id="22530" name="图片 1" descr="%`L3Y[NYPMZ{KWF4)TL[]O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7188" y="1038225"/>
            <a:ext cx="22939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" descr="@GVQA09_NS7{]H)291}}`5Q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188" y="3548063"/>
            <a:ext cx="2293937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57163" y="1287463"/>
            <a:ext cx="6143625" cy="822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1.Where did she go?</a:t>
            </a:r>
          </a:p>
        </p:txBody>
      </p:sp>
      <p:sp>
        <p:nvSpPr>
          <p:cNvPr id="5" name="矩形 4"/>
          <p:cNvSpPr/>
          <p:nvPr/>
        </p:nvSpPr>
        <p:spPr>
          <a:xfrm>
            <a:off x="157163" y="3216275"/>
            <a:ext cx="7208837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2.When did she go there?</a:t>
            </a:r>
          </a:p>
        </p:txBody>
      </p:sp>
      <p:sp>
        <p:nvSpPr>
          <p:cNvPr id="6" name="矩形 5"/>
          <p:cNvSpPr/>
          <p:nvPr/>
        </p:nvSpPr>
        <p:spPr>
          <a:xfrm>
            <a:off x="338138" y="5026025"/>
            <a:ext cx="5781675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3.What did she do?</a:t>
            </a:r>
          </a:p>
        </p:txBody>
      </p:sp>
      <p:sp>
        <p:nvSpPr>
          <p:cNvPr id="7" name="矩形 6"/>
          <p:cNvSpPr/>
          <p:nvPr/>
        </p:nvSpPr>
        <p:spPr>
          <a:xfrm>
            <a:off x="157163" y="1879600"/>
            <a:ext cx="6702425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She went into a shop.</a:t>
            </a:r>
            <a:r>
              <a:rPr lang="en-US" altLang="zh-CN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622300" y="3917950"/>
            <a:ext cx="3890963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8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Last month.</a:t>
            </a:r>
            <a:r>
              <a:rPr lang="en-US" altLang="zh-CN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1068388" y="1365250"/>
            <a:ext cx="2984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5400" i="1">
                <a:solidFill>
                  <a:srgbClr val="0000CC"/>
                </a:solidFill>
              </a:rPr>
              <a:t>mo</a:t>
            </a:r>
            <a:r>
              <a:rPr lang="en-US" altLang="zh-CN" sz="5400" i="1">
                <a:solidFill>
                  <a:srgbClr val="FF3300"/>
                </a:solidFill>
              </a:rPr>
              <a:t>n</a:t>
            </a:r>
            <a:r>
              <a:rPr lang="en-US" altLang="zh-CN" sz="5400" i="1">
                <a:solidFill>
                  <a:srgbClr val="0000CC"/>
                </a:solidFill>
              </a:rPr>
              <a:t>th</a:t>
            </a:r>
            <a:endParaRPr lang="en-US" altLang="zh-CN" sz="5400" i="1">
              <a:solidFill>
                <a:srgbClr val="FF0000"/>
              </a:solidFill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269875" y="5084763"/>
            <a:ext cx="8848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4400" i="1">
                <a:solidFill>
                  <a:srgbClr val="0033CC"/>
                </a:solidFill>
              </a:rPr>
              <a:t>There are twelve</a:t>
            </a:r>
            <a:r>
              <a:rPr lang="en-US" altLang="zh-CN" sz="4800" i="1">
                <a:solidFill>
                  <a:srgbClr val="0033CC"/>
                </a:solidFill>
              </a:rPr>
              <a:t>____ in a year.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4670425" y="1365250"/>
            <a:ext cx="26622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5400" i="1">
                <a:solidFill>
                  <a:srgbClr val="0000CC"/>
                </a:solidFill>
              </a:rPr>
              <a:t>mo</a:t>
            </a:r>
            <a:r>
              <a:rPr lang="en-US" altLang="zh-CN" sz="5400" i="1">
                <a:solidFill>
                  <a:srgbClr val="FF3300"/>
                </a:solidFill>
              </a:rPr>
              <a:t>u</a:t>
            </a:r>
            <a:r>
              <a:rPr lang="en-US" altLang="zh-CN" sz="5400" i="1">
                <a:solidFill>
                  <a:srgbClr val="0000CC"/>
                </a:solidFill>
              </a:rPr>
              <a:t>th</a:t>
            </a:r>
            <a:endParaRPr lang="en-US" altLang="zh-CN" sz="5400" i="1">
              <a:solidFill>
                <a:srgbClr val="FF0000"/>
              </a:solidFill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69875" y="2906713"/>
            <a:ext cx="9813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4000" i="1">
                <a:solidFill>
                  <a:srgbClr val="0033CC"/>
                </a:solidFill>
              </a:rPr>
              <a:t>Last</a:t>
            </a:r>
            <a:r>
              <a:rPr lang="en-US" altLang="zh-CN" sz="5400" i="1">
                <a:solidFill>
                  <a:srgbClr val="0033CC"/>
                </a:solidFill>
              </a:rPr>
              <a:t> ___ ,</a:t>
            </a:r>
            <a:r>
              <a:rPr lang="en-US" altLang="zh-CN" sz="4800" i="1">
                <a:solidFill>
                  <a:srgbClr val="0033CC"/>
                </a:solidFill>
              </a:rPr>
              <a:t>she went into a shop.</a:t>
            </a:r>
          </a:p>
        </p:txBody>
      </p:sp>
      <p:sp>
        <p:nvSpPr>
          <p:cNvPr id="19" name="矩形 18"/>
          <p:cNvSpPr/>
          <p:nvPr/>
        </p:nvSpPr>
        <p:spPr>
          <a:xfrm>
            <a:off x="465151" y="250876"/>
            <a:ext cx="224028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Find?</a:t>
            </a:r>
            <a:endParaRPr lang="zh-CN" altLang="en-US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4675" y="2266950"/>
            <a:ext cx="2630488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月、月份）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2463" t="8978" r="18279" b="5962"/>
          <a:stretch>
            <a:fillRect/>
          </a:stretch>
        </p:blipFill>
        <p:spPr bwMode="auto">
          <a:xfrm>
            <a:off x="7131050" y="1165225"/>
            <a:ext cx="1179513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69875" y="4041775"/>
            <a:ext cx="8848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4400" i="1">
                <a:solidFill>
                  <a:srgbClr val="0033CC"/>
                </a:solidFill>
              </a:rPr>
              <a:t>My birthday is in this </a:t>
            </a:r>
            <a:r>
              <a:rPr lang="en-US" altLang="zh-CN" sz="4800" i="1">
                <a:solidFill>
                  <a:srgbClr val="0033CC"/>
                </a:solidFill>
              </a:rPr>
              <a:t>____ .</a:t>
            </a:r>
          </a:p>
        </p:txBody>
      </p:sp>
      <p:sp>
        <p:nvSpPr>
          <p:cNvPr id="5" name="矩形 4"/>
          <p:cNvSpPr/>
          <p:nvPr/>
        </p:nvSpPr>
        <p:spPr>
          <a:xfrm>
            <a:off x="1427163" y="3121025"/>
            <a:ext cx="1735137" cy="7000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b="1" i="1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month</a:t>
            </a:r>
          </a:p>
        </p:txBody>
      </p:sp>
      <p:sp>
        <p:nvSpPr>
          <p:cNvPr id="6" name="矩形 5"/>
          <p:cNvSpPr/>
          <p:nvPr/>
        </p:nvSpPr>
        <p:spPr>
          <a:xfrm>
            <a:off x="5597525" y="4102100"/>
            <a:ext cx="1735138" cy="701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b="1" i="1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month</a:t>
            </a:r>
          </a:p>
        </p:txBody>
      </p:sp>
      <p:sp>
        <p:nvSpPr>
          <p:cNvPr id="7" name="矩形 6"/>
          <p:cNvSpPr/>
          <p:nvPr/>
        </p:nvSpPr>
        <p:spPr>
          <a:xfrm>
            <a:off x="4670425" y="5207000"/>
            <a:ext cx="1789113" cy="577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200" b="1" i="1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  <p:bldP spid="41996" grpId="0"/>
      <p:bldP spid="41998" grpId="0"/>
      <p:bldP spid="16" grpId="0"/>
      <p:bldP spid="2" grpId="0"/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335</Words>
  <Application>WPS 演示</Application>
  <PresentationFormat>全屏显示(4:3)</PresentationFormat>
  <Paragraphs>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Calibri</vt:lpstr>
      <vt:lpstr>Comic Sans MS</vt:lpstr>
      <vt:lpstr>Cambria</vt:lpstr>
      <vt:lpstr>Times New Roman</vt:lpstr>
      <vt:lpstr>Wingdings</vt:lpstr>
      <vt:lpstr>Tahoma</vt:lpstr>
      <vt:lpstr>默认设计模板</vt:lpstr>
      <vt:lpstr>新标准英语四年级下册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sony</dc:creator>
  <cp:lastModifiedBy>微软用户</cp:lastModifiedBy>
  <cp:revision>105</cp:revision>
  <dcterms:created xsi:type="dcterms:W3CDTF">2013-01-25T01:44:00Z</dcterms:created>
  <dcterms:modified xsi:type="dcterms:W3CDTF">2017-03-31T06:49:19Z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